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41"/>
  </p:notesMasterIdLst>
  <p:sldIdLst>
    <p:sldId id="258" r:id="rId2"/>
    <p:sldId id="259" r:id="rId3"/>
    <p:sldId id="272" r:id="rId4"/>
    <p:sldId id="273" r:id="rId5"/>
    <p:sldId id="274" r:id="rId6"/>
    <p:sldId id="260" r:id="rId7"/>
    <p:sldId id="284" r:id="rId8"/>
    <p:sldId id="257" r:id="rId9"/>
    <p:sldId id="261" r:id="rId10"/>
    <p:sldId id="262" r:id="rId11"/>
    <p:sldId id="263" r:id="rId12"/>
    <p:sldId id="264" r:id="rId13"/>
    <p:sldId id="265" r:id="rId14"/>
    <p:sldId id="268" r:id="rId15"/>
    <p:sldId id="279" r:id="rId16"/>
    <p:sldId id="269" r:id="rId17"/>
    <p:sldId id="292" r:id="rId18"/>
    <p:sldId id="293" r:id="rId19"/>
    <p:sldId id="278" r:id="rId20"/>
    <p:sldId id="256" r:id="rId21"/>
    <p:sldId id="295" r:id="rId22"/>
    <p:sldId id="294" r:id="rId23"/>
    <p:sldId id="296" r:id="rId24"/>
    <p:sldId id="280" r:id="rId25"/>
    <p:sldId id="267" r:id="rId26"/>
    <p:sldId id="297" r:id="rId27"/>
    <p:sldId id="298" r:id="rId28"/>
    <p:sldId id="299" r:id="rId29"/>
    <p:sldId id="300" r:id="rId30"/>
    <p:sldId id="266" r:id="rId31"/>
    <p:sldId id="281" r:id="rId32"/>
    <p:sldId id="282" r:id="rId33"/>
    <p:sldId id="283" r:id="rId34"/>
    <p:sldId id="270" r:id="rId35"/>
    <p:sldId id="285" r:id="rId36"/>
    <p:sldId id="287" r:id="rId37"/>
    <p:sldId id="288" r:id="rId38"/>
    <p:sldId id="290" r:id="rId39"/>
    <p:sldId id="289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DC8BD-E98A-40F6-AE54-23B3DFF090A6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5D48C-2C49-4D0E-9607-59E3E74E7D8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D48C-2C49-4D0E-9607-59E3E74E7D88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94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767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94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409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936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4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058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60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57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58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901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8680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16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111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414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700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64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2800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78843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8000" b="1" dirty="0" smtClean="0">
                <a:latin typeface="Monotype Corsiva" pitchFamily="66" charset="0"/>
              </a:rPr>
              <a:t>Правління </a:t>
            </a:r>
            <a:r>
              <a:rPr lang="uk-UA" sz="8000" b="1" dirty="0" smtClean="0">
                <a:latin typeface="Monotype Corsiva" pitchFamily="66" charset="0"/>
              </a:rPr>
              <a:t>Октавіана Августа </a:t>
            </a:r>
            <a:endParaRPr lang="ru-RU" sz="80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81369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      Мета: </a:t>
            </a:r>
            <a:r>
              <a:rPr lang="uk-UA" sz="3600" i="1" dirty="0" smtClean="0">
                <a:latin typeface="Times New Roman" pitchFamily="18" charset="0"/>
                <a:cs typeface="Times New Roman" pitchFamily="18" charset="0"/>
              </a:rPr>
              <a:t>характеризувати процес становлення Римської імперії; проаналізувати імператора Октавіана Августа як історичного та політичного діяча; розвивати увагу, пам'ять, мислення, навички роботи з історичними та візуальними джерелами, вміння аналізувати та робити висновки; виховувати учнів у дусі патріотизму, національної свідомості та гідності.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250825" y="0"/>
            <a:ext cx="8642350" cy="88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Розв`яжіть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історичну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 задачу </a:t>
            </a:r>
          </a:p>
        </p:txBody>
      </p:sp>
      <p:pic>
        <p:nvPicPr>
          <p:cNvPr id="5" name="Picture 4" descr="http://s1.iconbird.com/ico/2013/12/517/w256h2561386955379FAQ2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516688" y="3573463"/>
            <a:ext cx="24384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1042988" y="1341438"/>
            <a:ext cx="6913562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Гай  Юлій  Цезар  загинув  у  44 р. до н. е. у віці 56 років. Коли  він  народився</a:t>
            </a: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?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46397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179388" y="0"/>
            <a:ext cx="8715375" cy="88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Бесіда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за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питаннями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 та 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завданнями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313" y="928688"/>
            <a:ext cx="8215312" cy="3924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indent="-358775">
              <a:lnSpc>
                <a:spcPct val="150000"/>
              </a:lnSpc>
              <a:spcAft>
                <a:spcPts val="600"/>
              </a:spcAft>
              <a:defRPr/>
            </a:pPr>
            <a:r>
              <a:rPr lang="uk-UA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1. Що таке тріумвірат?</a:t>
            </a:r>
          </a:p>
          <a:p>
            <a:pPr marL="358775" indent="-358775">
              <a:spcAft>
                <a:spcPts val="600"/>
              </a:spcAft>
              <a:defRPr/>
            </a:pPr>
            <a:r>
              <a:rPr lang="uk-UA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2. Коли в Римі було встановлено диктатуру Гая Юлія Цезаря?</a:t>
            </a:r>
          </a:p>
          <a:p>
            <a:pPr marL="358775" indent="-358775">
              <a:spcAft>
                <a:spcPts val="600"/>
              </a:spcAft>
              <a:defRPr/>
            </a:pPr>
            <a:r>
              <a:rPr lang="uk-UA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3. За яких обставин загинув  Юлій Цезар</a:t>
            </a:r>
            <a:r>
              <a:rPr lang="en-US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?</a:t>
            </a:r>
            <a:endParaRPr lang="uk-UA" sz="3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358775" indent="-358775">
              <a:spcAft>
                <a:spcPts val="600"/>
              </a:spcAft>
              <a:defRPr/>
            </a:pPr>
            <a:r>
              <a:rPr lang="uk-UA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4. Назвіть риси Римської республіки.</a:t>
            </a:r>
          </a:p>
        </p:txBody>
      </p:sp>
      <p:pic>
        <p:nvPicPr>
          <p:cNvPr id="5" name="Picture 4" descr="http://s1.iconbird.com/ico/2013/12/517/w256h2561386955379FAQ2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264" y="2636912"/>
            <a:ext cx="24384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873088300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4"/>
          <p:cNvSpPr>
            <a:spLocks noChangeArrowheads="1" noChangeShapeType="1" noTextEdit="1"/>
          </p:cNvSpPr>
          <p:nvPr/>
        </p:nvSpPr>
        <p:spPr bwMode="auto">
          <a:xfrm>
            <a:off x="642938" y="0"/>
            <a:ext cx="80010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 Риси Римської  республіки </a:t>
            </a:r>
          </a:p>
        </p:txBody>
      </p:sp>
      <p:sp>
        <p:nvSpPr>
          <p:cNvPr id="4" name="Овал 3"/>
          <p:cNvSpPr/>
          <p:nvPr/>
        </p:nvSpPr>
        <p:spPr>
          <a:xfrm>
            <a:off x="2987824" y="2924944"/>
            <a:ext cx="3286125" cy="2286000"/>
          </a:xfrm>
          <a:prstGeom prst="ellips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3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РИМСЬКА РЕСПУБЛІКА</a:t>
            </a:r>
            <a:endParaRPr lang="ru-RU" sz="3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51520" y="1988840"/>
            <a:ext cx="3000375" cy="1872208"/>
          </a:xfrm>
          <a:prstGeom prst="ellips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Управління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 провінціях здійснюють проконсули та претори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012160" y="2060848"/>
            <a:ext cx="2928937" cy="1872208"/>
          </a:xfrm>
          <a:prstGeom prst="ellips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Державні посади – виборні (народні трибуни, магістрати)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7544" y="4437112"/>
            <a:ext cx="2857500" cy="1807616"/>
          </a:xfrm>
          <a:prstGeom prst="ellips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Збройні сили підпорядковані сенату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868144" y="4437112"/>
            <a:ext cx="2857500" cy="1807616"/>
          </a:xfrm>
          <a:prstGeom prst="ellips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 r="-100000" b="-100000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uk-UA" sz="2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Обмежений термін обрання урядовців</a:t>
            </a:r>
            <a:endParaRPr lang="ru-RU" sz="2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71813" y="785813"/>
            <a:ext cx="3143250" cy="1923107"/>
          </a:xfrm>
          <a:prstGeom prst="ellips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0"/>
            <a:tileRect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uk-UA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Наявність колегіальної влади (сенат – Народні збори – коміції)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9297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Работа\Підготовка до уроків історії\6 клас\4. Рим\6. Створення Римської імперії. Правління Октавіана Августа\oktavian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88640"/>
            <a:ext cx="5976664" cy="540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1007096" y="5534561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Гай Юлій Цезар Октавіан (</a:t>
            </a:r>
            <a:r>
              <a:rPr lang="uk-UA" sz="4000" b="1" i="1" dirty="0" err="1" smtClean="0">
                <a:latin typeface="Times New Roman" pitchFamily="18" charset="0"/>
                <a:cs typeface="Times New Roman" pitchFamily="18" charset="0"/>
              </a:rPr>
              <a:t>Октавій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WordArt 4"/>
          <p:cNvSpPr>
            <a:spLocks noChangeArrowheads="1" noChangeShapeType="1" noTextEdit="1"/>
          </p:cNvSpPr>
          <p:nvPr/>
        </p:nvSpPr>
        <p:spPr bwMode="auto">
          <a:xfrm>
            <a:off x="428625" y="0"/>
            <a:ext cx="8286750" cy="1077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431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Риси  характеру  Октавіана Августа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15616" y="2996952"/>
            <a:ext cx="3528392" cy="1224136"/>
          </a:xfrm>
          <a:prstGeom prst="roundRect">
            <a:avLst/>
          </a:prstGeom>
        </p:spPr>
        <p:style>
          <a:lnRef idx="0">
            <a:schemeClr val="accent6"/>
          </a:lnRef>
          <a:fillRef idx="1003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Риси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 характеру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Октавіана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Августа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79512" y="1484784"/>
            <a:ext cx="2592288" cy="1008112"/>
          </a:xfrm>
          <a:prstGeom prst="ellipse">
            <a:avLst/>
          </a:prstGeom>
        </p:spPr>
        <p:style>
          <a:lnRef idx="0">
            <a:schemeClr val="accent6"/>
          </a:lnRef>
          <a:fillRef idx="1003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Невибагливий до їжі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203848" y="4725144"/>
            <a:ext cx="2592288" cy="1008112"/>
          </a:xfrm>
          <a:prstGeom prst="ellipse">
            <a:avLst/>
          </a:prstGeom>
        </p:spPr>
        <p:style>
          <a:lnRef idx="0">
            <a:schemeClr val="accent6"/>
          </a:lnRef>
          <a:fillRef idx="1003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Не потребував вишуканості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51520" y="4725144"/>
            <a:ext cx="2592288" cy="1008112"/>
          </a:xfrm>
          <a:prstGeom prst="ellipse">
            <a:avLst/>
          </a:prstGeom>
        </p:spPr>
        <p:style>
          <a:lnRef idx="0">
            <a:schemeClr val="accent6"/>
          </a:lnRef>
          <a:fillRef idx="1003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Піклувався про здоров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`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я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347864" y="1484784"/>
            <a:ext cx="2592288" cy="1008112"/>
          </a:xfrm>
          <a:prstGeom prst="ellipse">
            <a:avLst/>
          </a:prstGeom>
        </p:spPr>
        <p:style>
          <a:lnRef idx="0">
            <a:schemeClr val="accent6"/>
          </a:lnRef>
          <a:fillRef idx="1003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Привітний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561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196752"/>
            <a:ext cx="2975992" cy="5076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6573328"/>
      </p:ext>
    </p:extLst>
  </p:cSld>
  <p:clrMapOvr>
    <a:masterClrMapping/>
  </p:clrMapOvr>
  <p:transition spd="slow" advClick="0" advTm="9016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8"/>
            <a:ext cx="7920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Каме́я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4000" i="1" dirty="0" err="1" smtClean="0">
                <a:latin typeface="Times New Roman" pitchFamily="18" charset="0"/>
                <a:cs typeface="Times New Roman" pitchFamily="18" charset="0"/>
              </a:rPr>
              <a:t>вирізьблене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 smtClean="0">
                <a:latin typeface="Times New Roman" pitchFamily="18" charset="0"/>
                <a:cs typeface="Times New Roman" pitchFamily="18" charset="0"/>
              </a:rPr>
              <a:t>каменю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 smtClean="0">
                <a:latin typeface="Times New Roman" pitchFamily="18" charset="0"/>
                <a:cs typeface="Times New Roman" pitchFamily="18" charset="0"/>
              </a:rPr>
              <a:t>рельєфне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 smtClean="0"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628800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Мистецтво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вирізання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камей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набуло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особливого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стародавній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Греції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та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Римі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На камеях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зображали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богів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відомих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Работа\Підготовка до уроків історії\6 клас\4. Рим\6. Створення Римської імперії. Правління Октавіана Августа\300px-445px-Auguste,_Camee.JPG"/>
          <p:cNvPicPr>
            <a:picLocks noChangeAspect="1" noChangeArrowheads="1"/>
          </p:cNvPicPr>
          <p:nvPr/>
        </p:nvPicPr>
        <p:blipFill>
          <a:blip r:embed="rId2" cstate="print"/>
          <a:srcRect l="2751" t="5090" r="2751" b="6493"/>
          <a:stretch>
            <a:fillRect/>
          </a:stretch>
        </p:blipFill>
        <p:spPr bwMode="auto">
          <a:xfrm>
            <a:off x="1259632" y="2996952"/>
            <a:ext cx="2592288" cy="3266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E:\Работа\Підготовка до уроків історії\6 клас\4. Рим\6. Створення Римської імперії. Правління Октавіана Августа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068960"/>
            <a:ext cx="2376264" cy="3184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Работа\Підготовка до уроків історії\6 клас\4. Рим\6. Створення Римської імперії. Правління Октавіана Августа\Без назван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88640"/>
            <a:ext cx="6660390" cy="56001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1403648" y="5949280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Камея, що прославляє Октавіана Августа. 1 ст. до н.е.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Октавіан август"/>
          <p:cNvPicPr>
            <a:picLocks noChangeAspect="1" noChangeArrowheads="1"/>
          </p:cNvPicPr>
          <p:nvPr/>
        </p:nvPicPr>
        <p:blipFill>
          <a:blip r:embed="rId2" cstate="print"/>
          <a:srcRect l="7807" r="11523"/>
          <a:stretch>
            <a:fillRect/>
          </a:stretch>
        </p:blipFill>
        <p:spPr bwMode="auto">
          <a:xfrm>
            <a:off x="1043608" y="332656"/>
            <a:ext cx="2232248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Картинки по запросу Марк Антоні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60648"/>
            <a:ext cx="2088232" cy="33146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8" name="Picture 6" descr="http://www.arts-museum.ru/data/fonds/ancient_world/2_1_i/0000_1000/3711_Golova_Marka_Emiliya_Lepida/10082_foto_1_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5" y="260648"/>
            <a:ext cx="2133806" cy="32417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115616" y="3501008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err="1" smtClean="0">
                <a:latin typeface="Times New Roman" pitchFamily="18" charset="0"/>
                <a:cs typeface="Times New Roman" pitchFamily="18" charset="0"/>
              </a:rPr>
              <a:t>Октавій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3928" y="3573016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err="1" smtClean="0">
                <a:latin typeface="Times New Roman" pitchFamily="18" charset="0"/>
                <a:cs typeface="Times New Roman" pitchFamily="18" charset="0"/>
              </a:rPr>
              <a:t>Марк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Антоній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16216" y="357301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err="1" smtClean="0">
                <a:latin typeface="Times New Roman" pitchFamily="18" charset="0"/>
                <a:cs typeface="Times New Roman" pitchFamily="18" charset="0"/>
              </a:rPr>
              <a:t>Лепід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1640" y="5085184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Другий тріумвірат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43 р. до н.е.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авая фигурная скобка 8"/>
          <p:cNvSpPr/>
          <p:nvPr/>
        </p:nvSpPr>
        <p:spPr>
          <a:xfrm rot="5400000">
            <a:off x="4644008" y="836712"/>
            <a:ext cx="360040" cy="7560840"/>
          </a:xfrm>
          <a:prstGeom prst="rightBrace">
            <a:avLst>
              <a:gd name="adj1" fmla="val 42980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755576" y="117693"/>
            <a:ext cx="8208912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Цілі Другого тріумвірату: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Об’єднати сили для війни з убивцями Цезаря – республіканцями </a:t>
            </a:r>
            <a:r>
              <a:rPr kumimoji="0" lang="uk-U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Брутом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kumimoji="0" lang="uk-U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Кассієм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Упродовж наступних 5 років тріумвірату належатиме вища влада в Римі.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Провінції Римської держави розподілялися між тріумвірами.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Оголошено політичні репресії щодо осіб, причетних до заколоту проти Цезаря.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229200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31 р. до н.е.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між флотами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Октавія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та Антонія відбулася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битва біля мису Акцій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Антоній зазнав поразки та переховувався в Александрії.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E:\Работа\Підготовка до уроків історії\6 клас\4. Рим\6. Створення Римської імперії. Правління Октавіана Августа\Битва при акції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44626"/>
            <a:ext cx="6408712" cy="4510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Марк Антоні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32656"/>
            <a:ext cx="2448272" cy="3886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578" name="Picture 2" descr="E:\Работа\Підготовка до уроків історії\6 клас\4. Рим\6. Створення Римської імперії. Правління Октавіана Августа\Без названия (1).jpg"/>
          <p:cNvPicPr>
            <a:picLocks noChangeAspect="1" noChangeArrowheads="1"/>
          </p:cNvPicPr>
          <p:nvPr/>
        </p:nvPicPr>
        <p:blipFill>
          <a:blip r:embed="rId3" cstate="print"/>
          <a:srcRect t="1879"/>
          <a:stretch>
            <a:fillRect/>
          </a:stretch>
        </p:blipFill>
        <p:spPr bwMode="auto">
          <a:xfrm>
            <a:off x="4716016" y="404664"/>
            <a:ext cx="2664296" cy="3760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1259632" y="5013176"/>
            <a:ext cx="66247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Коли </a:t>
            </a:r>
            <a:r>
              <a:rPr lang="uk-UA" sz="2800" b="1" i="1" dirty="0" err="1" smtClean="0">
                <a:latin typeface="Times New Roman" pitchFamily="18" charset="0"/>
                <a:cs typeface="Times New Roman" pitchFamily="18" charset="0"/>
              </a:rPr>
              <a:t>Октавій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підійшов до мурів Александрії, Антоній та Клеопатра, яка йому допомагала, наклали на себе руки.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Картинки по запросу Октавіан Авгу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76672"/>
            <a:ext cx="5715000" cy="3790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403648" y="4916489"/>
            <a:ext cx="73803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серпня 30 р. до н.е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війська </a:t>
            </a:r>
            <a:r>
              <a:rPr kumimoji="0" lang="uk-U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Октавія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вступили в Александрію. 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4"/>
          <p:cNvSpPr>
            <a:spLocks noChangeArrowheads="1" noChangeShapeType="1" noTextEdit="1"/>
          </p:cNvSpPr>
          <p:nvPr/>
        </p:nvSpPr>
        <p:spPr bwMode="auto">
          <a:xfrm>
            <a:off x="1571625" y="0"/>
            <a:ext cx="6000750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Другий  тріумвірат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2875" y="5857875"/>
            <a:ext cx="885825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uk-UA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Тріумвіри поділили між собою Римську державу. Октавіан узяв собі Італію і західні провінції. Антоній вирушив у східні провінції, де одружився з єгипетською царицею Клеопатрою і залишився жити в Александрії. Лепіду дісталася Африка. 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74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928688"/>
            <a:ext cx="8572500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9586233"/>
      </p:ext>
    </p:extLst>
  </p:cSld>
  <p:clrMapOvr>
    <a:masterClrMapping/>
  </p:clrMapOvr>
  <p:transition spd="slow" advClick="0" advTm="6407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E:\Работа\Підготовка до уроків історії\6 клас\4. Рим\6. Створення Римської імперії. Правління Октавіана Августа\1200px-Augustus_Prima_Porta_Louvre_Ma1247_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3657600" cy="4737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572000" y="476672"/>
            <a:ext cx="43204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       У 27 р. до н.е.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його проголосили довічним трибуном, консулом та цензором. Октавіан став </a:t>
            </a:r>
            <a:r>
              <a:rPr lang="uk-UA" sz="3200" b="1" dirty="0" err="1" smtClean="0">
                <a:latin typeface="Times New Roman" pitchFamily="18" charset="0"/>
                <a:cs typeface="Times New Roman" pitchFamily="18" charset="0"/>
              </a:rPr>
              <a:t>принцепсом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головним серед сенаторів та мав найвищу військову силу – імперій.</a:t>
            </a:r>
          </a:p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Правив Римом з </a:t>
            </a:r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30 р. до н.е. до 14 р. н.е.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5379" y="6013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Офіційна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посада Августа —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принцепс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сенату —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надала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назву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формі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правління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принципат.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Насправді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Октавіан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став першим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римським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імператором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правління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Римська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держава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перетворилася</a:t>
            </a:r>
            <a:r>
              <a:rPr lang="ru-RU" dirty="0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імперію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388969"/>
            <a:ext cx="3600400" cy="352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ПРИНЦЕПС — перший у списку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сенаторів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Головував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засіданнях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сенату і перший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висловлювався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ПРИНЦИПАТ —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державний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устрій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Стародавньому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Римі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зберігалися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республіканські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установи, але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влада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належала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фактично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принципсу</a:t>
            </a:r>
            <a:r>
              <a:rPr lang="ru-RU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48472" y="1196752"/>
            <a:ext cx="4572000" cy="550766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987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27 р. до н. е. на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засіданні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сенату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Октавіан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оголосив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громадянські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війни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припинено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відновлено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мир і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відмовляється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влади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Сенатори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злякавшись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відповідальності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</a:t>
            </a:r>
            <a:r>
              <a:rPr lang="uk-UA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тали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благати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полишати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державне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кермо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висловили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згоду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пристати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Октавіан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продиктував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розгубленому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сенату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прийнято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Октав</a:t>
            </a:r>
            <a:r>
              <a:rPr lang="uk-UA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іан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проголосили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довічним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трибуном, консулом та цензором. </a:t>
            </a:r>
            <a:r>
              <a:rPr lang="ru-RU" dirty="0" smtClean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uk-UA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став </a:t>
            </a:r>
            <a:r>
              <a:rPr lang="ru-RU" b="1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принцепсом</a:t>
            </a:r>
            <a:r>
              <a:rPr lang="uk-UA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найавторитетнішим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сенаторів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тим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визначав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порядок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денний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головував</a:t>
            </a:r>
            <a:r>
              <a:rPr lang="ru-RU" dirty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засіданнях</a:t>
            </a:r>
            <a:r>
              <a:rPr lang="ru-RU" dirty="0" smtClean="0">
                <a:solidFill>
                  <a:srgbClr val="00000A"/>
                </a:solidFill>
                <a:highlight>
                  <a:srgbClr val="FF00FF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r>
              <a:rPr lang="ru-RU" dirty="0" err="1"/>
              <a:t>М</a:t>
            </a:r>
            <a:r>
              <a:rPr lang="ru-RU" dirty="0" err="1" smtClean="0"/>
              <a:t>іг</a:t>
            </a:r>
            <a:r>
              <a:rPr lang="ru-RU" dirty="0" smtClean="0"/>
              <a:t> </a:t>
            </a:r>
            <a:r>
              <a:rPr lang="ru-RU" dirty="0" err="1"/>
              <a:t>скликати</a:t>
            </a:r>
            <a:r>
              <a:rPr lang="ru-RU" dirty="0"/>
              <a:t> </a:t>
            </a:r>
            <a:r>
              <a:rPr lang="ru-RU" dirty="0" err="1"/>
              <a:t>народні</a:t>
            </a:r>
            <a:r>
              <a:rPr lang="ru-RU" dirty="0"/>
              <a:t> </a:t>
            </a:r>
            <a:r>
              <a:rPr lang="ru-RU" dirty="0" err="1"/>
              <a:t>збори</a:t>
            </a:r>
            <a:r>
              <a:rPr lang="ru-RU" dirty="0"/>
              <a:t> та </a:t>
            </a:r>
            <a:r>
              <a:rPr lang="ru-RU" dirty="0" err="1"/>
              <a:t>збори</a:t>
            </a:r>
            <a:r>
              <a:rPr lang="ru-RU" dirty="0"/>
              <a:t> сенату, </a:t>
            </a:r>
            <a:r>
              <a:rPr lang="ru-RU" dirty="0" err="1"/>
              <a:t>вносити</a:t>
            </a:r>
            <a:r>
              <a:rPr lang="ru-RU" dirty="0"/>
              <a:t> </a:t>
            </a:r>
            <a:r>
              <a:rPr lang="ru-RU" dirty="0" err="1"/>
              <a:t>законопроекти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</a:t>
            </a:r>
            <a:r>
              <a:rPr lang="uk-UA" dirty="0"/>
              <a:t>а</a:t>
            </a:r>
            <a:r>
              <a:rPr lang="ru-RU" dirty="0" err="1"/>
              <a:t>кладати</a:t>
            </a:r>
            <a:r>
              <a:rPr lang="ru-RU" dirty="0"/>
              <a:t> вето на </a:t>
            </a:r>
            <a:r>
              <a:rPr lang="ru-RU" dirty="0" err="1"/>
              <a:t>закони</a:t>
            </a:r>
            <a:r>
              <a:rPr lang="ru-RU" dirty="0"/>
              <a:t>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1032" y="4653136"/>
            <a:ext cx="3294112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ПРЕТОРІАНЦІ —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солдати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особистої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охорони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полководця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згодом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солдати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привілейованої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імператорської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гвардії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яка брала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активну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участь у </a:t>
            </a:r>
            <a:r>
              <a:rPr lang="ru-RU" sz="1400" b="1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палацових</a:t>
            </a:r>
            <a:r>
              <a:rPr lang="ru-RU" sz="1400" b="1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переворотах. </a:t>
            </a:r>
            <a:endParaRPr lang="uk-UA" sz="1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225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Август (титул)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4048125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7744" y="4653136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222222"/>
                </a:solidFill>
                <a:latin typeface="arial" panose="020B0604020202020204" pitchFamily="34" charset="0"/>
              </a:rPr>
              <a:t>А́вгуст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 (лат.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augustus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) — «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священний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, великий») — 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  <a:t>титул </a:t>
            </a:r>
            <a:r>
              <a:rPr lang="ru-RU" b="1" dirty="0" err="1">
                <a:solidFill>
                  <a:srgbClr val="222222"/>
                </a:solidFill>
                <a:latin typeface="arial" panose="020B0604020202020204" pitchFamily="34" charset="0"/>
              </a:rPr>
              <a:t>римських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імператорів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15669" y="692696"/>
            <a:ext cx="4572000" cy="200362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9875"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Римляни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</a:t>
            </a:r>
            <a:r>
              <a:rPr lang="uk-UA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найщасливішим</a:t>
            </a:r>
            <a:r>
              <a:rPr lang="ru-RU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принцепсом</a:t>
            </a:r>
            <a:r>
              <a:rPr lang="ru-RU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виправдав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їхні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надії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Октавіан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роздавав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плебсу та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землі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легіонерам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відновлював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храми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відбудовував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Рим.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піклу</a:t>
            </a:r>
            <a:r>
              <a:rPr lang="uk-UA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вся про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зви</a:t>
            </a:r>
            <a:r>
              <a:rPr lang="uk-UA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 й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шанував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традиції</a:t>
            </a:r>
            <a:r>
              <a:rPr lang="ru-RU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римлян.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613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2696"/>
            <a:ext cx="8424936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уривки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твору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Светонія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Октавіана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Августа.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Зробіть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спосіб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здоров’я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риси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вдачі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правителя Риму. Яку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цінну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інформацію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повсякденне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римлян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містить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уривок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uk-UA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«За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обідом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бувало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три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зміни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якнайбільше</a:t>
            </a:r>
            <a:r>
              <a:rPr lang="uk-UA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шість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усе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подавалося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без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особливої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вишуканості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але з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найбільшою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привітністю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Свята й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урочистості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влаштовував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більшою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пишністю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іноді</a:t>
            </a:r>
            <a:r>
              <a:rPr lang="uk-UA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жартома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 до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їжі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їв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дуже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мало й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невибагливо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Любив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грубий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хліб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дрібну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рибку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вологий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сир,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відтиснутий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руками,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зелені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фіги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другого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збору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під'їдав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в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передобідні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години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коли й де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завгодно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щойно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зголодніє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Дуже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піклувався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слабке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здоров’я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Насамперед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рідко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купався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натомість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зазвичай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обтирався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олією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розпарювався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перед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відкритим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вогнем, а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потім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обливався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водою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кімнатної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температури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підігрітою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сонці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Ніколи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говорив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перед сенатом,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перед народом,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перед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військом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не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обміркувавши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й не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склавши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свою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промову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заздалегідь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хоча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позбавлений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був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здатності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говорити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й без </a:t>
            </a:r>
            <a:r>
              <a:rPr lang="ru-RU" i="1" dirty="0" err="1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підготовки</a:t>
            </a:r>
            <a:r>
              <a:rPr lang="ru-RU" i="1" dirty="0">
                <a:solidFill>
                  <a:srgbClr val="0000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65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88640"/>
            <a:ext cx="7560840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Політика Октавіана Августа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7624" y="1052736"/>
            <a:ext cx="3096344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Внутрішня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2120" y="1052736"/>
            <a:ext cx="3096344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Зовнішня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624" y="1916832"/>
            <a:ext cx="3024336" cy="34778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Запровадив нові посади: префекта Рима та префекта преторіанської гвардії;</a:t>
            </a:r>
          </a:p>
          <a:p>
            <a:pPr>
              <a:buFont typeface="Wingdings" pitchFamily="2" charset="2"/>
              <a:buChar char="Ø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Підвищив платню солдатам і офіцерам;</a:t>
            </a:r>
          </a:p>
          <a:p>
            <a:pPr>
              <a:buFont typeface="Wingdings" pitchFamily="2" charset="2"/>
              <a:buChar char="Ø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Керував імператорськими провінціями;</a:t>
            </a:r>
          </a:p>
          <a:p>
            <a:pPr>
              <a:buFont typeface="Wingdings" pitchFamily="2" charset="2"/>
              <a:buChar char="Ø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Створив сенаторські провінції.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6136" y="1772816"/>
            <a:ext cx="3024336" cy="61247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Уклав мир з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Парф'янським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царство-</a:t>
            </a:r>
            <a:r>
              <a:rPr lang="ru-RU" sz="1600" dirty="0" smtClean="0"/>
              <a:t> </a:t>
            </a:r>
            <a:r>
              <a:rPr lang="ru-RU" sz="1600" dirty="0" err="1"/>
              <a:t>парфяни</a:t>
            </a:r>
            <a:r>
              <a:rPr lang="ru-RU" sz="1600" dirty="0"/>
              <a:t> на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прохання</a:t>
            </a:r>
            <a:r>
              <a:rPr lang="ru-RU" sz="1600" dirty="0"/>
              <a:t> повернули </a:t>
            </a:r>
            <a:r>
              <a:rPr lang="ru-RU" sz="1600" dirty="0" err="1"/>
              <a:t>прапори</a:t>
            </a:r>
            <a:r>
              <a:rPr lang="ru-RU" sz="1600" dirty="0"/>
              <a:t> </a:t>
            </a:r>
            <a:r>
              <a:rPr lang="ru-RU" sz="1600" dirty="0" err="1"/>
              <a:t>легіонів</a:t>
            </a:r>
            <a:r>
              <a:rPr lang="ru-RU" sz="1600" dirty="0"/>
              <a:t> Красса, </a:t>
            </a:r>
            <a:r>
              <a:rPr lang="ru-RU" sz="1600" dirty="0" err="1"/>
              <a:t>здобуті</a:t>
            </a:r>
            <a:r>
              <a:rPr lang="ru-RU" sz="1600" dirty="0"/>
              <a:t> в 53 р. до н. е. </a:t>
            </a:r>
            <a:endParaRPr lang="ru-RU" sz="1600" dirty="0" smtClean="0"/>
          </a:p>
          <a:p>
            <a:pPr>
              <a:buFont typeface="Wingdings" pitchFamily="2" charset="2"/>
              <a:buChar char="Ø"/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Завойовував сусідні території, розширюючи свої кордони.</a:t>
            </a:r>
            <a:r>
              <a:rPr lang="ru-RU" sz="1600" dirty="0"/>
              <a:t> </a:t>
            </a:r>
            <a:r>
              <a:rPr lang="ru-RU" sz="1600" dirty="0" err="1"/>
              <a:t>Октавіанові</a:t>
            </a:r>
            <a:r>
              <a:rPr lang="ru-RU" sz="1600" dirty="0"/>
              <a:t> </a:t>
            </a:r>
            <a:r>
              <a:rPr lang="ru-RU" sz="1600" dirty="0" err="1"/>
              <a:t>вдалося</a:t>
            </a:r>
            <a:r>
              <a:rPr lang="ru-RU" sz="1600" dirty="0"/>
              <a:t> </a:t>
            </a:r>
            <a:r>
              <a:rPr lang="ru-RU" sz="1600" dirty="0" err="1"/>
              <a:t>приєднати</a:t>
            </a:r>
            <a:r>
              <a:rPr lang="ru-RU" sz="1600" dirty="0"/>
              <a:t> до Риму </a:t>
            </a:r>
            <a:r>
              <a:rPr lang="ru-RU" sz="1600" dirty="0" err="1">
                <a:solidFill>
                  <a:srgbClr val="FF0000"/>
                </a:solidFill>
              </a:rPr>
              <a:t>землі</a:t>
            </a:r>
            <a:r>
              <a:rPr lang="ru-RU" sz="1600" dirty="0">
                <a:solidFill>
                  <a:srgbClr val="FF0000"/>
                </a:solidFill>
              </a:rPr>
              <a:t> в </a:t>
            </a:r>
            <a:r>
              <a:rPr lang="ru-RU" sz="1600" dirty="0" err="1">
                <a:solidFill>
                  <a:srgbClr val="FF0000"/>
                </a:solidFill>
              </a:rPr>
              <a:t>долині</a:t>
            </a:r>
            <a:r>
              <a:rPr lang="ru-RU" sz="1600" dirty="0">
                <a:solidFill>
                  <a:srgbClr val="FF0000"/>
                </a:solidFill>
              </a:rPr>
              <a:t> Дунаю, </a:t>
            </a:r>
            <a:r>
              <a:rPr lang="ru-RU" sz="1600" dirty="0" err="1">
                <a:solidFill>
                  <a:srgbClr val="FF0000"/>
                </a:solidFill>
              </a:rPr>
              <a:t>західну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частину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Піренеїв</a:t>
            </a:r>
            <a:r>
              <a:rPr lang="ru-RU" sz="1600" dirty="0">
                <a:solidFill>
                  <a:srgbClr val="FF0000"/>
                </a:solidFill>
              </a:rPr>
              <a:t> і </a:t>
            </a:r>
            <a:r>
              <a:rPr lang="ru-RU" sz="1600" dirty="0" err="1">
                <a:solidFill>
                  <a:srgbClr val="FF0000"/>
                </a:solidFill>
              </a:rPr>
              <a:t>землі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германців</a:t>
            </a:r>
            <a:r>
              <a:rPr lang="ru-RU" sz="1600" dirty="0">
                <a:solidFill>
                  <a:srgbClr val="FF0000"/>
                </a:solidFill>
              </a:rPr>
              <a:t> до </a:t>
            </a:r>
            <a:r>
              <a:rPr lang="ru-RU" sz="1600" dirty="0" err="1">
                <a:solidFill>
                  <a:srgbClr val="FF0000"/>
                </a:solidFill>
              </a:rPr>
              <a:t>річки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Альби</a:t>
            </a:r>
            <a:r>
              <a:rPr lang="ru-RU" sz="1600" dirty="0">
                <a:solidFill>
                  <a:srgbClr val="FF0000"/>
                </a:solidFill>
              </a:rPr>
              <a:t> (</a:t>
            </a:r>
            <a:r>
              <a:rPr lang="ru-RU" sz="1600" dirty="0" err="1">
                <a:solidFill>
                  <a:srgbClr val="FF0000"/>
                </a:solidFill>
              </a:rPr>
              <a:t>сучасна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Ельба</a:t>
            </a:r>
            <a:r>
              <a:rPr lang="ru-RU" sz="1600" dirty="0">
                <a:solidFill>
                  <a:srgbClr val="FF0000"/>
                </a:solidFill>
              </a:rPr>
              <a:t>). </a:t>
            </a:r>
            <a:r>
              <a:rPr lang="ru-RU" sz="1600" dirty="0" err="1"/>
              <a:t>Він</a:t>
            </a:r>
            <a:r>
              <a:rPr lang="ru-RU" sz="1600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>
                <a:solidFill>
                  <a:srgbClr val="FF0000"/>
                </a:solidFill>
              </a:rPr>
              <a:t>підкорив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Аквітанію</a:t>
            </a:r>
            <a:r>
              <a:rPr lang="ru-RU" sz="1600" dirty="0">
                <a:solidFill>
                  <a:srgbClr val="FF0000"/>
                </a:solidFill>
              </a:rPr>
              <a:t> (у </a:t>
            </a:r>
            <a:r>
              <a:rPr lang="ru-RU" sz="1600" dirty="0" err="1">
                <a:solidFill>
                  <a:srgbClr val="FF0000"/>
                </a:solidFill>
              </a:rPr>
              <a:t>Галлії</a:t>
            </a:r>
            <a:r>
              <a:rPr lang="ru-RU" sz="1600" dirty="0">
                <a:solidFill>
                  <a:srgbClr val="FF0000"/>
                </a:solidFill>
              </a:rPr>
              <a:t>), </a:t>
            </a:r>
            <a:r>
              <a:rPr lang="ru-RU" sz="1600" dirty="0"/>
              <a:t>яка </a:t>
            </a:r>
            <a:r>
              <a:rPr lang="ru-RU" sz="1600" dirty="0" err="1"/>
              <a:t>від’єдналася</a:t>
            </a:r>
            <a:r>
              <a:rPr lang="ru-RU" sz="1600" dirty="0"/>
              <a:t>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смерті</a:t>
            </a:r>
            <a:r>
              <a:rPr lang="ru-RU" sz="1600" dirty="0"/>
              <a:t> Цезаря, </a:t>
            </a:r>
            <a:r>
              <a:rPr lang="ru-RU" sz="1600" dirty="0">
                <a:solidFill>
                  <a:srgbClr val="FF0000"/>
                </a:solidFill>
              </a:rPr>
              <a:t>створив </a:t>
            </a:r>
            <a:r>
              <a:rPr lang="ru-RU" sz="1600" dirty="0" err="1">
                <a:solidFill>
                  <a:srgbClr val="FF0000"/>
                </a:solidFill>
              </a:rPr>
              <a:t>нові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провінції</a:t>
            </a:r>
            <a:r>
              <a:rPr lang="ru-RU" sz="1600" dirty="0">
                <a:solidFill>
                  <a:srgbClr val="FF0000"/>
                </a:solidFill>
              </a:rPr>
              <a:t>, </a:t>
            </a:r>
            <a:r>
              <a:rPr lang="ru-RU" sz="1600" dirty="0" err="1">
                <a:solidFill>
                  <a:srgbClr val="FF0000"/>
                </a:solidFill>
              </a:rPr>
              <a:t>зокрема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Паннонію</a:t>
            </a:r>
            <a:r>
              <a:rPr lang="ru-RU" sz="1600" dirty="0">
                <a:solidFill>
                  <a:srgbClr val="FF0000"/>
                </a:solidFill>
              </a:rPr>
              <a:t> і </a:t>
            </a:r>
            <a:r>
              <a:rPr lang="ru-RU" sz="1600" dirty="0" err="1">
                <a:solidFill>
                  <a:srgbClr val="FF0000"/>
                </a:solidFill>
              </a:rPr>
              <a:t>Далмацію</a:t>
            </a:r>
            <a:r>
              <a:rPr lang="ru-RU" sz="1600" dirty="0">
                <a:solidFill>
                  <a:srgbClr val="FF0000"/>
                </a:solidFill>
              </a:rPr>
              <a:t>. </a:t>
            </a:r>
            <a:r>
              <a:rPr lang="uk-UA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267744" y="76470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452320" y="76470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195736" y="162880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7668344" y="162880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59632" y="6210665"/>
            <a:ext cx="7488832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Перетворив Римську державу на імперію 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2195736" y="544522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812360" y="544522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8" name="Picture 2" descr="Презентація на тему: &quot;Октавіан Август&quot; до уроку історії 6 класу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7233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920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16632"/>
            <a:ext cx="4572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987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Префекта Рима </a:t>
            </a:r>
            <a:r>
              <a:rPr lang="uk-UA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обирали із сенаторів, до обов’язків цього посадовця </a:t>
            </a:r>
            <a:r>
              <a:rPr lang="uk-UA" dirty="0">
                <a:solidFill>
                  <a:srgbClr val="00000A"/>
                </a:solidFill>
                <a:highlight>
                  <a:srgbClr val="FFFF00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належало наглядати за порядком у місті.</a:t>
            </a:r>
            <a:r>
              <a:rPr lang="uk-UA" dirty="0">
                <a:solidFill>
                  <a:srgbClr val="00000A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 smtClean="0">
              <a:solidFill>
                <a:srgbClr val="00000A"/>
              </a:solidFill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>
              <a:solidFill>
                <a:srgbClr val="00000A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 smtClean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 smtClean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 smtClean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 smtClean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 smtClean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 smtClean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 smtClean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endParaRPr lang="uk-UA" dirty="0">
              <a:solidFill>
                <a:srgbClr val="FF0000"/>
              </a:solidFill>
              <a:highlight>
                <a:srgbClr val="FFFF00"/>
              </a:highligh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69875" algn="just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FF0000"/>
                </a:solidFill>
                <a:highlight>
                  <a:srgbClr val="FFFF00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Префект </a:t>
            </a:r>
            <a:r>
              <a:rPr lang="uk-UA" dirty="0">
                <a:solidFill>
                  <a:srgbClr val="FF0000"/>
                </a:solidFill>
                <a:highlight>
                  <a:srgbClr val="FFFF00"/>
                </a:highligh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преторіанської гвардії командував охороною імператора.</a:t>
            </a:r>
            <a:r>
              <a:rPr lang="uk-UA" dirty="0">
                <a:solidFill>
                  <a:srgbClr val="FF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Префект Рима 1 в н.э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2" name="Picture 4" descr="Римский Префект 1 в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8928"/>
            <a:ext cx="2705623" cy="403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Преторіанська гвардія отримує свідчення — ОНЛАЙН-БІБЛІОТЕКА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94244"/>
            <a:ext cx="2460652" cy="246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783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uk-UA" dirty="0"/>
              <a:t>Як головнокомандувач армії Август керував провінціями, де перебували </a:t>
            </a:r>
            <a:r>
              <a:rPr lang="uk-UA" dirty="0" smtClean="0"/>
              <a:t>війська. Він </a:t>
            </a:r>
            <a:r>
              <a:rPr lang="uk-UA" dirty="0"/>
              <a:t>призначав намісників, які командували </a:t>
            </a:r>
            <a:r>
              <a:rPr lang="uk-UA" dirty="0" err="1" smtClean="0"/>
              <a:t>гарнізонами.Ці</a:t>
            </a:r>
            <a:r>
              <a:rPr lang="uk-UA" dirty="0" smtClean="0"/>
              <a:t> провінції називалися  </a:t>
            </a:r>
            <a:r>
              <a:rPr lang="uk-UA" dirty="0">
                <a:solidFill>
                  <a:srgbClr val="FF0000"/>
                </a:solidFill>
              </a:rPr>
              <a:t>(імператорські провінції). </a:t>
            </a:r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r>
              <a:rPr lang="uk-UA" dirty="0" smtClean="0"/>
              <a:t>Сенату </a:t>
            </a:r>
            <a:r>
              <a:rPr lang="uk-UA" dirty="0"/>
              <a:t>для управління було надано спокійніші й </a:t>
            </a:r>
            <a:r>
              <a:rPr lang="uk-UA" dirty="0" err="1"/>
              <a:t>розвинутіші</a:t>
            </a:r>
            <a:r>
              <a:rPr lang="uk-UA" dirty="0"/>
              <a:t> провінції. Їх називали </a:t>
            </a:r>
            <a:r>
              <a:rPr lang="uk-UA" i="1" dirty="0">
                <a:solidFill>
                  <a:srgbClr val="FF0000"/>
                </a:solidFill>
              </a:rPr>
              <a:t>сенаторськими провінціями.</a:t>
            </a:r>
            <a:endParaRPr lang="uk-UA" dirty="0">
              <a:solidFill>
                <a:srgbClr val="FF0000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68942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189723"/>
              </p:ext>
            </p:extLst>
          </p:nvPr>
        </p:nvGraphicFramePr>
        <p:xfrm>
          <a:off x="214313" y="116633"/>
          <a:ext cx="8643999" cy="6583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9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6103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Arial" pitchFamily="34" charset="0"/>
                        </a:rPr>
                        <a:t>Реформи в управлінні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Arial" pitchFamily="34" charset="0"/>
                        </a:rPr>
                        <a:t>Адміністративно-територіальні реформи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Arial" pitchFamily="34" charset="0"/>
                        </a:rPr>
                        <a:t>Соціальні реформи та ре</a:t>
                      </a:r>
                      <a:r>
                        <a:rPr lang="en-US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Arial" pitchFamily="34" charset="0"/>
                        </a:rPr>
                        <a:t>-</a:t>
                      </a:r>
                      <a:r>
                        <a:rPr lang="ru-RU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Arial" pitchFamily="34" charset="0"/>
                        </a:rPr>
                        <a:t>форми культури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Arial" pitchFamily="34" charset="0"/>
                        </a:rPr>
                        <a:t>Возвеличення особи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65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Відновив назву Риму як республіки; поновив владу сенату, народу, але </a:t>
                      </a:r>
                      <a:r>
                        <a:rPr lang="uk-UA" sz="1800" kern="120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зменшив кількість сенаторів (із 900 до 600).</a:t>
                      </a:r>
                      <a:endParaRPr lang="ru-RU" sz="1800" kern="1200" dirty="0" smtClean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Тепер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посадових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осіб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не обирали, а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призначали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Коміції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лише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обговорювали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проекти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законів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які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пропонував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правитель. 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800" b="1" i="1" kern="1200" dirty="0" err="1" smtClean="0">
                          <a:latin typeface="Arial Narrow" pitchFamily="34" charset="0"/>
                        </a:rPr>
                        <a:t>принцепсом</a:t>
                      </a:r>
                      <a:r>
                        <a:rPr lang="ru-RU" sz="1800" b="1" i="1" kern="1200" dirty="0" smtClean="0">
                          <a:latin typeface="Arial Narrow" pitchFamily="34" charset="0"/>
                        </a:rPr>
                        <a:t> </a:t>
                      </a:r>
                      <a:r>
                        <a:rPr lang="ru-RU" sz="1800" kern="1200" dirty="0" smtClean="0">
                          <a:latin typeface="Arial Narrow" pitchFamily="34" charset="0"/>
                        </a:rPr>
                        <a:t>— перший висловлював свою думку в сенаті; створив спеціальні війська для особистої охорони та правопорядку ― </a:t>
                      </a:r>
                      <a:r>
                        <a:rPr lang="ru-RU" sz="1800" b="1" i="1" kern="1200" dirty="0" err="1" smtClean="0">
                          <a:latin typeface="Arial Narrow" pitchFamily="34" charset="0"/>
                        </a:rPr>
                        <a:t>преторіанців</a:t>
                      </a:r>
                      <a:endParaRPr lang="ru-RU" sz="1800" b="1" i="1" kern="1200" dirty="0" smtClean="0">
                        <a:latin typeface="Arial Narrow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endParaRPr lang="ru-RU" b="1" i="1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Території поділено між сенатом (мирні те</a:t>
                      </a:r>
                      <a:r>
                        <a:rPr lang="en-US" sz="1800" kern="1200" dirty="0" smtClean="0">
                          <a:latin typeface="Arial Narrow" pitchFamily="34" charset="0"/>
                        </a:rPr>
                        <a:t>-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риторії) та Октавіаном (території, де перебу</a:t>
                      </a:r>
                      <a:r>
                        <a:rPr lang="en-US" sz="1800" kern="1200" dirty="0" smtClean="0">
                          <a:latin typeface="Arial Narrow" pitchFamily="34" charset="0"/>
                        </a:rPr>
                        <a:t>-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вали легіони).</a:t>
                      </a:r>
                      <a:endParaRPr lang="ru-RU" sz="1800" kern="1200" dirty="0" smtClean="0">
                        <a:latin typeface="Arial Narrow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Створено скарбниці принцепса ― фіск.</a:t>
                      </a:r>
                      <a:endParaRPr lang="ru-RU" sz="1800" kern="1200" dirty="0" smtClean="0">
                        <a:latin typeface="Arial Narrow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Діяльність посадо</a:t>
                      </a:r>
                      <a:r>
                        <a:rPr lang="en-US" sz="1800" kern="1200" dirty="0" smtClean="0">
                          <a:latin typeface="Arial Narrow" pitchFamily="34" charset="0"/>
                        </a:rPr>
                        <a:t>-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вих осіб залежала від волі принцепса.</a:t>
                      </a:r>
                      <a:endParaRPr lang="ru-RU" sz="1800" kern="1200" dirty="0" smtClean="0">
                        <a:latin typeface="Arial Narrow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Здійснював будівни</a:t>
                      </a:r>
                      <a:r>
                        <a:rPr lang="en-US" sz="1800" kern="1200" dirty="0" smtClean="0">
                          <a:latin typeface="Arial Narrow" pitchFamily="34" charset="0"/>
                        </a:rPr>
                        <a:t>-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цтво шляхів,акведуків.</a:t>
                      </a:r>
                      <a:endParaRPr lang="ru-RU" sz="1800" kern="1200" dirty="0" smtClean="0">
                        <a:latin typeface="Arial Narrow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Підкорив землі Іспанії та Галлії.</a:t>
                      </a:r>
                      <a:endParaRPr lang="ru-RU" sz="1800" kern="1200" dirty="0" smtClean="0">
                        <a:latin typeface="Arial Narrow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ru-RU" sz="1800" kern="1200" dirty="0" smtClean="0">
                          <a:latin typeface="Arial Narrow" pitchFamily="34" charset="0"/>
                        </a:rPr>
                        <a:t>Побудував</a:t>
                      </a:r>
                      <a:r>
                        <a:rPr lang="en-US" sz="1800" kern="1200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ru-RU" sz="1800" kern="1200" dirty="0" smtClean="0">
                          <a:latin typeface="Arial Narrow" pitchFamily="34" charset="0"/>
                        </a:rPr>
                        <a:t>укріпле</a:t>
                      </a:r>
                      <a:r>
                        <a:rPr lang="en-US" sz="1800" kern="1200" dirty="0" smtClean="0">
                          <a:latin typeface="Arial Narrow" pitchFamily="34" charset="0"/>
                        </a:rPr>
                        <a:t>-</a:t>
                      </a:r>
                      <a:r>
                        <a:rPr lang="ru-RU" sz="1800" kern="1200" dirty="0" smtClean="0">
                          <a:latin typeface="Arial Narrow" pitchFamily="34" charset="0"/>
                        </a:rPr>
                        <a:t>ння.</a:t>
                      </a:r>
                      <a:endParaRPr lang="ru-RU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Будівництво хра-мів, базилік, цирків.</a:t>
                      </a:r>
                      <a:endParaRPr lang="ru-RU" sz="1800" kern="1200" dirty="0" smtClean="0">
                        <a:latin typeface="Arial Narrow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uk-UA" sz="1800" kern="1200" dirty="0" smtClean="0">
                          <a:latin typeface="Arial Narrow" pitchFamily="34" charset="0"/>
                        </a:rPr>
                        <a:t>Покровительству-вав літературі, в Римі проходили літератур-ні читання.</a:t>
                      </a:r>
                      <a:endParaRPr lang="ru-RU" sz="1800" kern="1200" dirty="0" smtClean="0">
                        <a:latin typeface="Arial Narrow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uk-UA" sz="1800" kern="1200" dirty="0" smtClean="0">
                          <a:latin typeface="Arial Narrow" pitchFamily="34" charset="0"/>
                        </a:rPr>
                        <a:t>Зменшив кількість рабів, надавши право їх відпускати;</a:t>
                      </a:r>
                      <a:endParaRPr lang="ru-RU" sz="1800" kern="1200" dirty="0" smtClean="0">
                        <a:latin typeface="Arial Narrow" pitchFamily="34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1800" kern="12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ru-RU" sz="1800" kern="1200" dirty="0" smtClean="0">
                          <a:latin typeface="Arial Narrow" pitchFamily="34" charset="0"/>
                        </a:rPr>
                        <a:t>Допоміг багатодіт</a:t>
                      </a:r>
                      <a:r>
                        <a:rPr lang="en-US" sz="1800" kern="1200" dirty="0" smtClean="0">
                          <a:latin typeface="Arial Narrow" pitchFamily="34" charset="0"/>
                        </a:rPr>
                        <a:t>-</a:t>
                      </a:r>
                      <a:r>
                        <a:rPr lang="ru-RU" sz="1800" kern="1200" dirty="0" smtClean="0">
                          <a:latin typeface="Arial Narrow" pitchFamily="34" charset="0"/>
                        </a:rPr>
                        <a:t>ним отримувати пільги</a:t>
                      </a:r>
                      <a:endParaRPr lang="ru-RU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latin typeface="Arial Narrow" pitchFamily="34" charset="0"/>
                        </a:rPr>
                        <a:t>Сенат присвоїв звання Август ― «священний»; проголошений імператором</a:t>
                      </a:r>
                      <a:endParaRPr lang="ru-RU" dirty="0">
                        <a:latin typeface="Arial Narrow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681876"/>
      </p:ext>
    </p:extLst>
  </p:cSld>
  <p:clrMapOvr>
    <a:masterClrMapping/>
  </p:clrMapOvr>
  <p:transition spd="slow" advClick="0" advTm="6407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Картинки по запросу Октавіан Авгу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88640"/>
            <a:ext cx="6408712" cy="4964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971600" y="5085184"/>
            <a:ext cx="8172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Августа звеличували не лише скульптори, а й історики, оспівували поети. Найулюбленішими поетами його доби були </a:t>
            </a:r>
            <a:r>
              <a:rPr kumimoji="0" lang="uk-UA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Вергілій</a:t>
            </a: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uk-UA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Горацій</a:t>
            </a: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Вони стали придворними поетами і творили піж наглядом </a:t>
            </a:r>
            <a:r>
              <a:rPr kumimoji="0" lang="uk-UA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Гая Цільнія Мецената</a:t>
            </a: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4625"/>
            <a:ext cx="8229600" cy="3960439"/>
          </a:xfrm>
        </p:spPr>
        <p:txBody>
          <a:bodyPr>
            <a:normAutofit/>
          </a:bodyPr>
          <a:lstStyle/>
          <a:p>
            <a:r>
              <a:rPr lang="uk-UA" dirty="0" smtClean="0"/>
              <a:t>Найулюбленішими </a:t>
            </a:r>
            <a:r>
              <a:rPr lang="uk-UA" dirty="0"/>
              <a:t>поетами за доби Октавіана були </a:t>
            </a:r>
            <a:r>
              <a:rPr lang="uk-UA" b="1" dirty="0"/>
              <a:t>Вергілій та Горацій</a:t>
            </a:r>
            <a:r>
              <a:rPr lang="uk-UA" dirty="0"/>
              <a:t>. Ці митці стали </a:t>
            </a:r>
            <a:r>
              <a:rPr lang="uk-UA" dirty="0">
                <a:solidFill>
                  <a:srgbClr val="FF0000"/>
                </a:solidFill>
              </a:rPr>
              <a:t>придворними імператорськими поетами,</a:t>
            </a:r>
            <a:r>
              <a:rPr lang="uk-UA" dirty="0"/>
              <a:t> творячи під наглядом друга імператора </a:t>
            </a:r>
            <a:r>
              <a:rPr lang="uk-UA" b="1" dirty="0" err="1">
                <a:solidFill>
                  <a:srgbClr val="FF0000"/>
                </a:solidFill>
              </a:rPr>
              <a:t>Гая</a:t>
            </a:r>
            <a:r>
              <a:rPr lang="uk-UA" b="1" dirty="0">
                <a:solidFill>
                  <a:srgbClr val="FF0000"/>
                </a:solidFill>
              </a:rPr>
              <a:t> Цільній Мецената</a:t>
            </a:r>
            <a:r>
              <a:rPr lang="uk-UA" b="1" dirty="0"/>
              <a:t>. </a:t>
            </a:r>
            <a:r>
              <a:rPr lang="uk-UA" dirty="0"/>
              <a:t>Сьогодні </a:t>
            </a:r>
            <a:r>
              <a:rPr lang="uk-UA" b="1" dirty="0"/>
              <a:t>«меценатом» </a:t>
            </a:r>
            <a:r>
              <a:rPr lang="uk-UA" dirty="0"/>
              <a:t>називають </a:t>
            </a:r>
            <a:r>
              <a:rPr lang="uk-UA" dirty="0">
                <a:solidFill>
                  <a:srgbClr val="FF0000"/>
                </a:solidFill>
              </a:rPr>
              <a:t>людину, яка матеріально підтримує розвиток культури. </a:t>
            </a:r>
            <a:endParaRPr lang="uk-UA" dirty="0" smtClean="0">
              <a:solidFill>
                <a:srgbClr val="FF0000"/>
              </a:solidFill>
            </a:endParaRPr>
          </a:p>
          <a:p>
            <a:r>
              <a:rPr lang="uk-UA" b="1" dirty="0" smtClean="0"/>
              <a:t>Вергілій</a:t>
            </a:r>
            <a:r>
              <a:rPr lang="uk-UA" dirty="0" smtClean="0"/>
              <a:t> </a:t>
            </a:r>
            <a:r>
              <a:rPr lang="uk-UA" dirty="0"/>
              <a:t>зажив безсмертя </a:t>
            </a:r>
            <a:r>
              <a:rPr lang="uk-UA" dirty="0">
                <a:solidFill>
                  <a:srgbClr val="FF0000"/>
                </a:solidFill>
              </a:rPr>
              <a:t>поемою «Енеїда».</a:t>
            </a:r>
            <a:r>
              <a:rPr lang="uk-UA" dirty="0"/>
              <a:t> Узявши за взірець гомерівську «Іліаду», він написав поему, у якій ішлося про пригоди троянського героя Енея. Після втечі з Трої Еней, нащадком якого і був Октавіан, перебрався до Італії, заклав нову державу. </a:t>
            </a:r>
            <a:r>
              <a:rPr lang="uk-UA" dirty="0">
                <a:solidFill>
                  <a:srgbClr val="FF0000"/>
                </a:solidFill>
              </a:rPr>
              <a:t>Так Вергілій уславив свого покровителя </a:t>
            </a:r>
            <a:r>
              <a:rPr lang="uk-UA" dirty="0" smtClean="0">
                <a:solidFill>
                  <a:srgbClr val="FF0000"/>
                </a:solidFill>
              </a:rPr>
              <a:t>імператора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5122" name="Picture 2" descr="Parco della Grotta di Posillipo5 (crop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293096"/>
            <a:ext cx="19050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Гораций - биография, информация, личная жизн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277" y="4149752"/>
            <a:ext cx="1993875" cy="264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2791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4762872" cy="4525963"/>
          </a:xfrm>
        </p:spPr>
        <p:txBody>
          <a:bodyPr/>
          <a:lstStyle/>
          <a:p>
            <a:r>
              <a:rPr lang="uk-UA" b="1" dirty="0"/>
              <a:t>Горацій</a:t>
            </a:r>
            <a:r>
              <a:rPr lang="uk-UA" dirty="0"/>
              <a:t> поряд з офіційними віршами-листівками, у яких звеличував Августа, називаючи його богом, складав також «Сатири», де дотепно висміював вади римського суспільства.</a:t>
            </a:r>
          </a:p>
          <a:p>
            <a:endParaRPr lang="uk-UA" dirty="0"/>
          </a:p>
        </p:txBody>
      </p:sp>
      <p:pic>
        <p:nvPicPr>
          <p:cNvPr id="7170" name="Picture 2" descr="Горацию (Мгновения Феано) / Стихи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2656"/>
            <a:ext cx="2756198" cy="354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804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04664"/>
            <a:ext cx="4906888" cy="4525963"/>
          </a:xfrm>
        </p:spPr>
        <p:txBody>
          <a:bodyPr>
            <a:normAutofit/>
          </a:bodyPr>
          <a:lstStyle/>
          <a:p>
            <a:r>
              <a:rPr lang="uk-UA" dirty="0"/>
              <a:t>За часів правління Октавіана жив видатний </a:t>
            </a:r>
            <a:r>
              <a:rPr lang="uk-UA" dirty="0">
                <a:solidFill>
                  <a:srgbClr val="FF0000"/>
                </a:solidFill>
              </a:rPr>
              <a:t>римський історик </a:t>
            </a:r>
            <a:r>
              <a:rPr lang="uk-UA" b="1" dirty="0"/>
              <a:t>Тит Лівій – </a:t>
            </a:r>
            <a:r>
              <a:rPr lang="uk-UA" dirty="0"/>
              <a:t>автор </a:t>
            </a:r>
            <a:r>
              <a:rPr lang="uk-UA" dirty="0">
                <a:solidFill>
                  <a:srgbClr val="FF0000"/>
                </a:solidFill>
              </a:rPr>
              <a:t>«Історії Рима від заснування міста», що складалася із 142 книжок. </a:t>
            </a:r>
            <a:r>
              <a:rPr lang="uk-UA" dirty="0"/>
              <a:t>Август вибачав Тита Лівія за його прихильність до республіки, адже в основі праці історика лежала </a:t>
            </a:r>
            <a:r>
              <a:rPr lang="uk-UA" dirty="0">
                <a:solidFill>
                  <a:srgbClr val="FF0000"/>
                </a:solidFill>
              </a:rPr>
              <a:t>ідея величі Риму, прославлення традицій, патріотизму й героїзму предків. </a:t>
            </a:r>
            <a:r>
              <a:rPr lang="uk-UA" dirty="0"/>
              <a:t>Кажуть, що імператор прискіпливо вичитував кожен том, </a:t>
            </a:r>
            <a:r>
              <a:rPr lang="uk-UA" dirty="0" err="1"/>
              <a:t>боячись</a:t>
            </a:r>
            <a:r>
              <a:rPr lang="uk-UA" dirty="0"/>
              <a:t> крамоли.</a:t>
            </a:r>
          </a:p>
          <a:p>
            <a:endParaRPr lang="uk-UA" dirty="0"/>
          </a:p>
        </p:txBody>
      </p:sp>
      <p:pic>
        <p:nvPicPr>
          <p:cNvPr id="8194" name="Picture 2" descr="Тит Ливий. Книги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2656"/>
            <a:ext cx="295232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019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47500" lnSpcReduction="20000"/>
          </a:bodyPr>
          <a:lstStyle/>
          <a:p>
            <a:r>
              <a:rPr lang="uk-UA" sz="4500" b="1" dirty="0"/>
              <a:t>Робота з історичним джерелом.</a:t>
            </a:r>
            <a:endParaRPr lang="uk-UA" sz="4500" dirty="0"/>
          </a:p>
          <a:p>
            <a:r>
              <a:rPr lang="uk-UA" sz="4500" dirty="0"/>
              <a:t>Прочитайте уривок із твору </a:t>
            </a:r>
            <a:r>
              <a:rPr lang="uk-UA" sz="4500" dirty="0" err="1"/>
              <a:t>Светонія</a:t>
            </a:r>
            <a:r>
              <a:rPr lang="uk-UA" sz="4500" dirty="0"/>
              <a:t>. Поясніть, чому Августа називають будівничим Рима. Навіщо імператор розбудовував Рим? Як, на вашу думку, мали ставитися мешканці Рима до Августа? </a:t>
            </a:r>
          </a:p>
          <a:p>
            <a:r>
              <a:rPr lang="uk-UA" sz="4500" i="1" dirty="0"/>
              <a:t>«Август так відбудував місто, що по праву пишався тим, що прийняв Рим цегляним, а залишає мармуровим; і він зробив усе, що може передбачати людський розум для безпеки міста на майбутні часи... Громадських будинків він вибудував дуже багато; з них найважливіші - форум із храмом Марса, святилище Аполлона на </a:t>
            </a:r>
            <a:r>
              <a:rPr lang="uk-UA" sz="4500" i="1" dirty="0" err="1"/>
              <a:t>Палатині</a:t>
            </a:r>
            <a:r>
              <a:rPr lang="uk-UA" sz="4500" i="1" dirty="0"/>
              <a:t>, храм Юпітера Громовержця на </a:t>
            </a:r>
            <a:r>
              <a:rPr lang="uk-UA" sz="4500" i="1" dirty="0" err="1"/>
              <a:t>Капітолії</a:t>
            </a:r>
            <a:r>
              <a:rPr lang="uk-UA" sz="4500" i="1" dirty="0"/>
              <a:t>... Усе місто він розділив на округи й квартали, наказавши, щоб округами відали за жеребом посадові особи щороку, а кварталами - старости, що обиралися з місцевих обивателів. Для охорони від пожеж він розставив пости й запровадив нічну варту, для запобігання повеням розширив і очистив русло Тибру, за багато років занесене сміттям і звужене обвалами будівель».</a:t>
            </a:r>
            <a:endParaRPr lang="uk-UA" sz="45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813366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Работа\Підготовка до уроків історії\6 клас\4. Рим\6. Створення Римської імперії. Правління Октавіана Августа\images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20688"/>
            <a:ext cx="3456384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620688"/>
            <a:ext cx="3456384" cy="525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WordArt 4"/>
          <p:cNvSpPr>
            <a:spLocks noChangeArrowheads="1" noChangeShapeType="1" noTextEdit="1"/>
          </p:cNvSpPr>
          <p:nvPr/>
        </p:nvSpPr>
        <p:spPr bwMode="auto">
          <a:xfrm>
            <a:off x="827088" y="188913"/>
            <a:ext cx="7858125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431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Кам`яний міст – акведук </a:t>
            </a:r>
          </a:p>
        </p:txBody>
      </p:sp>
      <p:pic>
        <p:nvPicPr>
          <p:cNvPr id="2253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5794" y="988219"/>
            <a:ext cx="3810000" cy="2857500"/>
          </a:xfrm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1007555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4"/>
          <p:cNvSpPr>
            <a:spLocks noChangeArrowheads="1" noChangeShapeType="1" noTextEdit="1"/>
          </p:cNvSpPr>
          <p:nvPr/>
        </p:nvSpPr>
        <p:spPr bwMode="auto">
          <a:xfrm>
            <a:off x="323850" y="188913"/>
            <a:ext cx="8361363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431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7030A0"/>
                </a:solidFill>
                <a:latin typeface="Times New Roman"/>
                <a:cs typeface="Times New Roman"/>
              </a:rPr>
              <a:t>Базиліка</a:t>
            </a:r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rgbClr val="7030A0"/>
                </a:solidFill>
                <a:latin typeface="Times New Roman"/>
                <a:cs typeface="Times New Roman"/>
              </a:rPr>
              <a:t>  </a:t>
            </a:r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7030A0"/>
                </a:solidFill>
                <a:latin typeface="Times New Roman"/>
                <a:cs typeface="Times New Roman"/>
              </a:rPr>
              <a:t>Костянтина</a:t>
            </a:r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lang="ru-RU" sz="3600" b="1" kern="10" dirty="0" smtClean="0">
                <a:ln w="9525">
                  <a:round/>
                  <a:headEnd/>
                  <a:tailEnd/>
                </a:ln>
                <a:solidFill>
                  <a:srgbClr val="7030A0"/>
                </a:solidFill>
                <a:latin typeface="Times New Roman"/>
                <a:cs typeface="Times New Roman"/>
              </a:rPr>
              <a:t>  </a:t>
            </a:r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rgbClr val="7030A0"/>
                </a:solidFill>
                <a:latin typeface="Times New Roman"/>
                <a:cs typeface="Times New Roman"/>
              </a:rPr>
              <a:t>312 р.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5" name="Содержимое 4" descr="E:\картинки для презентації\0_b53c2_5f73f725_orig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34663" y="533400"/>
            <a:ext cx="2552261" cy="3767138"/>
          </a:xfrm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5725062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4"/>
          <p:cNvSpPr>
            <a:spLocks noChangeArrowheads="1" noChangeShapeType="1" noTextEdit="1"/>
          </p:cNvSpPr>
          <p:nvPr/>
        </p:nvSpPr>
        <p:spPr bwMode="auto">
          <a:xfrm>
            <a:off x="642938" y="0"/>
            <a:ext cx="7858125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431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rgbClr val="7030A0"/>
                </a:solidFill>
                <a:latin typeface="Times New Roman"/>
                <a:cs typeface="Times New Roman"/>
              </a:rPr>
              <a:t>Терміни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7030A0"/>
                </a:solidFill>
                <a:latin typeface="Times New Roman"/>
                <a:cs typeface="Times New Roman"/>
              </a:rPr>
              <a:t> та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rgbClr val="7030A0"/>
                </a:solidFill>
                <a:latin typeface="Times New Roman"/>
                <a:cs typeface="Times New Roman"/>
              </a:rPr>
              <a:t>поняття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313" y="943418"/>
            <a:ext cx="8501062" cy="7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>
              <a:lnSpc>
                <a:spcPct val="80000"/>
              </a:lnSpc>
              <a:defRPr/>
            </a:pPr>
            <a:r>
              <a:rPr lang="uk-UA" sz="3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Акведук</a:t>
            </a:r>
            <a:r>
              <a:rPr lang="uk-UA" sz="3200" i="1" dirty="0">
                <a:solidFill>
                  <a:srgbClr val="FFFF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FF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(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від латин. «</a:t>
            </a:r>
            <a:r>
              <a:rPr lang="uk-UA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аква»—вода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, «дук» ― вести) ― римський наземний водогін у вигляді жолоба на високих кам’яних підпорах.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388" y="1844675"/>
            <a:ext cx="8643937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lnSpc>
                <a:spcPct val="80000"/>
              </a:lnSpc>
              <a:defRPr/>
            </a:pPr>
            <a:r>
              <a:rPr lang="uk-UA" sz="3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Базиліка</a:t>
            </a:r>
            <a:r>
              <a:rPr lang="uk-UA" sz="3000" i="1" dirty="0">
                <a:solidFill>
                  <a:srgbClr val="FFFFD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FF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―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велика зала для судових засідань, ринкової торгівлі, дружніх зустрічей.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825" y="2636838"/>
            <a:ext cx="8643938" cy="10525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lnSpc>
                <a:spcPct val="80000"/>
              </a:lnSpc>
              <a:defRPr/>
            </a:pPr>
            <a:r>
              <a:rPr lang="uk-UA" sz="3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Принцепс</a:t>
            </a:r>
            <a:r>
              <a:rPr lang="uk-UA" sz="1600" dirty="0">
                <a:solidFill>
                  <a:srgbClr val="FFFFD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rgbClr val="FF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(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від латин. «перший») ― сенатор, який був першим у списку сенаторів і мав авторитет та право першим висловлювати думку на засіданнях сенату.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0825" y="3789363"/>
            <a:ext cx="8715375" cy="7572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defRPr/>
            </a:pPr>
            <a:r>
              <a:rPr lang="uk-UA" sz="3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Принципат</a:t>
            </a:r>
            <a:r>
              <a:rPr lang="uk-UA" sz="3000" dirty="0">
                <a:solidFill>
                  <a:srgbClr val="FFFF66"/>
                </a:solidFill>
                <a:latin typeface="Arial Narrow" pitchFamily="34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―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необмежена влада принцепса з одночасним збереженням республіканських органів влади.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313" y="4652963"/>
            <a:ext cx="8929687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uk-UA" sz="3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Преторіанці</a:t>
            </a:r>
            <a:r>
              <a:rPr lang="uk-UA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―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солдати особистої охорони полководця, згодом ― солдати привілейованої імператорської гвардії, яка брала уча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ть у палацових переворотах.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313" y="5643563"/>
            <a:ext cx="8643937" cy="7318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uk-UA" sz="3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Прокуратор</a:t>
            </a:r>
            <a:r>
              <a:rPr lang="uk-UA" sz="30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uk-UA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― </a:t>
            </a:r>
            <a:r>
              <a:rPr lang="uk-UA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управитель господарства; за часів імперії ― урядовець, який відав податками, управитель імператорських провінцій.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304109"/>
      </p:ext>
    </p:extLst>
  </p:cSld>
  <p:clrMapOvr>
    <a:masterClrMapping/>
  </p:clrMapOvr>
  <p:transition spd="slow" advClick="0" advTm="640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9" grpId="0" build="allAtOnce"/>
      <p:bldP spid="9" grpId="0"/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260648"/>
            <a:ext cx="720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Хронологічна задача.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Скільки років тривало правління першого імператора Рима?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115616" y="2492896"/>
            <a:ext cx="734481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115616" y="2348880"/>
            <a:ext cx="0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427984" y="2348880"/>
            <a:ext cx="0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555776" y="2348880"/>
            <a:ext cx="0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292080" y="2348880"/>
            <a:ext cx="0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172400" y="2348880"/>
            <a:ext cx="0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3568" y="270892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до н.е.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67944" y="270892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н.е.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79712" y="1844824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30 р.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60032" y="1844824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14 р.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36296" y="1844824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2018 р.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авая фигурная скобка 18"/>
          <p:cNvSpPr/>
          <p:nvPr/>
        </p:nvSpPr>
        <p:spPr>
          <a:xfrm rot="5400000">
            <a:off x="3761910" y="1718810"/>
            <a:ext cx="396044" cy="2808312"/>
          </a:xfrm>
          <a:prstGeom prst="rightBrace">
            <a:avLst>
              <a:gd name="adj1" fmla="val 97134"/>
              <a:gd name="adj2" fmla="val 50372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779912" y="3140968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Цей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імператор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боявся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змови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тому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вимагав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щоб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обшукували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сенаторів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які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до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нього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підходили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Він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«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отримав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Рим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глиняним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а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залишив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мармуровим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». </a:t>
            </a:r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26656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468313" y="0"/>
            <a:ext cx="8135937" cy="1077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Виконайте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завдання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  </a:t>
            </a:r>
          </a:p>
        </p:txBody>
      </p:sp>
      <p:pic>
        <p:nvPicPr>
          <p:cNvPr id="5" name="Picture 4" descr="http://s1.iconbird.com/ico/2013/12/517/w256h2561386955379FAQ2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705600" y="1844675"/>
            <a:ext cx="24384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7" name="Прямоугольник 6"/>
          <p:cNvSpPr/>
          <p:nvPr/>
        </p:nvSpPr>
        <p:spPr>
          <a:xfrm>
            <a:off x="539750" y="1028700"/>
            <a:ext cx="7993063" cy="55705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3.   Доведіть  або  спростуйте  твердження.</a:t>
            </a:r>
            <a:endParaRPr lang="ru-RU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r>
              <a:rPr lang="uk-UA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Середземне  море  перетворюється  на внутрішнє  море  імперії.</a:t>
            </a:r>
          </a:p>
          <a:p>
            <a:pPr>
              <a:defRPr/>
            </a:pPr>
            <a:endParaRPr lang="ru-RU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14350" indent="-514350">
              <a:buFontTx/>
              <a:buAutoNum type="arabicPeriod" startAt="4"/>
              <a:defRPr/>
            </a:pP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Назвіть: </a:t>
            </a:r>
            <a:r>
              <a:rPr lang="uk-UA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</a:p>
          <a:p>
            <a:pPr marL="457200" indent="-457200">
              <a:defRPr/>
            </a:pPr>
            <a:r>
              <a:rPr lang="uk-UA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1) чотири риси імперії Октавіана Августа;</a:t>
            </a:r>
            <a:endParaRPr lang="ru-RU" sz="2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defRPr/>
            </a:pPr>
            <a:r>
              <a:rPr lang="uk-UA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2)  три основні причини, чому Октавіаном Августом було встановлено імперію, а не відновлено республіку;</a:t>
            </a:r>
            <a:endParaRPr lang="ru-RU" sz="2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defRPr/>
            </a:pPr>
            <a:r>
              <a:rPr lang="uk-UA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3)  два основні наслідки для розвитку Риму від установлення імперії.</a:t>
            </a:r>
          </a:p>
          <a:p>
            <a:pPr>
              <a:defRPr/>
            </a:pPr>
            <a:endParaRPr lang="ru-RU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457200" indent="-457200">
              <a:buFontTx/>
              <a:buAutoNum type="arabicPeriod" startAt="5"/>
              <a:defRPr/>
            </a:pP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Яким був Рим у ІІ ст.? </a:t>
            </a:r>
          </a:p>
        </p:txBody>
      </p:sp>
    </p:spTree>
    <p:extLst>
      <p:ext uri="{BB962C8B-B14F-4D97-AF65-F5344CB8AC3E}">
        <p14:creationId xmlns:p14="http://schemas.microsoft.com/office/powerpoint/2010/main" val="134410477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395288" y="0"/>
            <a:ext cx="8208962" cy="1077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 Виконайте  завдання  </a:t>
            </a:r>
          </a:p>
        </p:txBody>
      </p:sp>
      <p:pic>
        <p:nvPicPr>
          <p:cNvPr id="5" name="Picture 4" descr="http://s1.iconbird.com/ico/2013/12/517/w256h2561386955379FAQ2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4149725"/>
            <a:ext cx="24384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6" name="Прямоугольник 15"/>
          <p:cNvSpPr/>
          <p:nvPr/>
        </p:nvSpPr>
        <p:spPr>
          <a:xfrm>
            <a:off x="468313" y="1196975"/>
            <a:ext cx="4572000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2. Відгадайте  загадку.  </a:t>
            </a:r>
            <a:endParaRPr lang="ru-RU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71550" y="1773238"/>
            <a:ext cx="7848600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8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Що восьмий взяв у другого, щоб стати таким, як сьомий?</a:t>
            </a:r>
            <a:endParaRPr lang="ru-RU" sz="28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9750" y="3068638"/>
            <a:ext cx="6985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93657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  <p:bldP spid="17" grpId="0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uk-UA" b="1"/>
              <a:t>Вправа «Редагування тексту»</a:t>
            </a:r>
            <a:endParaRPr lang="uk-UA"/>
          </a:p>
          <a:p>
            <a:r>
              <a:rPr lang="uk-UA" dirty="0"/>
              <a:t>Октавіан Август постійно наголошував, що він лише відновив Римську республіку. </a:t>
            </a:r>
            <a:r>
              <a:rPr lang="ru-RU" dirty="0"/>
              <a:t>Нова держава стала </a:t>
            </a:r>
            <a:r>
              <a:rPr lang="ru-RU" dirty="0" err="1"/>
              <a:t>називатися</a:t>
            </a:r>
            <a:r>
              <a:rPr lang="ru-RU" dirty="0"/>
              <a:t> </a:t>
            </a:r>
            <a:r>
              <a:rPr lang="ru-RU" dirty="0" err="1"/>
              <a:t>Римською</a:t>
            </a:r>
            <a:r>
              <a:rPr lang="uk-UA" dirty="0"/>
              <a:t>______________.</a:t>
            </a:r>
          </a:p>
          <a:p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часів</a:t>
            </a:r>
            <a:r>
              <a:rPr lang="ru-RU" dirty="0"/>
              <a:t> </a:t>
            </a:r>
            <a:r>
              <a:rPr lang="ru-RU" dirty="0" err="1"/>
              <a:t>Октавіана</a:t>
            </a:r>
            <a:r>
              <a:rPr lang="ru-RU" dirty="0"/>
              <a:t> Августа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правителів</a:t>
            </a:r>
            <a:r>
              <a:rPr lang="ru-RU" dirty="0"/>
              <a:t> </a:t>
            </a:r>
            <a:r>
              <a:rPr lang="ru-RU" dirty="0" err="1"/>
              <a:t>Римської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 </a:t>
            </a:r>
            <a:r>
              <a:rPr lang="ru-RU" dirty="0" err="1"/>
              <a:t>називали</a:t>
            </a:r>
            <a:r>
              <a:rPr lang="ru-RU" dirty="0"/>
              <a:t> </a:t>
            </a:r>
            <a:r>
              <a:rPr lang="ru-RU" dirty="0" err="1"/>
              <a:t>імператорами</a:t>
            </a:r>
            <a:r>
              <a:rPr lang="ru-RU" dirty="0"/>
              <a:t>. Август </a:t>
            </a:r>
            <a:r>
              <a:rPr lang="ru-RU" dirty="0" err="1"/>
              <a:t>запровадив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посади – префекта Рима  і </a:t>
            </a:r>
            <a:r>
              <a:rPr lang="uk-UA" dirty="0"/>
              <a:t>__________________________</a:t>
            </a:r>
            <a:r>
              <a:rPr lang="ru-RU" dirty="0"/>
              <a:t>.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підвищено</a:t>
            </a:r>
            <a:r>
              <a:rPr lang="ru-RU" dirty="0"/>
              <a:t> </a:t>
            </a:r>
            <a:r>
              <a:rPr lang="ru-RU" dirty="0" err="1"/>
              <a:t>платню</a:t>
            </a:r>
            <a:r>
              <a:rPr lang="ru-RU" dirty="0"/>
              <a:t> </a:t>
            </a:r>
            <a:r>
              <a:rPr lang="uk-UA" dirty="0"/>
              <a:t>солдатам і офіцерам. </a:t>
            </a:r>
            <a:r>
              <a:rPr lang="ru-RU" dirty="0"/>
              <a:t>Префекта Рима обирали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uk-UA" dirty="0"/>
              <a:t>_____________.</a:t>
            </a:r>
            <a:r>
              <a:rPr lang="ru-RU" dirty="0"/>
              <a:t> Як </a:t>
            </a:r>
            <a:r>
              <a:rPr lang="ru-RU" dirty="0" err="1"/>
              <a:t>головнокомандувач</a:t>
            </a:r>
            <a:r>
              <a:rPr lang="ru-RU" dirty="0"/>
              <a:t> </a:t>
            </a:r>
            <a:r>
              <a:rPr lang="ru-RU" dirty="0" err="1"/>
              <a:t>армії</a:t>
            </a:r>
            <a:r>
              <a:rPr lang="ru-RU" dirty="0"/>
              <a:t> Август </a:t>
            </a:r>
            <a:r>
              <a:rPr lang="ru-RU" dirty="0" err="1"/>
              <a:t>керував</a:t>
            </a:r>
            <a:r>
              <a:rPr lang="ru-RU" dirty="0"/>
              <a:t> </a:t>
            </a:r>
            <a:r>
              <a:rPr lang="uk-UA" dirty="0"/>
              <a:t>______________</a:t>
            </a:r>
            <a:r>
              <a:rPr lang="ru-RU" dirty="0"/>
              <a:t>, де </a:t>
            </a:r>
            <a:r>
              <a:rPr lang="ru-RU" dirty="0" err="1"/>
              <a:t>перебували</a:t>
            </a:r>
            <a:r>
              <a:rPr lang="ru-RU" dirty="0"/>
              <a:t> </a:t>
            </a:r>
            <a:r>
              <a:rPr lang="ru-RU" dirty="0" err="1"/>
              <a:t>війська</a:t>
            </a:r>
            <a:r>
              <a:rPr lang="ru-RU" dirty="0"/>
              <a:t> (</a:t>
            </a:r>
            <a:r>
              <a:rPr lang="ru-RU" dirty="0" err="1"/>
              <a:t>імператорські</a:t>
            </a:r>
            <a:r>
              <a:rPr lang="ru-RU" dirty="0"/>
              <a:t> </a:t>
            </a:r>
            <a:r>
              <a:rPr lang="ru-RU" dirty="0" err="1"/>
              <a:t>провінції</a:t>
            </a:r>
            <a:r>
              <a:rPr lang="ru-RU" dirty="0"/>
              <a:t>)</a:t>
            </a:r>
            <a:r>
              <a:rPr lang="uk-UA" dirty="0"/>
              <a:t>.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призначав</a:t>
            </a:r>
            <a:r>
              <a:rPr lang="ru-RU" dirty="0"/>
              <a:t> </a:t>
            </a:r>
            <a:r>
              <a:rPr lang="uk-UA" dirty="0"/>
              <a:t>______________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командували</a:t>
            </a:r>
            <a:r>
              <a:rPr lang="ru-RU" dirty="0"/>
              <a:t> </a:t>
            </a:r>
            <a:r>
              <a:rPr lang="ru-RU" dirty="0" err="1"/>
              <a:t>гарнізонами</a:t>
            </a:r>
            <a:r>
              <a:rPr lang="ru-RU" dirty="0"/>
              <a:t>. За </a:t>
            </a:r>
            <a:r>
              <a:rPr lang="ru-RU" dirty="0" err="1"/>
              <a:t>Октавіана</a:t>
            </a:r>
            <a:r>
              <a:rPr lang="ru-RU" dirty="0"/>
              <a:t> Августа </a:t>
            </a:r>
            <a:r>
              <a:rPr lang="ru-RU" dirty="0" err="1"/>
              <a:t>західний</a:t>
            </a:r>
            <a:r>
              <a:rPr lang="ru-RU" dirty="0"/>
              <a:t> кордон </a:t>
            </a:r>
            <a:r>
              <a:rPr lang="ru-RU" dirty="0" err="1"/>
              <a:t>досяг</a:t>
            </a:r>
            <a:r>
              <a:rPr lang="ru-RU" dirty="0"/>
              <a:t> </a:t>
            </a:r>
            <a:r>
              <a:rPr lang="ru-RU" dirty="0" err="1"/>
              <a:t>Атлантичного</a:t>
            </a:r>
            <a:r>
              <a:rPr lang="ru-RU" dirty="0"/>
              <a:t> океану й </a:t>
            </a:r>
            <a:r>
              <a:rPr lang="ru-RU" dirty="0" err="1"/>
              <a:t>пролягав</a:t>
            </a:r>
            <a:r>
              <a:rPr lang="ru-RU" dirty="0"/>
              <a:t> по Рейну. </a:t>
            </a:r>
            <a:r>
              <a:rPr lang="ru-RU" dirty="0" err="1"/>
              <a:t>Північні</a:t>
            </a:r>
            <a:r>
              <a:rPr lang="ru-RU" dirty="0"/>
              <a:t> </a:t>
            </a:r>
            <a:r>
              <a:rPr lang="ru-RU" dirty="0" err="1"/>
              <a:t>кордони</a:t>
            </a:r>
            <a:r>
              <a:rPr lang="ru-RU" dirty="0"/>
              <a:t> </a:t>
            </a:r>
            <a:r>
              <a:rPr lang="ru-RU" dirty="0" err="1"/>
              <a:t>сягнули</a:t>
            </a:r>
            <a:r>
              <a:rPr lang="ru-RU" dirty="0"/>
              <a:t> </a:t>
            </a:r>
            <a:r>
              <a:rPr lang="uk-UA" dirty="0"/>
              <a:t>__________</a:t>
            </a:r>
            <a:r>
              <a:rPr lang="ru-RU" dirty="0"/>
              <a:t>, де </a:t>
            </a:r>
            <a:r>
              <a:rPr lang="ru-RU" dirty="0" err="1"/>
              <a:t>було</a:t>
            </a:r>
            <a:r>
              <a:rPr lang="ru-RU" dirty="0"/>
              <a:t> створено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провінції</a:t>
            </a:r>
            <a:r>
              <a:rPr lang="ru-RU" dirty="0"/>
              <a:t>. </a:t>
            </a:r>
            <a:r>
              <a:rPr lang="ru-RU" dirty="0" err="1"/>
              <a:t>Кордони</a:t>
            </a:r>
            <a:r>
              <a:rPr lang="ru-RU" dirty="0"/>
              <a:t> на </a:t>
            </a:r>
            <a:r>
              <a:rPr lang="ru-RU" dirty="0" err="1"/>
              <a:t>сході</a:t>
            </a:r>
            <a:r>
              <a:rPr lang="ru-RU" dirty="0"/>
              <a:t> </a:t>
            </a:r>
            <a:r>
              <a:rPr lang="ru-RU" dirty="0" err="1"/>
              <a:t>посунули</a:t>
            </a:r>
            <a:r>
              <a:rPr lang="ru-RU" dirty="0"/>
              <a:t> до </a:t>
            </a:r>
            <a:r>
              <a:rPr lang="ru-RU" dirty="0" err="1"/>
              <a:t>річки</a:t>
            </a:r>
            <a:r>
              <a:rPr lang="ru-RU" dirty="0"/>
              <a:t> </a:t>
            </a:r>
            <a:r>
              <a:rPr lang="ru-RU" dirty="0" err="1"/>
              <a:t>Євфрат</a:t>
            </a:r>
            <a:r>
              <a:rPr lang="ru-RU" dirty="0"/>
              <a:t> та </a:t>
            </a:r>
            <a:r>
              <a:rPr lang="ru-RU" dirty="0" err="1"/>
              <a:t>Парфянського</a:t>
            </a:r>
            <a:r>
              <a:rPr lang="ru-RU" dirty="0"/>
              <a:t> царства, з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імператор</a:t>
            </a:r>
            <a:r>
              <a:rPr lang="ru-RU" dirty="0"/>
              <a:t> </a:t>
            </a:r>
            <a:r>
              <a:rPr lang="ru-RU" dirty="0" err="1"/>
              <a:t>уклав</a:t>
            </a:r>
            <a:r>
              <a:rPr lang="ru-RU" dirty="0"/>
              <a:t> мир</a:t>
            </a:r>
            <a:r>
              <a:rPr lang="uk-UA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784633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468313" y="0"/>
            <a:ext cx="8135937" cy="1077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>
              <a:defRPr/>
            </a:pP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BDCA3"/>
                </a:solidFill>
                <a:latin typeface="Times New Roman"/>
                <a:cs typeface="Times New Roman"/>
              </a:rPr>
              <a:t>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rgbClr val="FBDC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Домашнє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BDC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rgbClr val="FBDC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завдання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BDC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750" y="1412875"/>
            <a:ext cx="80645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uk-U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1.   Опрацюйте відповідний матеріал   </a:t>
            </a:r>
          </a:p>
          <a:p>
            <a:pPr>
              <a:lnSpc>
                <a:spcPct val="150000"/>
              </a:lnSpc>
              <a:defRPr/>
            </a:pPr>
            <a:r>
              <a:rPr lang="uk-U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     підручника.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 startAt="2"/>
              <a:defRPr/>
            </a:pPr>
            <a:r>
              <a:rPr lang="uk-UA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 </a:t>
            </a:r>
            <a:r>
              <a:rPr lang="uk-U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контурній  карті  позначте  територію Римської  імперії  періоду  розквіту. </a:t>
            </a:r>
            <a:endParaRPr lang="uk-UA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 startAt="2"/>
              <a:defRPr/>
            </a:pPr>
            <a:r>
              <a:rPr lang="uk-UA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Відгадайте загадку та створіть візитну карту Октавіана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267319"/>
      </p:ext>
    </p:extLst>
  </p:cSld>
  <p:clrMapOvr>
    <a:masterClrMapping/>
  </p:clrMapOvr>
  <p:transition spd="slow" advClick="0" advTm="1172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302</TotalTime>
  <Words>1997</Words>
  <Application>Microsoft Office PowerPoint</Application>
  <PresentationFormat>Экран (4:3)</PresentationFormat>
  <Paragraphs>157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51" baseType="lpstr">
      <vt:lpstr>Arial</vt:lpstr>
      <vt:lpstr>Arial</vt:lpstr>
      <vt:lpstr>Arial Narrow</vt:lpstr>
      <vt:lpstr>Calibri</vt:lpstr>
      <vt:lpstr>Cambria</vt:lpstr>
      <vt:lpstr>Century Gothic</vt:lpstr>
      <vt:lpstr>Constantia</vt:lpstr>
      <vt:lpstr>Monotype Corsiva</vt:lpstr>
      <vt:lpstr>Times New Roman</vt:lpstr>
      <vt:lpstr>Wingdings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Користувач Acer</cp:lastModifiedBy>
  <cp:revision>28</cp:revision>
  <dcterms:created xsi:type="dcterms:W3CDTF">2018-02-20T13:47:57Z</dcterms:created>
  <dcterms:modified xsi:type="dcterms:W3CDTF">2020-06-04T12:22:45Z</dcterms:modified>
</cp:coreProperties>
</file>