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65" r:id="rId4"/>
    <p:sldId id="267" r:id="rId5"/>
    <p:sldId id="268" r:id="rId6"/>
    <p:sldId id="266" r:id="rId7"/>
    <p:sldId id="269" r:id="rId8"/>
    <p:sldId id="270" r:id="rId9"/>
    <p:sldId id="271" r:id="rId10"/>
    <p:sldId id="272" r:id="rId11"/>
    <p:sldId id="283" r:id="rId12"/>
    <p:sldId id="28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5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1785918" cy="1006655"/>
          </a:xfrm>
          <a:prstGeom prst="rect">
            <a:avLst/>
          </a:prstGeom>
        </p:spPr>
      </p:pic>
      <p:pic>
        <p:nvPicPr>
          <p:cNvPr id="8" name="Рисунок 7" descr="3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000231" y="142852"/>
            <a:ext cx="1711457" cy="1000132"/>
          </a:xfrm>
          <a:prstGeom prst="rect">
            <a:avLst/>
          </a:prstGeom>
        </p:spPr>
      </p:pic>
      <p:pic>
        <p:nvPicPr>
          <p:cNvPr id="9" name="Рисунок 8" descr="6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786182" y="142852"/>
            <a:ext cx="1928826" cy="1000578"/>
          </a:xfrm>
          <a:prstGeom prst="rect">
            <a:avLst/>
          </a:prstGeom>
        </p:spPr>
      </p:pic>
      <p:pic>
        <p:nvPicPr>
          <p:cNvPr id="10" name="Рисунок 9" descr="8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5786445" y="142852"/>
            <a:ext cx="1703389" cy="1000132"/>
          </a:xfrm>
          <a:prstGeom prst="rect">
            <a:avLst/>
          </a:prstGeom>
        </p:spPr>
      </p:pic>
      <p:pic>
        <p:nvPicPr>
          <p:cNvPr id="11" name="Рисунок 10" descr="10.jp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7572395" y="142852"/>
            <a:ext cx="1428761" cy="1000132"/>
          </a:xfrm>
          <a:prstGeom prst="rect">
            <a:avLst/>
          </a:prstGeom>
        </p:spPr>
      </p:pic>
      <p:pic>
        <p:nvPicPr>
          <p:cNvPr id="12" name="Picture 2" descr="C:\Users\Владелец\Desktop\4.jpg"/>
          <p:cNvPicPr>
            <a:picLocks noChangeAspect="1" noChangeArrowheads="1"/>
          </p:cNvPicPr>
          <p:nvPr userDrawn="1"/>
        </p:nvPicPr>
        <p:blipFill>
          <a:blip r:embed="rId7" cstate="print"/>
          <a:srcRect l="53125" t="31250" r="32031" b="40625"/>
          <a:stretch>
            <a:fillRect/>
          </a:stretch>
        </p:blipFill>
        <p:spPr bwMode="auto">
          <a:xfrm>
            <a:off x="214281" y="3286124"/>
            <a:ext cx="806985" cy="1146768"/>
          </a:xfrm>
          <a:prstGeom prst="rect">
            <a:avLst/>
          </a:prstGeom>
          <a:noFill/>
        </p:spPr>
      </p:pic>
      <p:pic>
        <p:nvPicPr>
          <p:cNvPr id="13" name="Picture 2" descr="C:\Users\Владелец\Desktop\4.jpg"/>
          <p:cNvPicPr>
            <a:picLocks noChangeAspect="1" noChangeArrowheads="1"/>
          </p:cNvPicPr>
          <p:nvPr userDrawn="1"/>
        </p:nvPicPr>
        <p:blipFill>
          <a:blip r:embed="rId7" cstate="print"/>
          <a:srcRect l="69531" t="19792" r="14062" b="53125"/>
          <a:stretch>
            <a:fillRect/>
          </a:stretch>
        </p:blipFill>
        <p:spPr bwMode="auto">
          <a:xfrm>
            <a:off x="214281" y="1214422"/>
            <a:ext cx="785818" cy="1071570"/>
          </a:xfrm>
          <a:prstGeom prst="rect">
            <a:avLst/>
          </a:prstGeom>
          <a:noFill/>
        </p:spPr>
      </p:pic>
      <p:pic>
        <p:nvPicPr>
          <p:cNvPr id="14" name="Picture 2" descr="C:\Users\Владелец\Desktop\4.jpg"/>
          <p:cNvPicPr>
            <a:picLocks noChangeAspect="1" noChangeArrowheads="1"/>
          </p:cNvPicPr>
          <p:nvPr userDrawn="1"/>
        </p:nvPicPr>
        <p:blipFill>
          <a:blip r:embed="rId7" cstate="print"/>
          <a:srcRect l="53125" t="62501" r="31529" b="11458"/>
          <a:stretch>
            <a:fillRect/>
          </a:stretch>
        </p:blipFill>
        <p:spPr bwMode="auto">
          <a:xfrm>
            <a:off x="214281" y="2285992"/>
            <a:ext cx="785818" cy="1000132"/>
          </a:xfrm>
          <a:prstGeom prst="rect">
            <a:avLst/>
          </a:prstGeom>
          <a:noFill/>
        </p:spPr>
      </p:pic>
      <p:pic>
        <p:nvPicPr>
          <p:cNvPr id="15" name="Picture 2" descr="C:\Users\Владелец\Desktop\4.jpg"/>
          <p:cNvPicPr>
            <a:picLocks noChangeAspect="1" noChangeArrowheads="1"/>
          </p:cNvPicPr>
          <p:nvPr userDrawn="1"/>
        </p:nvPicPr>
        <p:blipFill>
          <a:blip r:embed="rId7" cstate="print"/>
          <a:srcRect l="69531" t="70611" r="16406" b="5208"/>
          <a:stretch>
            <a:fillRect/>
          </a:stretch>
        </p:blipFill>
        <p:spPr bwMode="auto">
          <a:xfrm>
            <a:off x="214281" y="5357826"/>
            <a:ext cx="720095" cy="928694"/>
          </a:xfrm>
          <a:prstGeom prst="rect">
            <a:avLst/>
          </a:prstGeom>
          <a:noFill/>
        </p:spPr>
      </p:pic>
      <p:pic>
        <p:nvPicPr>
          <p:cNvPr id="16" name="Picture 2" descr="C:\Users\Владелец\Desktop\4.jpg"/>
          <p:cNvPicPr>
            <a:picLocks noChangeAspect="1" noChangeArrowheads="1"/>
          </p:cNvPicPr>
          <p:nvPr userDrawn="1"/>
        </p:nvPicPr>
        <p:blipFill>
          <a:blip r:embed="rId7" cstate="print"/>
          <a:srcRect l="77344" t="46875" r="7812" b="32291"/>
          <a:stretch>
            <a:fillRect/>
          </a:stretch>
        </p:blipFill>
        <p:spPr bwMode="auto">
          <a:xfrm>
            <a:off x="214281" y="4429132"/>
            <a:ext cx="882259" cy="928694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gif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gif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gif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75656" y="1412776"/>
            <a:ext cx="741682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>
                <a:solidFill>
                  <a:srgbClr val="FF0000"/>
                </a:solidFill>
              </a:rPr>
              <a:t>П</a:t>
            </a:r>
            <a:r>
              <a:rPr lang="uk-UA" sz="3200" b="1" u="sng" dirty="0" err="1" smtClean="0">
                <a:solidFill>
                  <a:srgbClr val="FF0000"/>
                </a:solidFill>
              </a:rPr>
              <a:t>раця</a:t>
            </a:r>
            <a:r>
              <a:rPr lang="uk-UA" sz="3200" b="1" u="sng" dirty="0" smtClean="0">
                <a:solidFill>
                  <a:srgbClr val="FF0000"/>
                </a:solidFill>
              </a:rPr>
              <a:t> і господарство: колись і сьогодні</a:t>
            </a:r>
          </a:p>
          <a:p>
            <a:endParaRPr lang="uk-UA" dirty="0" smtClean="0"/>
          </a:p>
          <a:p>
            <a:r>
              <a:rPr lang="uk-UA" sz="3200" b="1" u="sng" dirty="0" smtClean="0">
                <a:solidFill>
                  <a:schemeClr val="tx2">
                    <a:lumMod val="75000"/>
                  </a:schemeClr>
                </a:solidFill>
              </a:rPr>
              <a:t>Ви дізнаєтесь:</a:t>
            </a:r>
          </a:p>
          <a:p>
            <a:pPr>
              <a:buFont typeface="Wingdings" pitchFamily="2" charset="2"/>
              <a:buChar char="q"/>
            </a:pPr>
            <a:r>
              <a:rPr lang="uk-UA" sz="3200" b="1" dirty="0" smtClean="0"/>
              <a:t>Про роль праці в житті людини</a:t>
            </a:r>
          </a:p>
          <a:p>
            <a:pPr>
              <a:buFont typeface="Wingdings" pitchFamily="2" charset="2"/>
              <a:buChar char="q"/>
            </a:pPr>
            <a:r>
              <a:rPr lang="uk-UA" sz="3200" b="1" dirty="0" smtClean="0"/>
              <a:t>Що таке господарство, економіка</a:t>
            </a:r>
          </a:p>
          <a:p>
            <a:pPr>
              <a:buFont typeface="Wingdings" pitchFamily="2" charset="2"/>
              <a:buChar char="q"/>
            </a:pPr>
            <a:r>
              <a:rPr lang="uk-UA" sz="3200" b="1" dirty="0" smtClean="0"/>
              <a:t>Як виникло ринкове господарство і якою є його роль у сучасному світі</a:t>
            </a:r>
            <a:endParaRPr lang="ru-RU" sz="3200" b="1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0800000" flipV="1">
            <a:off x="1115617" y="343690"/>
            <a:ext cx="7704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Економіка –</a:t>
            </a:r>
          </a:p>
          <a:p>
            <a:pPr algn="ctr"/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система відносин із використання ресурсів у господарській діяльності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2132856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Збиральницьтво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0800000" flipV="1">
            <a:off x="3995936" y="2505671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Полювання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16216" y="2204864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Рибальство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3203848" y="1484784"/>
            <a:ext cx="79208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932040" y="1412776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868144" y="1484784"/>
            <a:ext cx="79208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AutoShape 2" descr="Форми господарювання первісної людини | Тест з всесвітньої історії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" name="Рисунок 23" descr="зб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2636912"/>
            <a:ext cx="2209800" cy="2066925"/>
          </a:xfrm>
          <a:prstGeom prst="rect">
            <a:avLst/>
          </a:prstGeom>
        </p:spPr>
      </p:pic>
      <p:pic>
        <p:nvPicPr>
          <p:cNvPr id="25" name="Рисунок 24" descr="пол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2924944"/>
            <a:ext cx="2381250" cy="1514475"/>
          </a:xfrm>
          <a:prstGeom prst="rect">
            <a:avLst/>
          </a:prstGeom>
        </p:spPr>
      </p:pic>
      <p:pic>
        <p:nvPicPr>
          <p:cNvPr id="26" name="Рисунок 25" descr="риб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2636912"/>
            <a:ext cx="2562225" cy="193471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95536" y="4941168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Привласнюючий</a:t>
            </a:r>
            <a:r>
              <a:rPr lang="uk-UA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вид господарства </a:t>
            </a: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збирання різноманітних їстівних рослин, плодів, ягід тощо.  Полювання на тварин, птахів. Рибальство.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" name="Рисунок 30" descr="kartinki-animacii-dlya-prezentacii-35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68344" y="5589240"/>
            <a:ext cx="1236139" cy="1028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7993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Відтворювальне господарство </a:t>
            </a:r>
          </a:p>
          <a:p>
            <a:pPr algn="ctr"/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Землеробство                                 скотарство                                      ремесло</a:t>
            </a:r>
            <a:endParaRPr lang="ru-RU" sz="2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48478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Вирощування рослин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987824" y="836712"/>
            <a:ext cx="5760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283968" y="836712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796136" y="908720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652120" y="1628800"/>
            <a:ext cx="2322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Вирощування тварин</a:t>
            </a:r>
            <a:endParaRPr lang="ru-RU" b="1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3419872" y="1772816"/>
            <a:ext cx="22322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Виготовлення різноманітних предметів побуту (посуду, тканин, меблів тощо)</a:t>
            </a:r>
            <a:endParaRPr lang="ru-RU" b="1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pic>
        <p:nvPicPr>
          <p:cNvPr id="22" name="Рисунок 21" descr="рем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3501008"/>
            <a:ext cx="2857500" cy="1728192"/>
          </a:xfrm>
          <a:prstGeom prst="rect">
            <a:avLst/>
          </a:prstGeom>
        </p:spPr>
      </p:pic>
      <p:pic>
        <p:nvPicPr>
          <p:cNvPr id="23" name="Рисунок 22" descr="земл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060848"/>
            <a:ext cx="2828925" cy="1619250"/>
          </a:xfrm>
          <a:prstGeom prst="rect">
            <a:avLst/>
          </a:prstGeom>
        </p:spPr>
      </p:pic>
      <p:pic>
        <p:nvPicPr>
          <p:cNvPr id="24" name="Рисунок 23" descr="скот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2060848"/>
            <a:ext cx="2838450" cy="1609725"/>
          </a:xfrm>
          <a:prstGeom prst="rect">
            <a:avLst/>
          </a:prstGeom>
        </p:spPr>
      </p:pic>
      <p:pic>
        <p:nvPicPr>
          <p:cNvPr id="25" name="Рисунок 24" descr="sov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4725144"/>
            <a:ext cx="1728192" cy="17005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920880" cy="1656184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Спочатку люди намагалися забезпечити себе всім необхідним (їжею, одягом, предметами побуту) із власного господарства. Вони нічого не обмінювали, не купували й не продавали. </a:t>
            </a:r>
            <a:br>
              <a:rPr lang="uk-UA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Такий вид господарства називається </a:t>
            </a:r>
            <a:r>
              <a:rPr lang="uk-UA" sz="24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натуральним</a:t>
            </a:r>
            <a:r>
              <a:rPr lang="uk-UA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нату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12654" y="2447104"/>
            <a:ext cx="5079626" cy="2854104"/>
          </a:xfrm>
        </p:spPr>
      </p:pic>
      <p:pic>
        <p:nvPicPr>
          <p:cNvPr id="5" name="Рисунок 4" descr="sov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4869160"/>
            <a:ext cx="1784602" cy="1756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Поступово </a:t>
            </a:r>
            <a:r>
              <a:rPr lang="uk-UA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натуральне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господарство змінило </a:t>
            </a:r>
            <a:r>
              <a:rPr lang="uk-UA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товарне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виробництво як більш розвинена та ефективна форма організації суспільного виробництва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тов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060848"/>
            <a:ext cx="4312636" cy="3230314"/>
          </a:xfrm>
        </p:spPr>
      </p:pic>
      <p:pic>
        <p:nvPicPr>
          <p:cNvPr id="7" name="Содержимое 6" descr="товарне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580112" y="1756057"/>
            <a:ext cx="3168353" cy="2186738"/>
          </a:xfrm>
        </p:spPr>
      </p:pic>
      <p:pic>
        <p:nvPicPr>
          <p:cNvPr id="8" name="Рисунок 7" descr="kartinki-animacii-dlya-prezentacii-3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4365104"/>
            <a:ext cx="2530117" cy="21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548680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uk-UA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длишок</a:t>
            </a:r>
            <a:r>
              <a:rPr lang="uk-U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товарів призвів до обміну речей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4283968" y="98072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67545" y="2204864"/>
            <a:ext cx="849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Згодом обмін  призвів до появи торгівлі, людство винайшло </a:t>
            </a:r>
            <a:r>
              <a:rPr lang="uk-UA" sz="2400" b="1" u="sng" dirty="0" smtClean="0">
                <a:latin typeface="Times New Roman" pitchFamily="18" charset="0"/>
                <a:cs typeface="Times New Roman" pitchFamily="18" charset="0"/>
              </a:rPr>
              <a:t>гроші (особливий товар, який вимірює вартість інших </a:t>
            </a:r>
          </a:p>
          <a:p>
            <a:r>
              <a:rPr lang="uk-UA" sz="2400" b="1" u="sng" dirty="0" smtClean="0">
                <a:latin typeface="Times New Roman" pitchFamily="18" charset="0"/>
                <a:cs typeface="Times New Roman" pitchFamily="18" charset="0"/>
              </a:rPr>
              <a:t>товарів).</a:t>
            </a:r>
            <a:r>
              <a:rPr lang="uk-U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Речі, якими обмінюються або продають, називають товаром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4355976" y="3429000"/>
            <a:ext cx="484632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67544" y="4437112"/>
            <a:ext cx="849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 час купівлі – продажу виникають товарні відносини.</a:t>
            </a:r>
          </a:p>
          <a:p>
            <a:endParaRPr lang="uk-UA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u="sng" dirty="0" smtClean="0">
                <a:latin typeface="Times New Roman" pitchFamily="18" charset="0"/>
                <a:cs typeface="Times New Roman" pitchFamily="18" charset="0"/>
              </a:rPr>
              <a:t>Господарство, засноване на таких відносинах, називають ринковим</a:t>
            </a:r>
            <a:endParaRPr lang="ru-RU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sov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836712"/>
            <a:ext cx="1374799" cy="13528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ош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188640"/>
            <a:ext cx="4955788" cy="3712058"/>
          </a:xfrm>
          <a:prstGeom prst="rect">
            <a:avLst/>
          </a:prstGeom>
        </p:spPr>
      </p:pic>
      <p:pic>
        <p:nvPicPr>
          <p:cNvPr id="3" name="Рисунок 2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509120"/>
            <a:ext cx="2381250" cy="1466850"/>
          </a:xfrm>
          <a:prstGeom prst="rect">
            <a:avLst/>
          </a:prstGeom>
        </p:spPr>
      </p:pic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4293096"/>
            <a:ext cx="2647950" cy="1724025"/>
          </a:xfrm>
          <a:prstGeom prst="rect">
            <a:avLst/>
          </a:prstGeom>
        </p:spPr>
      </p:pic>
      <p:pic>
        <p:nvPicPr>
          <p:cNvPr id="5" name="Рисунок 4" descr="Без названия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28184" y="4365104"/>
            <a:ext cx="2762250" cy="1657350"/>
          </a:xfrm>
          <a:prstGeom prst="rect">
            <a:avLst/>
          </a:prstGeom>
        </p:spPr>
      </p:pic>
      <p:pic>
        <p:nvPicPr>
          <p:cNvPr id="6" name="Рисунок 5" descr="школьная книга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1560" y="1844824"/>
            <a:ext cx="771525" cy="819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332656"/>
            <a:ext cx="8208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Справжньою революцією стало винайдення наприкінці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XVIII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ст. 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парового двигуна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Це призвело до появи промислових підприємств, розвитку міського життя, освоєння людиною всіх куточків Землі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парви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2636912"/>
            <a:ext cx="3762808" cy="3987196"/>
          </a:xfrm>
          <a:prstGeom prst="rect">
            <a:avLst/>
          </a:prstGeom>
        </p:spPr>
      </p:pic>
      <p:pic>
        <p:nvPicPr>
          <p:cNvPr id="4" name="Рисунок 3" descr="6144484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5661248"/>
            <a:ext cx="1038225" cy="781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20688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Новий етап у розвитку економіки країн світу був пов’язаний із поширенням комп'ютерних технологій, які почали стрімко розвиватися з 1960 – х рр.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г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0192" y="1916832"/>
            <a:ext cx="2619375" cy="1743075"/>
          </a:xfrm>
          <a:prstGeom prst="rect">
            <a:avLst/>
          </a:prstGeom>
        </p:spPr>
      </p:pic>
      <p:pic>
        <p:nvPicPr>
          <p:cNvPr id="4" name="Рисунок 3" descr="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4" y="1844824"/>
            <a:ext cx="2590800" cy="1762125"/>
          </a:xfrm>
          <a:prstGeom prst="rect">
            <a:avLst/>
          </a:prstGeom>
        </p:spPr>
      </p:pic>
      <p:pic>
        <p:nvPicPr>
          <p:cNvPr id="5" name="Рисунок 4" descr="комп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1988840"/>
            <a:ext cx="1905000" cy="1438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87824" y="3789040"/>
            <a:ext cx="22742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dirty="0" smtClean="0"/>
              <a:t>Перші комп’ютери</a:t>
            </a:r>
            <a:endParaRPr lang="ru-RU" sz="2000" b="1" dirty="0"/>
          </a:p>
        </p:txBody>
      </p:sp>
      <p:pic>
        <p:nvPicPr>
          <p:cNvPr id="7" name="Рисунок 6" descr="домашнэ завд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5856" y="4221088"/>
            <a:ext cx="2099642" cy="20996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84249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Висновок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Ринкова економіка – одна з вершин цивілізаційного розвитку людства.</a:t>
            </a:r>
          </a:p>
          <a:p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Однією з передумов для налагодженого заможного і щасливого життя є опанування законів ринкової економіки.</a:t>
            </a:r>
          </a:p>
          <a:p>
            <a:endParaRPr lang="uk-UA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Уже декілька тисячоліть основою господарського життя України є сільське господарство</a:t>
            </a:r>
          </a:p>
          <a:p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Поряд із землеробством активно розвивалися скотарство і традиційні промисли: </a:t>
            </a:r>
            <a:r>
              <a:rPr lang="uk-UA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рибальство, мисливство, бджільництво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гп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869160"/>
            <a:ext cx="2867025" cy="1590675"/>
          </a:xfrm>
          <a:prstGeom prst="rect">
            <a:avLst/>
          </a:prstGeom>
        </p:spPr>
      </p:pic>
      <p:pic>
        <p:nvPicPr>
          <p:cNvPr id="5" name="Рисунок 4" descr="дил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2924944"/>
            <a:ext cx="4491090" cy="2024342"/>
          </a:xfrm>
          <a:prstGeom prst="rect">
            <a:avLst/>
          </a:prstGeom>
        </p:spPr>
      </p:pic>
      <p:pic>
        <p:nvPicPr>
          <p:cNvPr id="6" name="Рисунок 5" descr="дтл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4797152"/>
            <a:ext cx="2438400" cy="1876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56895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Запитання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endParaRPr lang="ru-RU" sz="28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праця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основою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людства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>
              <a:buAutoNum type="arabicPeriod"/>
            </a:pP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таке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економіка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>
              <a:buAutoNum type="arabicPeriod"/>
            </a:pPr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Коли з’явилося натуральне господарство? Яким є його ознаки?</a:t>
            </a:r>
          </a:p>
          <a:p>
            <a:pPr marL="342900" indent="-342900">
              <a:buAutoNum type="arabicPeriod"/>
            </a:pPr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Який особливий товар виник після появи ринкової економіки?</a:t>
            </a:r>
          </a:p>
          <a:p>
            <a:pPr marL="342900" indent="-342900">
              <a:buAutoNum type="arabicPeriod"/>
            </a:pPr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 вплинуло на швидкий розвиток ринкової економіки?</a:t>
            </a:r>
          </a:p>
          <a:p>
            <a:pPr marL="342900" indent="-342900">
              <a:buAutoNum type="arabicPeriod"/>
            </a:pPr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Чим відрізняється натуральне господарство від товарного?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56896466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4437112"/>
            <a:ext cx="3240360" cy="1830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92696"/>
            <a:ext cx="806489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Домашнє завдання</a:t>
            </a: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uk-U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Читати параграф 21</a:t>
            </a:r>
          </a:p>
          <a:p>
            <a:pPr marL="342900" indent="-342900">
              <a:buAutoNum type="arabicPeriod"/>
            </a:pPr>
            <a:r>
              <a:rPr lang="uk-U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відповісти на запитання після параграфа</a:t>
            </a:r>
          </a:p>
          <a:p>
            <a:pPr marL="342900" indent="-342900">
              <a:buAutoNum type="arabicPeriod"/>
            </a:pPr>
            <a:r>
              <a:rPr lang="uk-U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Скласти кросворд на 10 запитань.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kartinki-animacii-dlya-prezentacii-3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3573016"/>
            <a:ext cx="3364210" cy="27979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Киевская Рус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Киевская Русь</Template>
  <TotalTime>250</TotalTime>
  <Words>363</Words>
  <Application>Microsoft Office PowerPoint</Application>
  <PresentationFormat>Экран (4:3)</PresentationFormat>
  <Paragraphs>50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шаблон Киевская Русь</vt:lpstr>
      <vt:lpstr>Слайд 1</vt:lpstr>
      <vt:lpstr>Слайд 2</vt:lpstr>
      <vt:lpstr>Слайд 3</vt:lpstr>
      <vt:lpstr>Спочатку люди намагалися забезпечити себе всім необхідним (їжею, одягом, предметами побуту) із власного господарства. Вони нічого не обмінювали, не купували й не продавали.  Такий вид господарства називається натуральним </vt:lpstr>
      <vt:lpstr>Поступово натуральне господарство змінило товарне виробництво як більш розвинена та ефективна форма організації суспільного виробництва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User</cp:lastModifiedBy>
  <cp:revision>31</cp:revision>
  <dcterms:created xsi:type="dcterms:W3CDTF">2017-12-15T09:43:51Z</dcterms:created>
  <dcterms:modified xsi:type="dcterms:W3CDTF">2020-04-10T13:22:40Z</dcterms:modified>
</cp:coreProperties>
</file>