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72" r:id="rId3"/>
    <p:sldId id="260" r:id="rId4"/>
    <p:sldId id="261" r:id="rId5"/>
    <p:sldId id="258" r:id="rId6"/>
    <p:sldId id="257" r:id="rId7"/>
    <p:sldId id="259" r:id="rId8"/>
    <p:sldId id="273" r:id="rId9"/>
    <p:sldId id="262" r:id="rId10"/>
    <p:sldId id="263" r:id="rId11"/>
    <p:sldId id="264" r:id="rId12"/>
    <p:sldId id="267" r:id="rId13"/>
    <p:sldId id="266" r:id="rId14"/>
    <p:sldId id="265" r:id="rId15"/>
    <p:sldId id="268" r:id="rId16"/>
    <p:sldId id="269" r:id="rId17"/>
    <p:sldId id="270" r:id="rId18"/>
    <p:sldId id="271" r:id="rId19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702" autoAdjust="0"/>
    <p:restoredTop sz="94660"/>
  </p:normalViewPr>
  <p:slideViewPr>
    <p:cSldViewPr>
      <p:cViewPr varScale="1">
        <p:scale>
          <a:sx n="82" d="100"/>
          <a:sy n="82" d="100"/>
        </p:scale>
        <p:origin x="1469" y="6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10.05.2022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10.05.2022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10.05.2022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10.05.2022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10.05.2022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10.05.2022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10.05.2022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10.05.2022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10.05.2022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10.05.2022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10.05.2022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print">
            <a:lum/>
          </a:blip>
          <a:srcRect/>
          <a:stretch>
            <a:fillRect l="-1000" t="-2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10.05.2022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jpe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323528" y="1052736"/>
            <a:ext cx="8064896" cy="28007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8800" dirty="0" err="1" smtClean="0">
                <a:latin typeface="Monotype Corsiva" pitchFamily="66" charset="0"/>
              </a:rPr>
              <a:t>Римська</a:t>
            </a:r>
            <a:r>
              <a:rPr lang="ru-RU" sz="8800" dirty="0" smtClean="0">
                <a:latin typeface="Monotype Corsiva" pitchFamily="66" charset="0"/>
              </a:rPr>
              <a:t> </a:t>
            </a:r>
            <a:r>
              <a:rPr lang="ru-RU" sz="8800" dirty="0" err="1" smtClean="0">
                <a:latin typeface="Monotype Corsiva" pitchFamily="66" charset="0"/>
              </a:rPr>
              <a:t>імперія</a:t>
            </a:r>
            <a:r>
              <a:rPr lang="ru-RU" sz="8800" dirty="0" smtClean="0">
                <a:latin typeface="Monotype Corsiva" pitchFamily="66" charset="0"/>
              </a:rPr>
              <a:t> </a:t>
            </a:r>
          </a:p>
          <a:p>
            <a:pPr algn="ctr"/>
            <a:r>
              <a:rPr lang="ru-RU" sz="8800" dirty="0" smtClean="0">
                <a:latin typeface="Monotype Corsiva" pitchFamily="66" charset="0"/>
              </a:rPr>
              <a:t>в 3 – 4 </a:t>
            </a:r>
            <a:r>
              <a:rPr lang="ru-RU" sz="8800" dirty="0" err="1" smtClean="0">
                <a:latin typeface="Monotype Corsiva" pitchFamily="66" charset="0"/>
              </a:rPr>
              <a:t>столітті</a:t>
            </a:r>
            <a:endParaRPr lang="ru-RU" sz="8800" dirty="0">
              <a:latin typeface="Monotype Corsiva" pitchFamily="66" charset="0"/>
            </a:endParaRPr>
          </a:p>
        </p:txBody>
      </p:sp>
      <p:pic>
        <p:nvPicPr>
          <p:cNvPr id="1026" name="Picture 2" descr="D:\Картинки\Пера\Перо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516216" y="2276872"/>
            <a:ext cx="2857500" cy="417195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3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800" decel="100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800" decel="100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800" decel="100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800" decel="100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395536" y="620688"/>
            <a:ext cx="8352928" cy="55092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3200" b="1" i="1" dirty="0" smtClean="0">
                <a:latin typeface="Times New Roman" pitchFamily="18" charset="0"/>
                <a:cs typeface="Times New Roman" pitchFamily="18" charset="0"/>
              </a:rPr>
              <a:t>       Мета</a:t>
            </a:r>
            <a:r>
              <a:rPr lang="uk-UA" sz="3200" i="1" dirty="0" smtClean="0">
                <a:latin typeface="Times New Roman" pitchFamily="18" charset="0"/>
                <a:cs typeface="Times New Roman" pitchFamily="18" charset="0"/>
              </a:rPr>
              <a:t>: сформувати уявлення про життя римської імперії ІІІ – на початку </a:t>
            </a:r>
            <a:r>
              <a:rPr lang="ru-RU" sz="3200" i="1" dirty="0" smtClean="0">
                <a:latin typeface="Times New Roman" pitchFamily="18" charset="0"/>
                <a:cs typeface="Times New Roman" pitchFamily="18" charset="0"/>
              </a:rPr>
              <a:t>IV</a:t>
            </a:r>
            <a:r>
              <a:rPr lang="uk-UA" sz="3200" i="1" dirty="0" smtClean="0">
                <a:latin typeface="Times New Roman" pitchFamily="18" charset="0"/>
                <a:cs typeface="Times New Roman" pitchFamily="18" charset="0"/>
              </a:rPr>
              <a:t> ст.; розкрити причини кризових явищ у Римській імперії, охарактеризувати реформи імператорів </a:t>
            </a:r>
            <a:r>
              <a:rPr lang="uk-UA" sz="3200" i="1" dirty="0" err="1" smtClean="0">
                <a:latin typeface="Times New Roman" pitchFamily="18" charset="0"/>
                <a:cs typeface="Times New Roman" pitchFamily="18" charset="0"/>
              </a:rPr>
              <a:t>Діоклетіана</a:t>
            </a:r>
            <a:r>
              <a:rPr lang="uk-UA" sz="3200" i="1" dirty="0" smtClean="0">
                <a:latin typeface="Times New Roman" pitchFamily="18" charset="0"/>
                <a:cs typeface="Times New Roman" pitchFamily="18" charset="0"/>
              </a:rPr>
              <a:t> і </a:t>
            </a:r>
            <a:r>
              <a:rPr lang="uk-UA" sz="3200" i="1" dirty="0" err="1" smtClean="0">
                <a:latin typeface="Times New Roman" pitchFamily="18" charset="0"/>
                <a:cs typeface="Times New Roman" pitchFamily="18" charset="0"/>
              </a:rPr>
              <a:t>Константина</a:t>
            </a:r>
            <a:r>
              <a:rPr lang="uk-UA" sz="3200" i="1" dirty="0" smtClean="0">
                <a:latin typeface="Times New Roman" pitchFamily="18" charset="0"/>
                <a:cs typeface="Times New Roman" pitchFamily="18" charset="0"/>
              </a:rPr>
              <a:t>; розвивати вміння встановлювати причинно-наслідкові зв’язки та навички критичного мислення, вміння працювати з історичними документами; виховувати учнів у дусі патріотизму на основі особистого усвідомлення досвіду історії.</a:t>
            </a:r>
            <a:r>
              <a:rPr lang="ru-RU" sz="3200" i="1" dirty="0" smtClean="0">
                <a:latin typeface="Times New Roman" pitchFamily="18" charset="0"/>
                <a:cs typeface="Times New Roman" pitchFamily="18" charset="0"/>
              </a:rPr>
              <a:t> </a:t>
            </a:r>
            <a:endParaRPr lang="ru-RU" sz="3200" i="1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Таблица 3"/>
          <p:cNvGraphicFramePr>
            <a:graphicFrameLocks noGrp="1"/>
          </p:cNvGraphicFramePr>
          <p:nvPr/>
        </p:nvGraphicFramePr>
        <p:xfrm>
          <a:off x="251520" y="1484784"/>
          <a:ext cx="8352927" cy="4416552"/>
        </p:xfrm>
        <a:graphic>
          <a:graphicData uri="http://schemas.openxmlformats.org/drawingml/2006/table">
            <a:tbl>
              <a:tblPr/>
              <a:tblGrid>
                <a:gridCol w="18002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55272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marL="342900" lvl="0" indent="-342900" algn="just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+mj-lt"/>
                        <a:buAutoNum type="arabicPeriod"/>
                      </a:pPr>
                      <a:r>
                        <a:rPr lang="uk-UA" sz="2800" dirty="0">
                          <a:latin typeface="Times New Roman"/>
                          <a:ea typeface="Times New Roman"/>
                          <a:cs typeface="Times New Roman"/>
                        </a:rPr>
                        <a:t>форум</a:t>
                      </a:r>
                      <a:endParaRPr lang="ru-RU" sz="2800" dirty="0"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 marL="342900" lvl="0" indent="-342900" algn="just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+mj-lt"/>
                        <a:buAutoNum type="arabicPeriod"/>
                      </a:pPr>
                      <a:r>
                        <a:rPr lang="uk-UA" sz="2800" dirty="0" err="1">
                          <a:latin typeface="Times New Roman"/>
                          <a:ea typeface="Times New Roman"/>
                          <a:cs typeface="Times New Roman"/>
                        </a:rPr>
                        <a:t>домус</a:t>
                      </a:r>
                      <a:endParaRPr lang="ru-RU" sz="2800" dirty="0"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 marL="342900" lvl="0" indent="-342900" algn="just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+mj-lt"/>
                        <a:buAutoNum type="arabicPeriod"/>
                      </a:pPr>
                      <a:r>
                        <a:rPr lang="uk-UA" sz="2800" dirty="0" err="1">
                          <a:latin typeface="Times New Roman"/>
                          <a:ea typeface="Times New Roman"/>
                          <a:cs typeface="Times New Roman"/>
                        </a:rPr>
                        <a:t>інсула</a:t>
                      </a:r>
                      <a:endParaRPr lang="ru-RU" sz="2800" dirty="0"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 marL="342900" lvl="0" indent="-342900" algn="just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+mj-lt"/>
                        <a:buAutoNum type="arabicPeriod"/>
                      </a:pPr>
                      <a:r>
                        <a:rPr lang="uk-UA" sz="2800" dirty="0">
                          <a:latin typeface="Times New Roman"/>
                          <a:ea typeface="Times New Roman"/>
                          <a:cs typeface="Times New Roman"/>
                        </a:rPr>
                        <a:t>тога</a:t>
                      </a:r>
                      <a:endParaRPr lang="ru-RU" sz="28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2800" b="1" dirty="0">
                          <a:latin typeface="Times New Roman"/>
                          <a:ea typeface="Times New Roman"/>
                          <a:cs typeface="Times New Roman"/>
                        </a:rPr>
                        <a:t>А</a:t>
                      </a:r>
                      <a:r>
                        <a:rPr lang="uk-UA" sz="2800" dirty="0">
                          <a:latin typeface="Times New Roman"/>
                          <a:ea typeface="Times New Roman"/>
                          <a:cs typeface="Times New Roman"/>
                        </a:rPr>
                        <a:t>   арковий міст, яким прокладали водогін</a:t>
                      </a:r>
                      <a:endParaRPr lang="ru-RU" sz="2800" dirty="0"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2800" b="1" dirty="0">
                          <a:latin typeface="Times New Roman"/>
                          <a:ea typeface="Times New Roman"/>
                          <a:cs typeface="Times New Roman"/>
                        </a:rPr>
                        <a:t>Б</a:t>
                      </a:r>
                      <a:r>
                        <a:rPr lang="uk-UA" sz="2800" dirty="0">
                          <a:latin typeface="Times New Roman"/>
                          <a:ea typeface="Times New Roman"/>
                          <a:cs typeface="Times New Roman"/>
                        </a:rPr>
                        <a:t>   напівкруглий </a:t>
                      </a:r>
                      <a:r>
                        <a:rPr lang="uk-UA" sz="2800" dirty="0" err="1">
                          <a:latin typeface="Times New Roman"/>
                          <a:ea typeface="Times New Roman"/>
                          <a:cs typeface="Times New Roman"/>
                        </a:rPr>
                        <a:t>шмат</a:t>
                      </a:r>
                      <a:r>
                        <a:rPr lang="uk-UA" sz="2800" dirty="0">
                          <a:latin typeface="Times New Roman"/>
                          <a:ea typeface="Times New Roman"/>
                          <a:cs typeface="Times New Roman"/>
                        </a:rPr>
                        <a:t> матерії, яку обгортали навколо тіла</a:t>
                      </a:r>
                      <a:endParaRPr lang="ru-RU" sz="2800" dirty="0"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2800" b="1" dirty="0">
                          <a:latin typeface="Times New Roman"/>
                          <a:ea typeface="Times New Roman"/>
                          <a:cs typeface="Times New Roman"/>
                        </a:rPr>
                        <a:t>В</a:t>
                      </a:r>
                      <a:r>
                        <a:rPr lang="uk-UA" sz="2800" dirty="0">
                          <a:latin typeface="Times New Roman"/>
                          <a:ea typeface="Times New Roman"/>
                          <a:cs typeface="Times New Roman"/>
                        </a:rPr>
                        <a:t>   багатоповерхові будинки, в яких мешкали бідні римляни</a:t>
                      </a:r>
                      <a:endParaRPr lang="ru-RU" sz="2800" dirty="0"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2800" b="1" dirty="0">
                          <a:latin typeface="Times New Roman"/>
                          <a:ea typeface="Times New Roman"/>
                          <a:cs typeface="Times New Roman"/>
                        </a:rPr>
                        <a:t>Г</a:t>
                      </a:r>
                      <a:r>
                        <a:rPr lang="uk-UA" sz="2800" dirty="0">
                          <a:latin typeface="Times New Roman"/>
                          <a:ea typeface="Times New Roman"/>
                          <a:cs typeface="Times New Roman"/>
                        </a:rPr>
                        <a:t>  головна площа рима </a:t>
                      </a:r>
                      <a:endParaRPr lang="ru-RU" sz="2800" dirty="0"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2800" b="1" dirty="0">
                          <a:latin typeface="Times New Roman"/>
                          <a:ea typeface="Times New Roman"/>
                          <a:cs typeface="Times New Roman"/>
                        </a:rPr>
                        <a:t>Д</a:t>
                      </a:r>
                      <a:r>
                        <a:rPr lang="uk-UA" sz="2800" dirty="0">
                          <a:latin typeface="Times New Roman"/>
                          <a:ea typeface="Times New Roman"/>
                          <a:cs typeface="Times New Roman"/>
                        </a:rPr>
                        <a:t>   одноповерхові будинки-особняки заможних римлян</a:t>
                      </a:r>
                      <a:endParaRPr lang="ru-RU" sz="28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539552" y="404664"/>
            <a:ext cx="8064896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32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Установіть відповідність між поняттям та його визначенням.</a:t>
            </a:r>
            <a:endParaRPr lang="ru-RU" sz="3200" b="1" i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4499992" y="5805264"/>
            <a:ext cx="3855992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uk-UA" sz="2800" b="1" i="1" dirty="0" smtClean="0">
                <a:solidFill>
                  <a:srgbClr val="002060"/>
                </a:solidFill>
              </a:rPr>
              <a:t>Відповіді: 1Г; 2Д; 3В; 4Б</a:t>
            </a:r>
            <a:endParaRPr lang="ru-RU" sz="2800" b="1" dirty="0">
              <a:solidFill>
                <a:srgbClr val="00206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827584" y="1052736"/>
            <a:ext cx="3203634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uk-UA" sz="4800" b="1" dirty="0" smtClean="0">
                <a:latin typeface="Times New Roman" pitchFamily="18" charset="0"/>
                <a:cs typeface="Times New Roman" pitchFamily="18" charset="0"/>
              </a:rPr>
              <a:t>ВЕКДАКУ</a:t>
            </a:r>
            <a:endParaRPr lang="ru-RU" sz="48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971600" y="2420888"/>
            <a:ext cx="2110771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uk-UA" sz="4800" b="1" dirty="0" smtClean="0">
                <a:latin typeface="Times New Roman" pitchFamily="18" charset="0"/>
                <a:cs typeface="Times New Roman" pitchFamily="18" charset="0"/>
              </a:rPr>
              <a:t>ІРТАЙ</a:t>
            </a:r>
            <a:endParaRPr lang="ru-RU" sz="48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971600" y="3645024"/>
            <a:ext cx="2441694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uk-UA" sz="4800" b="1" dirty="0" smtClean="0">
                <a:latin typeface="Times New Roman" pitchFamily="18" charset="0"/>
                <a:cs typeface="Times New Roman" pitchFamily="18" charset="0"/>
              </a:rPr>
              <a:t>МРЕТИ</a:t>
            </a:r>
            <a:endParaRPr lang="ru-RU" sz="48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5148064" y="1052736"/>
            <a:ext cx="2213555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uk-UA" sz="48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акведук</a:t>
            </a:r>
            <a:endParaRPr lang="ru-RU" sz="4800" b="1" i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5220072" y="2348880"/>
            <a:ext cx="1794081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uk-UA" sz="48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атрій</a:t>
            </a:r>
            <a:endParaRPr lang="ru-RU" sz="4800" b="1" i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5076056" y="3645024"/>
            <a:ext cx="1970091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uk-UA" sz="48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терми</a:t>
            </a:r>
            <a:endParaRPr lang="ru-RU" sz="4800" b="1" i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8434" name="Picture 2" descr="D:\Картинки\Пера\feather-1300305_960_720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660232" y="1772816"/>
            <a:ext cx="2290564" cy="458112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17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17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23" dur="10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30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3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  <p:bldP spid="8" grpId="0"/>
      <p:bldP spid="9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6" name="Picture 4" descr="Картинки по запросу готи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5536" y="620688"/>
            <a:ext cx="3201926" cy="345638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3078" name="Picture 6" descr="Похожее изображение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580112" y="620688"/>
            <a:ext cx="2880320" cy="36004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3080" name="Picture 8" descr="Картинки по запросу колони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059832" y="2852936"/>
            <a:ext cx="2733768" cy="364502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0" name="TextBox 9"/>
          <p:cNvSpPr txBox="1"/>
          <p:nvPr/>
        </p:nvSpPr>
        <p:spPr>
          <a:xfrm>
            <a:off x="395536" y="4149080"/>
            <a:ext cx="237626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sz="4000" b="1" i="1" dirty="0" smtClean="0">
                <a:latin typeface="Times New Roman" pitchFamily="18" charset="0"/>
                <a:cs typeface="Times New Roman" pitchFamily="18" charset="0"/>
              </a:rPr>
              <a:t>Готи</a:t>
            </a:r>
            <a:endParaRPr lang="ru-RU" sz="4000" b="1" i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6012160" y="4293096"/>
            <a:ext cx="237626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sz="4000" b="1" i="1" dirty="0" smtClean="0">
                <a:latin typeface="Times New Roman" pitchFamily="18" charset="0"/>
                <a:cs typeface="Times New Roman" pitchFamily="18" charset="0"/>
              </a:rPr>
              <a:t>Квартет</a:t>
            </a:r>
            <a:endParaRPr lang="ru-RU" sz="4000" b="1" i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3203848" y="5877272"/>
            <a:ext cx="237626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sz="4000" b="1" i="1" dirty="0" smtClean="0">
                <a:latin typeface="Times New Roman" pitchFamily="18" charset="0"/>
                <a:cs typeface="Times New Roman" pitchFamily="18" charset="0"/>
              </a:rPr>
              <a:t>Колони</a:t>
            </a:r>
            <a:endParaRPr lang="ru-RU" sz="4000" b="1" i="1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07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0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30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2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308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08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4" dur="1000"/>
                                        <p:tgtEl>
                                          <p:spTgt spid="30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2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30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30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9" dur="1000"/>
                                        <p:tgtEl>
                                          <p:spTgt spid="30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1" grpId="0"/>
      <p:bldP spid="12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E:\Работа\Підготовка до уроків історії\6 клас\4. Рим\9. Римська імперія в 3-4 ст\Дідій Юліан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5535" y="908719"/>
            <a:ext cx="3794823" cy="4896545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sp>
        <p:nvSpPr>
          <p:cNvPr id="3" name="Прямоугольник 2"/>
          <p:cNvSpPr/>
          <p:nvPr/>
        </p:nvSpPr>
        <p:spPr>
          <a:xfrm>
            <a:off x="4355976" y="1412776"/>
            <a:ext cx="4608512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uk-UA" sz="3600" b="1" i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Дідій</a:t>
            </a:r>
            <a:r>
              <a:rPr lang="uk-UA" sz="36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Юліан</a:t>
            </a:r>
            <a:endParaRPr lang="ru-RU" sz="3600" b="1" i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3600" b="1" i="1" dirty="0" smtClean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ru-RU" sz="3600" b="1" i="1" dirty="0" err="1" smtClean="0">
                <a:latin typeface="Times New Roman" pitchFamily="18" charset="0"/>
                <a:cs typeface="Times New Roman" pitchFamily="18" charset="0"/>
              </a:rPr>
              <a:t>римський</a:t>
            </a:r>
            <a:r>
              <a:rPr lang="ru-RU" sz="3600" b="1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600" b="1" i="1" dirty="0" err="1" smtClean="0">
                <a:latin typeface="Times New Roman" pitchFamily="18" charset="0"/>
                <a:cs typeface="Times New Roman" pitchFamily="18" charset="0"/>
              </a:rPr>
              <a:t>імператор</a:t>
            </a:r>
            <a:r>
              <a:rPr lang="ru-RU" sz="3600" b="1" i="1" dirty="0" smtClean="0">
                <a:latin typeface="Times New Roman" pitchFamily="18" charset="0"/>
                <a:cs typeface="Times New Roman" pitchFamily="18" charset="0"/>
              </a:rPr>
              <a:t> </a:t>
            </a:r>
          </a:p>
          <a:p>
            <a:pPr algn="ctr"/>
            <a:r>
              <a:rPr lang="ru-RU" sz="3600" b="1" i="1" dirty="0" smtClean="0">
                <a:latin typeface="Times New Roman" pitchFamily="18" charset="0"/>
                <a:cs typeface="Times New Roman" pitchFamily="18" charset="0"/>
              </a:rPr>
              <a:t>(28 </a:t>
            </a:r>
            <a:r>
              <a:rPr lang="ru-RU" sz="3600" b="1" i="1" dirty="0" err="1" smtClean="0">
                <a:latin typeface="Times New Roman" pitchFamily="18" charset="0"/>
                <a:cs typeface="Times New Roman" pitchFamily="18" charset="0"/>
              </a:rPr>
              <a:t>березня</a:t>
            </a:r>
            <a:r>
              <a:rPr lang="ru-RU" sz="3600" b="1" i="1" dirty="0" smtClean="0">
                <a:latin typeface="Times New Roman" pitchFamily="18" charset="0"/>
                <a:cs typeface="Times New Roman" pitchFamily="18" charset="0"/>
              </a:rPr>
              <a:t> — </a:t>
            </a:r>
          </a:p>
          <a:p>
            <a:pPr algn="ctr"/>
            <a:r>
              <a:rPr lang="ru-RU" sz="3600" b="1" i="1" dirty="0" smtClean="0">
                <a:latin typeface="Times New Roman" pitchFamily="18" charset="0"/>
                <a:cs typeface="Times New Roman" pitchFamily="18" charset="0"/>
              </a:rPr>
              <a:t>1 </a:t>
            </a:r>
            <a:r>
              <a:rPr lang="ru-RU" sz="3600" b="1" i="1" dirty="0" err="1" smtClean="0">
                <a:latin typeface="Times New Roman" pitchFamily="18" charset="0"/>
                <a:cs typeface="Times New Roman" pitchFamily="18" charset="0"/>
              </a:rPr>
              <a:t>червня</a:t>
            </a:r>
            <a:r>
              <a:rPr lang="ru-RU" sz="3600" b="1" i="1" dirty="0" smtClean="0">
                <a:latin typeface="Times New Roman" pitchFamily="18" charset="0"/>
                <a:cs typeface="Times New Roman" pitchFamily="18" charset="0"/>
              </a:rPr>
              <a:t> 193 р.)</a:t>
            </a:r>
            <a:endParaRPr lang="ru-RU" sz="3600" b="1" i="1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AutoShape 2" descr="Картинки по запросу вільні селяни римської імперії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16387" name="Picture 3" descr="E:\Работа\Підготовка до уроків історії\6 клас\4. Рим\9. Римська імперія в 3-4 ст\image289_17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203768" y="692697"/>
            <a:ext cx="4096424" cy="4733304"/>
          </a:xfrm>
          <a:prstGeom prst="rect">
            <a:avLst/>
          </a:prstGeom>
          <a:ln w="127000" cap="rnd">
            <a:solidFill>
              <a:srgbClr val="FFFFFF"/>
            </a:solidFill>
          </a:ln>
          <a:effectLst>
            <a:outerShdw blurRad="76200" dist="95250" dir="10500000" sx="97000" sy="23000" kx="900000" algn="br" rotWithShape="0">
              <a:srgbClr val="000000">
                <a:alpha val="20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sp>
        <p:nvSpPr>
          <p:cNvPr id="4" name="TextBox 3"/>
          <p:cNvSpPr txBox="1"/>
          <p:nvPr/>
        </p:nvSpPr>
        <p:spPr>
          <a:xfrm>
            <a:off x="1619672" y="5517232"/>
            <a:ext cx="576064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sz="2400" b="1" i="1" dirty="0" smtClean="0">
                <a:latin typeface="Times New Roman" pitchFamily="18" charset="0"/>
                <a:cs typeface="Times New Roman" pitchFamily="18" charset="0"/>
              </a:rPr>
              <a:t>Преторіанська гвардія. Рельєф з колони Марка Аврелія. 2 ст.</a:t>
            </a:r>
            <a:endParaRPr lang="ru-RU" sz="2400" b="1" i="1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638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638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1" name="Rectangle 1"/>
          <p:cNvSpPr>
            <a:spLocks noChangeArrowheads="1"/>
          </p:cNvSpPr>
          <p:nvPr/>
        </p:nvSpPr>
        <p:spPr bwMode="auto">
          <a:xfrm>
            <a:off x="395536" y="332656"/>
            <a:ext cx="8352928" cy="21236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53975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sz="4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Колони </a:t>
            </a:r>
            <a:r>
              <a:rPr kumimoji="0" lang="uk-UA" sz="4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/>
                <a:ea typeface="Times New Roman" pitchFamily="18" charset="0"/>
                <a:cs typeface="Times New Roman" pitchFamily="18" charset="0"/>
              </a:rPr>
              <a:t>–</a:t>
            </a:r>
            <a:r>
              <a:rPr kumimoji="0" lang="uk-UA" sz="4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напівзалежні селяни</a:t>
            </a:r>
            <a:r>
              <a:rPr kumimoji="0" lang="uk-UA" sz="4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uk-UA" sz="4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 Римській імперії в період занепаду. </a:t>
            </a:r>
            <a:endParaRPr kumimoji="0" lang="uk-UA" sz="5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30723" name="AutoShape 3" descr="Похожее изображение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30724" name="Picture 4" descr="E:\Работа\Підготовка до уроків історії\6 клас\4. Рим\9. Римська імперія в 3-4 ст\1-85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99592" y="2492896"/>
            <a:ext cx="7488832" cy="374441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07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07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307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2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307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07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4" dur="1000"/>
                                        <p:tgtEl>
                                          <p:spTgt spid="307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721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8" name="Picture 2" descr="https://upload.wikimedia.org/wikipedia/uk/6/60/Goth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267744" y="2492896"/>
            <a:ext cx="4762500" cy="3409951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sp>
        <p:nvSpPr>
          <p:cNvPr id="19459" name="Rectangle 3"/>
          <p:cNvSpPr>
            <a:spLocks noChangeArrowheads="1"/>
          </p:cNvSpPr>
          <p:nvPr/>
        </p:nvSpPr>
        <p:spPr bwMode="auto">
          <a:xfrm>
            <a:off x="323528" y="476672"/>
            <a:ext cx="8460432" cy="17543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53975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sz="3600" b="1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Готи</a:t>
            </a:r>
            <a:r>
              <a:rPr kumimoji="0" lang="uk-UA" sz="36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uk-UA" sz="36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/>
                <a:ea typeface="Times New Roman" pitchFamily="18" charset="0"/>
                <a:cs typeface="Times New Roman" pitchFamily="18" charset="0"/>
              </a:rPr>
              <a:t>–</a:t>
            </a:r>
            <a:r>
              <a:rPr kumimoji="0" lang="uk-UA" sz="36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загальна назва одного з германських союзів племен першої половини І тис. н.е. </a:t>
            </a:r>
            <a:endParaRPr kumimoji="0" lang="uk-UA" sz="4400" b="0" i="1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7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0" fill="hold"/>
                                        <p:tgtEl>
                                          <p:spTgt spid="194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0" fill="hold"/>
                                        <p:tgtEl>
                                          <p:spTgt spid="194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7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0" fill="hold"/>
                                        <p:tgtEl>
                                          <p:spTgt spid="194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0" fill="hold"/>
                                        <p:tgtEl>
                                          <p:spTgt spid="194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459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2" name="Picture 2" descr="Istanbul - Museo archeol. - Diocleziano (284-305 d.C.) - Foto G. Dall'Orto 28-5-2006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9552" y="620688"/>
            <a:ext cx="3563282" cy="4752528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3" name="TextBox 2"/>
          <p:cNvSpPr txBox="1"/>
          <p:nvPr/>
        </p:nvSpPr>
        <p:spPr>
          <a:xfrm>
            <a:off x="4283968" y="764704"/>
            <a:ext cx="4320480" cy="45858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sz="4000" b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Діоклетіан</a:t>
            </a:r>
            <a:endParaRPr lang="uk-UA" sz="4000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uk-UA" sz="28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римський імператор 284 – 305 рр.</a:t>
            </a:r>
          </a:p>
          <a:p>
            <a:pPr algn="just"/>
            <a:r>
              <a:rPr lang="uk-UA" sz="2800" dirty="0" smtClean="0">
                <a:latin typeface="Times New Roman" pitchFamily="18" charset="0"/>
                <a:cs typeface="Times New Roman" pitchFamily="18" charset="0"/>
              </a:rPr>
              <a:t>Прихід до влади </a:t>
            </a:r>
            <a:r>
              <a:rPr lang="uk-UA" sz="2800" dirty="0" err="1" smtClean="0">
                <a:latin typeface="Times New Roman" pitchFamily="18" charset="0"/>
                <a:cs typeface="Times New Roman" pitchFamily="18" charset="0"/>
              </a:rPr>
              <a:t>Діоклетіана</a:t>
            </a:r>
            <a:r>
              <a:rPr lang="uk-UA" sz="2800" dirty="0" smtClean="0">
                <a:latin typeface="Times New Roman" pitchFamily="18" charset="0"/>
                <a:cs typeface="Times New Roman" pitchFamily="18" charset="0"/>
              </a:rPr>
              <a:t> завершив кризу Римської імперії ІІІ ст. та призвів до укріплення влади імператора.</a:t>
            </a:r>
          </a:p>
          <a:p>
            <a:pPr algn="just"/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048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048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204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2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4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6" name="Picture 2" descr="Картинки по запросу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7543" y="764704"/>
            <a:ext cx="2976330" cy="446449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3" name="Прямоугольник 2"/>
          <p:cNvSpPr/>
          <p:nvPr/>
        </p:nvSpPr>
        <p:spPr>
          <a:xfrm>
            <a:off x="3491880" y="1340768"/>
            <a:ext cx="5256584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b="1" i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Тетрархія</a:t>
            </a:r>
            <a:r>
              <a:rPr lang="ru-RU" sz="32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b="1" i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Діоклетіана</a:t>
            </a:r>
            <a:r>
              <a:rPr lang="ru-RU" sz="32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ru-RU" sz="3200" i="1" dirty="0" smtClean="0">
                <a:latin typeface="Times New Roman" pitchFamily="18" charset="0"/>
                <a:cs typeface="Times New Roman" pitchFamily="18" charset="0"/>
              </a:rPr>
              <a:t>— </a:t>
            </a:r>
            <a:r>
              <a:rPr lang="ru-RU" sz="3200" i="1" dirty="0" err="1" smtClean="0">
                <a:latin typeface="Times New Roman" pitchFamily="18" charset="0"/>
                <a:cs typeface="Times New Roman" pitchFamily="18" charset="0"/>
              </a:rPr>
              <a:t>розподіл</a:t>
            </a:r>
            <a:r>
              <a:rPr lang="ru-RU" sz="3200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i="1" dirty="0" err="1" smtClean="0">
                <a:latin typeface="Times New Roman" pitchFamily="18" charset="0"/>
                <a:cs typeface="Times New Roman" pitchFamily="18" charset="0"/>
              </a:rPr>
              <a:t>влади</a:t>
            </a:r>
            <a:r>
              <a:rPr lang="ru-RU" sz="3200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i="1" dirty="0" err="1" smtClean="0">
                <a:latin typeface="Times New Roman" pitchFamily="18" charset="0"/>
                <a:cs typeface="Times New Roman" pitchFamily="18" charset="0"/>
              </a:rPr>
              <a:t>між</a:t>
            </a:r>
            <a:r>
              <a:rPr lang="ru-RU" sz="3200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i="1" dirty="0" err="1" smtClean="0">
                <a:latin typeface="Times New Roman" pitchFamily="18" charset="0"/>
                <a:cs typeface="Times New Roman" pitchFamily="18" charset="0"/>
              </a:rPr>
              <a:t>чотирма</a:t>
            </a:r>
            <a:r>
              <a:rPr lang="ru-RU" sz="3200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i="1" dirty="0" err="1" smtClean="0">
                <a:latin typeface="Times New Roman" pitchFamily="18" charset="0"/>
                <a:cs typeface="Times New Roman" pitchFamily="18" charset="0"/>
              </a:rPr>
              <a:t>співправителями</a:t>
            </a:r>
            <a:r>
              <a:rPr lang="ru-RU" sz="3200" i="1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3200" i="1" dirty="0" err="1" smtClean="0">
                <a:latin typeface="Times New Roman" pitchFamily="18" charset="0"/>
                <a:cs typeface="Times New Roman" pitchFamily="18" charset="0"/>
              </a:rPr>
              <a:t>які</a:t>
            </a:r>
            <a:r>
              <a:rPr lang="ru-RU" sz="3200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i="1" dirty="0" err="1" smtClean="0">
                <a:latin typeface="Times New Roman" pitchFamily="18" charset="0"/>
                <a:cs typeface="Times New Roman" pitchFamily="18" charset="0"/>
              </a:rPr>
              <a:t>керували</a:t>
            </a:r>
            <a:r>
              <a:rPr lang="ru-RU" sz="3200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i="1" dirty="0" err="1" smtClean="0">
                <a:latin typeface="Times New Roman" pitchFamily="18" charset="0"/>
                <a:cs typeface="Times New Roman" pitchFamily="18" charset="0"/>
              </a:rPr>
              <a:t>різними</a:t>
            </a:r>
            <a:r>
              <a:rPr lang="ru-RU" sz="3200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i="1" dirty="0" err="1" smtClean="0">
                <a:latin typeface="Times New Roman" pitchFamily="18" charset="0"/>
                <a:cs typeface="Times New Roman" pitchFamily="18" charset="0"/>
              </a:rPr>
              <a:t>частинами</a:t>
            </a:r>
            <a:r>
              <a:rPr lang="ru-RU" sz="3200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i="1" dirty="0" err="1" smtClean="0">
                <a:latin typeface="Times New Roman" pitchFamily="18" charset="0"/>
                <a:cs typeface="Times New Roman" pitchFamily="18" charset="0"/>
              </a:rPr>
              <a:t>імперії</a:t>
            </a:r>
            <a:endParaRPr lang="ru-RU" sz="3200" i="1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150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150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17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30" name="Picture 2" descr="https://upload.wikimedia.org/wikipedia/commons/thumb/1/16/Diocletian%27s_Palace_%28original_appearance%29.jpg/1024px-Diocletian%27s_Palace_%28original_appearance%29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1520" y="476672"/>
            <a:ext cx="8530494" cy="5256584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3" name="TextBox 2"/>
          <p:cNvSpPr txBox="1"/>
          <p:nvPr/>
        </p:nvSpPr>
        <p:spPr>
          <a:xfrm>
            <a:off x="323528" y="5733256"/>
            <a:ext cx="835292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sz="40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Палац </a:t>
            </a:r>
            <a:r>
              <a:rPr lang="uk-UA" sz="4000" b="1" i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Діоклетіана</a:t>
            </a:r>
            <a:r>
              <a:rPr lang="uk-UA" sz="40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(реконструкція)</a:t>
            </a:r>
            <a:endParaRPr lang="ru-RU" sz="4000" b="1" i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25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25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225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2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4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4" name="Picture 2" descr="Rome-Capitole-StatueConstantin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3528" y="692696"/>
            <a:ext cx="3833228" cy="5112568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sp>
        <p:nvSpPr>
          <p:cNvPr id="3" name="TextBox 2"/>
          <p:cNvSpPr txBox="1"/>
          <p:nvPr/>
        </p:nvSpPr>
        <p:spPr>
          <a:xfrm>
            <a:off x="4644008" y="692696"/>
            <a:ext cx="4104456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sz="32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Костянтин Великий</a:t>
            </a:r>
          </a:p>
          <a:p>
            <a:pPr algn="ctr"/>
            <a:r>
              <a:rPr lang="uk-UA" sz="3200" b="1" i="1" dirty="0" smtClean="0">
                <a:latin typeface="Times New Roman" pitchFamily="18" charset="0"/>
                <a:cs typeface="Times New Roman" pitchFamily="18" charset="0"/>
              </a:rPr>
              <a:t>Римський імператор з 306 до 337 р. </a:t>
            </a:r>
            <a:endParaRPr lang="ru-RU" sz="3200" b="1" i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4283968" y="2420888"/>
            <a:ext cx="4392488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Wingdings" pitchFamily="2" charset="2"/>
              <a:buChar char="Ø"/>
            </a:pPr>
            <a:r>
              <a:rPr lang="uk-UA" sz="2400" dirty="0" smtClean="0">
                <a:latin typeface="Times New Roman" pitchFamily="18" charset="0"/>
                <a:cs typeface="Times New Roman" pitchFamily="18" charset="0"/>
              </a:rPr>
              <a:t>Замінив срібні гроші золотою монетою;</a:t>
            </a:r>
          </a:p>
          <a:p>
            <a:pPr>
              <a:buFont typeface="Wingdings" pitchFamily="2" charset="2"/>
              <a:buChar char="Ø"/>
            </a:pPr>
            <a:r>
              <a:rPr lang="uk-UA" sz="2400" dirty="0" smtClean="0">
                <a:latin typeface="Times New Roman" pitchFamily="18" charset="0"/>
                <a:cs typeface="Times New Roman" pitchFamily="18" charset="0"/>
              </a:rPr>
              <a:t>Заборонив ремісникам змінювати професію;</a:t>
            </a:r>
          </a:p>
          <a:p>
            <a:pPr>
              <a:buFont typeface="Wingdings" pitchFamily="2" charset="2"/>
              <a:buChar char="Ø"/>
            </a:pPr>
            <a:r>
              <a:rPr lang="uk-UA" sz="2400" dirty="0" smtClean="0">
                <a:latin typeface="Times New Roman" pitchFamily="18" charset="0"/>
                <a:cs typeface="Times New Roman" pitchFamily="18" charset="0"/>
              </a:rPr>
              <a:t>Прикріпив колонів до землі, а жителів міст – до житла;</a:t>
            </a:r>
          </a:p>
          <a:p>
            <a:pPr>
              <a:buFont typeface="Wingdings" pitchFamily="2" charset="2"/>
              <a:buChar char="Ø"/>
            </a:pPr>
            <a:r>
              <a:rPr lang="uk-UA" sz="2400" dirty="0" smtClean="0">
                <a:latin typeface="Times New Roman" pitchFamily="18" charset="0"/>
                <a:cs typeface="Times New Roman" pitchFamily="18" charset="0"/>
              </a:rPr>
              <a:t>Запровадив </a:t>
            </a:r>
            <a:r>
              <a:rPr lang="uk-UA" sz="2400" dirty="0" err="1" smtClean="0">
                <a:latin typeface="Times New Roman" pitchFamily="18" charset="0"/>
                <a:cs typeface="Times New Roman" pitchFamily="18" charset="0"/>
              </a:rPr>
              <a:t>домінат</a:t>
            </a:r>
            <a:r>
              <a:rPr lang="uk-UA" sz="2400" dirty="0" smtClean="0">
                <a:latin typeface="Times New Roman" pitchFamily="18" charset="0"/>
                <a:cs typeface="Times New Roman" pitchFamily="18" charset="0"/>
              </a:rPr>
              <a:t>;</a:t>
            </a:r>
          </a:p>
          <a:p>
            <a:pPr>
              <a:buFont typeface="Wingdings" pitchFamily="2" charset="2"/>
              <a:buChar char="Ø"/>
            </a:pPr>
            <a:r>
              <a:rPr lang="uk-UA" sz="2400" dirty="0" smtClean="0">
                <a:latin typeface="Times New Roman" pitchFamily="18" charset="0"/>
                <a:cs typeface="Times New Roman" pitchFamily="18" charset="0"/>
              </a:rPr>
              <a:t>Переніс столицю до Візантії;</a:t>
            </a:r>
          </a:p>
          <a:p>
            <a:pPr>
              <a:buFont typeface="Wingdings" pitchFamily="2" charset="2"/>
              <a:buChar char="Ø"/>
            </a:pPr>
            <a:r>
              <a:rPr lang="uk-UA" sz="2400" dirty="0" smtClean="0">
                <a:latin typeface="Times New Roman" pitchFamily="18" charset="0"/>
                <a:cs typeface="Times New Roman" pitchFamily="18" charset="0"/>
              </a:rPr>
              <a:t>Дарував християнам право вільно збиратися.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35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4499992" y="1916832"/>
            <a:ext cx="4248472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sz="36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Феодосій І Великий </a:t>
            </a:r>
          </a:p>
          <a:p>
            <a:pPr algn="ctr"/>
            <a:r>
              <a:rPr lang="uk-UA" sz="3600" b="1" i="1" dirty="0" smtClean="0">
                <a:latin typeface="Times New Roman" pitchFamily="18" charset="0"/>
                <a:cs typeface="Times New Roman" pitchFamily="18" charset="0"/>
              </a:rPr>
              <a:t>останній єдиний імператор Римської імперії (379 – 395)</a:t>
            </a:r>
            <a:endParaRPr lang="ru-RU" sz="3600" b="1" i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4578" name="Picture 2" descr="Картинки по запросу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9552" y="836712"/>
            <a:ext cx="3841889" cy="504056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3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800" decel="100000"/>
                                        <p:tgtEl>
                                          <p:spTgt spid="2457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800" decel="100000" fill="hold"/>
                                        <p:tgtEl>
                                          <p:spTgt spid="2457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800" decel="100000" fill="hold"/>
                                        <p:tgtEl>
                                          <p:spTgt spid="245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800" decel="100000" fill="hold"/>
                                        <p:tgtEl>
                                          <p:spTgt spid="245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45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45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1" name="Rectangle 1"/>
          <p:cNvSpPr>
            <a:spLocks noChangeArrowheads="1"/>
          </p:cNvSpPr>
          <p:nvPr/>
        </p:nvSpPr>
        <p:spPr bwMode="auto">
          <a:xfrm>
            <a:off x="395536" y="620688"/>
            <a:ext cx="8388424" cy="206210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uk-UA" sz="3200" b="0" i="1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У 330 р. відбулося освячення й проголошення Константинополя столицею імперії. Обчисліть, скільки років тому відбулася ця подія.</a:t>
            </a:r>
            <a:endParaRPr kumimoji="0" lang="uk-UA" sz="4000" b="0" i="1" u="none" strike="noStrike" cap="none" normalizeH="0" baseline="0" dirty="0" smtClean="0">
              <a:ln>
                <a:noFill/>
              </a:ln>
              <a:solidFill>
                <a:srgbClr val="002060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4" name="Прямая со стрелкой 3"/>
          <p:cNvCxnSpPr/>
          <p:nvPr/>
        </p:nvCxnSpPr>
        <p:spPr>
          <a:xfrm>
            <a:off x="539552" y="3501008"/>
            <a:ext cx="8064896" cy="0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6" name="Прямая соединительная линия 5"/>
          <p:cNvCxnSpPr/>
          <p:nvPr/>
        </p:nvCxnSpPr>
        <p:spPr>
          <a:xfrm>
            <a:off x="539552" y="3284984"/>
            <a:ext cx="0" cy="360040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7" name="Прямая соединительная линия 6"/>
          <p:cNvCxnSpPr/>
          <p:nvPr/>
        </p:nvCxnSpPr>
        <p:spPr>
          <a:xfrm>
            <a:off x="8316416" y="3284984"/>
            <a:ext cx="0" cy="360040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8" name="Прямая соединительная линия 7"/>
          <p:cNvCxnSpPr/>
          <p:nvPr/>
        </p:nvCxnSpPr>
        <p:spPr>
          <a:xfrm>
            <a:off x="2267744" y="3284984"/>
            <a:ext cx="0" cy="360040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9" name="TextBox 8"/>
          <p:cNvSpPr txBox="1"/>
          <p:nvPr/>
        </p:nvSpPr>
        <p:spPr>
          <a:xfrm>
            <a:off x="395536" y="3717032"/>
            <a:ext cx="72008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24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н.е.</a:t>
            </a:r>
            <a:endParaRPr lang="ru-RU" sz="24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7740352" y="2780928"/>
            <a:ext cx="86409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24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2018</a:t>
            </a:r>
            <a:endParaRPr lang="ru-RU" sz="24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1763688" y="2780928"/>
            <a:ext cx="72008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24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330</a:t>
            </a:r>
            <a:endParaRPr lang="ru-RU" sz="24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" name="Левая фигурная скобка 11"/>
          <p:cNvSpPr/>
          <p:nvPr/>
        </p:nvSpPr>
        <p:spPr>
          <a:xfrm rot="16200000">
            <a:off x="5076056" y="980728"/>
            <a:ext cx="432048" cy="6048672"/>
          </a:xfrm>
          <a:prstGeom prst="leftBrace">
            <a:avLst>
              <a:gd name="adj1" fmla="val 76710"/>
              <a:gd name="adj2" fmla="val 50206"/>
            </a:avLst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TextBox 12"/>
          <p:cNvSpPr txBox="1"/>
          <p:nvPr/>
        </p:nvSpPr>
        <p:spPr>
          <a:xfrm>
            <a:off x="5076056" y="4149080"/>
            <a:ext cx="36004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sz="3200" b="1" dirty="0" smtClean="0">
                <a:solidFill>
                  <a:srgbClr val="C00000"/>
                </a:solidFill>
              </a:rPr>
              <a:t>?</a:t>
            </a:r>
            <a:endParaRPr lang="ru-RU" sz="3200" b="1" dirty="0">
              <a:solidFill>
                <a:srgbClr val="C00000"/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467544" y="5229200"/>
            <a:ext cx="792088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2400" i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2018 – 330 = 1688 </a:t>
            </a:r>
          </a:p>
          <a:p>
            <a:r>
              <a:rPr lang="uk-UA" sz="2400" i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Відповідь: 1688 років тому відбулося освячення і проголошення Константинополя столицею імперії</a:t>
            </a:r>
            <a:endParaRPr lang="ru-RU" sz="2400" i="1" dirty="0">
              <a:solidFill>
                <a:srgbClr val="7030A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560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560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256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8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601" grpId="0"/>
      <p:bldP spid="9" grpId="0"/>
      <p:bldP spid="10" grpId="0"/>
      <p:bldP spid="11" grpId="0"/>
      <p:bldP spid="12" grpId="0" animBg="1"/>
      <p:bldP spid="13" grpId="0"/>
      <p:bldP spid="14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1" name="Rectangle 1"/>
          <p:cNvSpPr>
            <a:spLocks noChangeArrowheads="1"/>
          </p:cNvSpPr>
          <p:nvPr/>
        </p:nvSpPr>
        <p:spPr bwMode="auto">
          <a:xfrm>
            <a:off x="395536" y="548680"/>
            <a:ext cx="8388424" cy="15696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uk-UA" sz="3200" b="0" i="1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На якому році правління </a:t>
            </a:r>
            <a:r>
              <a:rPr kumimoji="0" lang="uk-UA" sz="3200" b="0" i="1" u="none" strike="noStrike" cap="none" normalizeH="0" baseline="0" dirty="0" err="1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Константин</a:t>
            </a:r>
            <a:r>
              <a:rPr kumimoji="0" lang="uk-UA" sz="3200" b="0" i="1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Великий дарував християнам право вільно сповідувати свою віру?</a:t>
            </a:r>
            <a:endParaRPr kumimoji="0" lang="uk-UA" sz="4000" b="0" i="1" u="none" strike="noStrike" cap="none" normalizeH="0" baseline="0" dirty="0" smtClean="0">
              <a:ln>
                <a:noFill/>
              </a:ln>
              <a:solidFill>
                <a:srgbClr val="002060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4" name="Прямая со стрелкой 3"/>
          <p:cNvCxnSpPr/>
          <p:nvPr/>
        </p:nvCxnSpPr>
        <p:spPr>
          <a:xfrm>
            <a:off x="539552" y="3501008"/>
            <a:ext cx="8064896" cy="0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6" name="Прямая соединительная линия 5"/>
          <p:cNvCxnSpPr/>
          <p:nvPr/>
        </p:nvCxnSpPr>
        <p:spPr>
          <a:xfrm>
            <a:off x="539552" y="3284984"/>
            <a:ext cx="0" cy="360040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7" name="Прямая соединительная линия 6"/>
          <p:cNvCxnSpPr/>
          <p:nvPr/>
        </p:nvCxnSpPr>
        <p:spPr>
          <a:xfrm>
            <a:off x="8316416" y="3284984"/>
            <a:ext cx="0" cy="360040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8" name="Прямая соединительная линия 7"/>
          <p:cNvCxnSpPr/>
          <p:nvPr/>
        </p:nvCxnSpPr>
        <p:spPr>
          <a:xfrm>
            <a:off x="2267744" y="3284984"/>
            <a:ext cx="0" cy="360040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9" name="TextBox 8"/>
          <p:cNvSpPr txBox="1"/>
          <p:nvPr/>
        </p:nvSpPr>
        <p:spPr>
          <a:xfrm>
            <a:off x="395536" y="3717032"/>
            <a:ext cx="72008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24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н.е.</a:t>
            </a:r>
            <a:endParaRPr lang="ru-RU" sz="24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7740352" y="2780928"/>
            <a:ext cx="86409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24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2018</a:t>
            </a:r>
            <a:endParaRPr lang="ru-RU" sz="24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1763688" y="2780928"/>
            <a:ext cx="72008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24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306</a:t>
            </a:r>
            <a:endParaRPr lang="ru-RU" sz="24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" name="Левая фигурная скобка 11"/>
          <p:cNvSpPr/>
          <p:nvPr/>
        </p:nvSpPr>
        <p:spPr>
          <a:xfrm rot="16200000">
            <a:off x="3239852" y="2816932"/>
            <a:ext cx="432048" cy="2376264"/>
          </a:xfrm>
          <a:prstGeom prst="leftBrace">
            <a:avLst>
              <a:gd name="adj1" fmla="val 76710"/>
              <a:gd name="adj2" fmla="val 50206"/>
            </a:avLst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TextBox 12"/>
          <p:cNvSpPr txBox="1"/>
          <p:nvPr/>
        </p:nvSpPr>
        <p:spPr>
          <a:xfrm>
            <a:off x="3275856" y="4221088"/>
            <a:ext cx="36004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sz="3200" b="1" dirty="0" smtClean="0">
                <a:solidFill>
                  <a:srgbClr val="C00000"/>
                </a:solidFill>
              </a:rPr>
              <a:t>?</a:t>
            </a:r>
            <a:endParaRPr lang="ru-RU" sz="3200" b="1" dirty="0">
              <a:solidFill>
                <a:srgbClr val="C00000"/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539552" y="5085184"/>
            <a:ext cx="792088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2400" i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313 – 306 = 7</a:t>
            </a:r>
          </a:p>
          <a:p>
            <a:r>
              <a:rPr lang="uk-UA" sz="2400" i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Відповідь: на 7 році правління </a:t>
            </a:r>
            <a:r>
              <a:rPr lang="uk-UA" sz="2400" i="1" dirty="0" err="1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Константин</a:t>
            </a:r>
            <a:r>
              <a:rPr lang="uk-UA" sz="2400" i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 дарував християнам право вільно сповідувати свою віру</a:t>
            </a:r>
            <a:endParaRPr lang="ru-RU" sz="2400" i="1" dirty="0">
              <a:solidFill>
                <a:srgbClr val="7030A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15" name="Прямая соединительная линия 14"/>
          <p:cNvCxnSpPr/>
          <p:nvPr/>
        </p:nvCxnSpPr>
        <p:spPr>
          <a:xfrm>
            <a:off x="4644008" y="3284984"/>
            <a:ext cx="0" cy="360040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16" name="TextBox 15"/>
          <p:cNvSpPr txBox="1"/>
          <p:nvPr/>
        </p:nvSpPr>
        <p:spPr>
          <a:xfrm>
            <a:off x="4067944" y="2780928"/>
            <a:ext cx="72008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24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313</a:t>
            </a:r>
            <a:endParaRPr lang="ru-RU" sz="24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560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560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256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8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4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601" grpId="0"/>
      <p:bldP spid="9" grpId="0"/>
      <p:bldP spid="10" grpId="0"/>
      <p:bldP spid="11" grpId="0"/>
      <p:bldP spid="12" grpId="0" animBg="1"/>
      <p:bldP spid="13" grpId="0"/>
      <p:bldP spid="14" grpId="0"/>
      <p:bldP spid="16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5" name="Rectangle 1"/>
          <p:cNvSpPr>
            <a:spLocks noChangeArrowheads="1"/>
          </p:cNvSpPr>
          <p:nvPr/>
        </p:nvSpPr>
        <p:spPr bwMode="auto">
          <a:xfrm>
            <a:off x="971600" y="692696"/>
            <a:ext cx="7848872" cy="452431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uk-UA" sz="3600" b="1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Установіть хронологічну послідовність подій.</a:t>
            </a:r>
            <a:endParaRPr kumimoji="0" lang="ru-RU" sz="3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itchFamily="2" charset="2"/>
              <a:buChar char="q"/>
              <a:tabLst/>
            </a:pPr>
            <a:r>
              <a:rPr kumimoji="0" lang="uk-UA" sz="3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Розділ Римської імперії на Західну та Східну. </a:t>
            </a:r>
            <a:endParaRPr kumimoji="0" lang="ru-RU" sz="3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itchFamily="2" charset="2"/>
              <a:buChar char="q"/>
              <a:tabLst/>
            </a:pPr>
            <a:r>
              <a:rPr kumimoji="0" lang="uk-UA" sz="3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Правління третього імператора з династії Юліїв-Клавдіїв. </a:t>
            </a:r>
            <a:endParaRPr kumimoji="0" lang="ru-RU" sz="3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itchFamily="2" charset="2"/>
              <a:buChar char="q"/>
              <a:tabLst/>
            </a:pPr>
            <a:r>
              <a:rPr kumimoji="0" lang="uk-UA" sz="3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Утворення Другого тріумвірату. </a:t>
            </a:r>
            <a:endParaRPr kumimoji="0" lang="uk-UA" sz="3600" b="0" i="1" u="none" strike="noStrike" cap="none" normalizeH="0" baseline="0" dirty="0" smtClean="0">
              <a:ln>
                <a:noFill/>
              </a:ln>
              <a:solidFill>
                <a:srgbClr val="7030A0"/>
              </a:solidFill>
              <a:effectLst/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itchFamily="2" charset="2"/>
              <a:buChar char="q"/>
              <a:tabLst/>
            </a:pPr>
            <a:r>
              <a:rPr kumimoji="0" lang="uk-UA" sz="3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Правління </a:t>
            </a:r>
            <a:r>
              <a:rPr kumimoji="0" lang="uk-UA" sz="3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Константина</a:t>
            </a:r>
            <a:r>
              <a:rPr kumimoji="0" lang="uk-UA" sz="3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.</a:t>
            </a:r>
            <a:r>
              <a:rPr kumimoji="0" lang="ru-RU" sz="3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 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395536" y="1628800"/>
            <a:ext cx="648072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4800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4</a:t>
            </a:r>
          </a:p>
          <a:p>
            <a:endParaRPr lang="uk-UA" sz="4800" b="1" dirty="0" smtClean="0">
              <a:solidFill>
                <a:srgbClr val="7030A0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uk-UA" sz="4800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1</a:t>
            </a:r>
          </a:p>
          <a:p>
            <a:r>
              <a:rPr lang="uk-UA" sz="4800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2</a:t>
            </a:r>
          </a:p>
          <a:p>
            <a:r>
              <a:rPr lang="uk-UA" sz="4800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3</a:t>
            </a:r>
            <a:endParaRPr lang="ru-RU" sz="4800" b="1" dirty="0">
              <a:solidFill>
                <a:srgbClr val="7030A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66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66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266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6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625" grpId="0"/>
      <p:bldP spid="3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3" name="Rectangle 1"/>
          <p:cNvSpPr>
            <a:spLocks noChangeArrowheads="1"/>
          </p:cNvSpPr>
          <p:nvPr/>
        </p:nvSpPr>
        <p:spPr bwMode="auto">
          <a:xfrm>
            <a:off x="467544" y="692696"/>
            <a:ext cx="7740352" cy="28007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uk-UA" sz="4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Домашнє завдання.</a:t>
            </a:r>
            <a:endParaRPr kumimoji="0" lang="ru-RU" sz="4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uk-UA" sz="4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Опрацювати § 51 підручника.</a:t>
            </a:r>
            <a:endParaRPr kumimoji="0" lang="ru-RU" sz="4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uk-UA" sz="4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Виконати завдання робочого зошита с. 100.</a:t>
            </a:r>
            <a:endParaRPr kumimoji="0" lang="uk-UA" sz="4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28675" name="Picture 3" descr="Картинки по запросу книги пнг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067944" y="2852936"/>
            <a:ext cx="4762500" cy="3295651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867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867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286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2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286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86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4" dur="1000"/>
                                        <p:tgtEl>
                                          <p:spTgt spid="286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673" grpId="0"/>
    </p:bld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194</TotalTime>
  <Words>393</Words>
  <Application>Microsoft Office PowerPoint</Application>
  <PresentationFormat>Экран (4:3)</PresentationFormat>
  <Paragraphs>73</Paragraphs>
  <Slides>18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18</vt:i4>
      </vt:variant>
    </vt:vector>
  </HeadingPairs>
  <TitlesOfParts>
    <vt:vector size="24" baseType="lpstr">
      <vt:lpstr>Arial</vt:lpstr>
      <vt:lpstr>Calibri</vt:lpstr>
      <vt:lpstr>Monotype Corsiva</vt:lpstr>
      <vt:lpstr>Times New Roman</vt:lpstr>
      <vt:lpstr>Wingdings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Татьяна</dc:creator>
  <cp:lastModifiedBy>Рома</cp:lastModifiedBy>
  <cp:revision>23</cp:revision>
  <dcterms:created xsi:type="dcterms:W3CDTF">2018-03-09T14:01:50Z</dcterms:created>
  <dcterms:modified xsi:type="dcterms:W3CDTF">2022-05-10T19:44:24Z</dcterms:modified>
</cp:coreProperties>
</file>