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1" r:id="rId5"/>
    <p:sldId id="262" r:id="rId6"/>
    <p:sldId id="265" r:id="rId7"/>
    <p:sldId id="263" r:id="rId8"/>
    <p:sldId id="260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7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4703"/>
    <a:srgbClr val="712703"/>
    <a:srgbClr val="FC9A3C"/>
    <a:srgbClr val="732721"/>
    <a:srgbClr val="251B02"/>
    <a:srgbClr val="695109"/>
    <a:srgbClr val="F9E1BD"/>
    <a:srgbClr val="EAC485"/>
    <a:srgbClr val="F2DAB7"/>
    <a:srgbClr val="E6D67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6433" autoAdjust="0"/>
  </p:normalViewPr>
  <p:slideViewPr>
    <p:cSldViewPr snapToGrid="0">
      <p:cViewPr varScale="1">
        <p:scale>
          <a:sx n="72" d="100"/>
          <a:sy n="72" d="100"/>
        </p:scale>
        <p:origin x="-122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953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619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9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870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0988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302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1439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2673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7448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7720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931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image" Target="../media/image65.jpeg"/><Relationship Id="rId7" Type="http://schemas.openxmlformats.org/officeDocument/2006/relationships/image" Target="../media/image6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684104" y="739327"/>
            <a:ext cx="508883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400" dirty="0" smtClean="0">
                <a:ln w="19050">
                  <a:solidFill>
                    <a:srgbClr val="251B02"/>
                  </a:solidFill>
                </a:ln>
                <a:gradFill flip="none" rotWithShape="1">
                  <a:gsLst>
                    <a:gs pos="0">
                      <a:schemeClr val="accent2">
                        <a:lumMod val="50000"/>
                      </a:schemeClr>
                    </a:gs>
                    <a:gs pos="41000">
                      <a:srgbClr val="570A04"/>
                    </a:gs>
                    <a:gs pos="61000">
                      <a:srgbClr val="FC9A3C"/>
                    </a:gs>
                    <a:gs pos="100000">
                      <a:srgbClr val="732721"/>
                    </a:gs>
                  </a:gsLst>
                  <a:lin ang="8100000" scaled="1"/>
                  <a:tileRect/>
                </a:gradFill>
                <a:effectLst>
                  <a:glow rad="101600">
                    <a:srgbClr val="F9E1BD"/>
                  </a:glow>
                </a:effectLst>
                <a:latin typeface="Izhitza" panose="04020800000000000000" pitchFamily="82" charset="0"/>
                <a:ea typeface="Tahoma" panose="020B0604030504040204" pitchFamily="34" charset="0"/>
                <a:cs typeface="Tahoma" panose="020B0604030504040204" pitchFamily="34" charset="0"/>
              </a:rPr>
              <a:t>Міста і села </a:t>
            </a:r>
          </a:p>
          <a:p>
            <a:pPr algn="ctr"/>
            <a:r>
              <a:rPr lang="uk-UA" sz="4400" dirty="0" smtClean="0">
                <a:ln w="19050">
                  <a:solidFill>
                    <a:srgbClr val="251B02"/>
                  </a:solidFill>
                </a:ln>
                <a:gradFill flip="none" rotWithShape="1">
                  <a:gsLst>
                    <a:gs pos="0">
                      <a:schemeClr val="accent2">
                        <a:lumMod val="50000"/>
                      </a:schemeClr>
                    </a:gs>
                    <a:gs pos="41000">
                      <a:srgbClr val="570A04"/>
                    </a:gs>
                    <a:gs pos="61000">
                      <a:srgbClr val="FC9A3C"/>
                    </a:gs>
                    <a:gs pos="100000">
                      <a:srgbClr val="732721"/>
                    </a:gs>
                  </a:gsLst>
                  <a:lin ang="8100000" scaled="1"/>
                  <a:tileRect/>
                </a:gradFill>
                <a:effectLst>
                  <a:glow rad="101600">
                    <a:srgbClr val="F9E1BD"/>
                  </a:glow>
                </a:effectLst>
                <a:latin typeface="Izhitza" panose="04020800000000000000" pitchFamily="82" charset="0"/>
                <a:ea typeface="Tahoma" panose="020B0604030504040204" pitchFamily="34" charset="0"/>
                <a:cs typeface="Tahoma" panose="020B0604030504040204" pitchFamily="34" charset="0"/>
              </a:rPr>
              <a:t>в минулому й зараз</a:t>
            </a:r>
            <a:endParaRPr lang="ru-RU" sz="4400" dirty="0">
              <a:ln w="19050">
                <a:solidFill>
                  <a:srgbClr val="251B02"/>
                </a:solidFill>
              </a:ln>
              <a:gradFill flip="none" rotWithShape="1">
                <a:gsLst>
                  <a:gs pos="0">
                    <a:schemeClr val="accent2">
                      <a:lumMod val="50000"/>
                    </a:schemeClr>
                  </a:gs>
                  <a:gs pos="41000">
                    <a:srgbClr val="570A04"/>
                  </a:gs>
                  <a:gs pos="61000">
                    <a:srgbClr val="FC9A3C"/>
                  </a:gs>
                  <a:gs pos="100000">
                    <a:srgbClr val="732721"/>
                  </a:gs>
                </a:gsLst>
                <a:lin ang="8100000" scaled="1"/>
                <a:tileRect/>
              </a:gradFill>
              <a:effectLst>
                <a:glow rad="101600">
                  <a:srgbClr val="F9E1BD"/>
                </a:glow>
              </a:effectLst>
              <a:latin typeface="Izhitza" panose="04020800000000000000" pitchFamily="8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55374" y="1842052"/>
            <a:ext cx="7673009" cy="39035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uk-UA" sz="2800" b="1" dirty="0" smtClean="0">
                <a:solidFill>
                  <a:srgbClr val="C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Коли і як виникли міста на українських землях;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uk-UA" sz="2800" b="1" dirty="0" smtClean="0">
                <a:solidFill>
                  <a:srgbClr val="C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Про причини занепаду й піднесення окремих міст;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uk-UA" sz="2800" b="1" dirty="0" smtClean="0">
                <a:solidFill>
                  <a:srgbClr val="C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Якими є основні відмінності між містами і селами в минулому і зараз</a:t>
            </a:r>
            <a:endParaRPr lang="ru-RU" sz="2800" b="1" dirty="0">
              <a:solidFill>
                <a:srgbClr val="C00000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23145" y="780632"/>
            <a:ext cx="409770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uk-UA" sz="4000" b="1" dirty="0" smtClean="0">
                <a:ln w="9525">
                  <a:solidFill>
                    <a:srgbClr val="251B02"/>
                  </a:solidFill>
                </a:ln>
                <a:blipFill>
                  <a:blip r:embed="rId3"/>
                  <a:tile tx="0" ty="0" sx="100000" sy="100000" flip="none" algn="tl"/>
                </a:blipFill>
                <a:latin typeface="Izhitza" panose="04020800000000000000" pitchFamily="82" charset="0"/>
                <a:ea typeface="Tahoma" panose="020B0604030504040204" pitchFamily="34" charset="0"/>
                <a:cs typeface="Tahoma" panose="020B0604030504040204" pitchFamily="34" charset="0"/>
              </a:rPr>
              <a:t>Ви дізнаєтесь:</a:t>
            </a:r>
            <a:endParaRPr lang="ru-RU" sz="4000" b="1" dirty="0" smtClean="0">
              <a:ln w="9525">
                <a:solidFill>
                  <a:srgbClr val="251B02"/>
                </a:solidFill>
              </a:ln>
              <a:blipFill>
                <a:blip r:embed="rId3"/>
                <a:tile tx="0" ty="0" sx="100000" sy="100000" flip="none" algn="tl"/>
              </a:blipFill>
              <a:latin typeface="Izhitza" panose="04020800000000000000" pitchFamily="8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ctr"/>
            <a:endParaRPr lang="uk-UA" sz="4000" dirty="0" smtClean="0">
              <a:ln w="9525">
                <a:solidFill>
                  <a:srgbClr val="251B02"/>
                </a:solidFill>
              </a:ln>
              <a:blipFill>
                <a:blip r:embed="rId3"/>
                <a:tile tx="0" ty="0" sx="100000" sy="100000" flip="none" algn="tl"/>
              </a:blipFill>
              <a:latin typeface="Izhitza" panose="04020800000000000000" pitchFamily="8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366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36104" y="689113"/>
            <a:ext cx="81121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/>
              <a:t>Перехід людства до осілого способу життя призвів до появи постійних поселень.</a:t>
            </a:r>
          </a:p>
          <a:p>
            <a:r>
              <a:rPr lang="uk-UA" sz="2000" b="1" dirty="0" smtClean="0"/>
              <a:t>Згодом серед поселень землеробів почали виділятися ті, де були зосереджені ремісники, представники влади, розташовані релігійні святині. </a:t>
            </a:r>
          </a:p>
          <a:p>
            <a:r>
              <a:rPr lang="uk-UA" sz="2000" b="1" u="sng" dirty="0" smtClean="0">
                <a:solidFill>
                  <a:srgbClr val="C00000"/>
                </a:solidFill>
                <a:cs typeface="Arabic Typesetting" pitchFamily="66" charset="-78"/>
              </a:rPr>
              <a:t>Такий</a:t>
            </a:r>
            <a:r>
              <a:rPr lang="uk-UA" sz="2000" b="1" u="sng" dirty="0" smtClean="0">
                <a:solidFill>
                  <a:srgbClr val="C00000"/>
                </a:solidFill>
              </a:rPr>
              <a:t> тип поселення називають містом</a:t>
            </a:r>
            <a:endParaRPr lang="ru-RU" sz="2000" b="1" u="sng" dirty="0">
              <a:solidFill>
                <a:srgbClr val="C00000"/>
              </a:solidFill>
            </a:endParaRPr>
          </a:p>
        </p:txBody>
      </p:sp>
      <p:pic>
        <p:nvPicPr>
          <p:cNvPr id="5" name="Рисунок 4" descr="Без названия (4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72294" y="2663688"/>
            <a:ext cx="5301445" cy="352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4145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463826"/>
            <a:ext cx="81103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solidFill>
                  <a:srgbClr val="712703"/>
                </a:solidFill>
              </a:rPr>
              <a:t>За честь бути першим містом сперечалися </a:t>
            </a:r>
            <a:r>
              <a:rPr lang="uk-UA" sz="2000" b="1" u="sng" dirty="0" smtClean="0">
                <a:solidFill>
                  <a:srgbClr val="712703"/>
                </a:solidFill>
              </a:rPr>
              <a:t>Єрихон</a:t>
            </a:r>
            <a:r>
              <a:rPr lang="uk-UA" sz="2000" b="1" dirty="0" smtClean="0">
                <a:solidFill>
                  <a:srgbClr val="712703"/>
                </a:solidFill>
              </a:rPr>
              <a:t> (розташований на території сучасного Ізраїлю) і </a:t>
            </a:r>
            <a:r>
              <a:rPr lang="uk-UA" sz="2000" b="1" u="sng" dirty="0" err="1" smtClean="0">
                <a:solidFill>
                  <a:srgbClr val="712703"/>
                </a:solidFill>
              </a:rPr>
              <a:t>Чатал</a:t>
            </a:r>
            <a:r>
              <a:rPr lang="uk-UA" sz="2000" b="1" u="sng" dirty="0" smtClean="0">
                <a:solidFill>
                  <a:srgbClr val="712703"/>
                </a:solidFill>
              </a:rPr>
              <a:t> – </a:t>
            </a:r>
            <a:r>
              <a:rPr lang="uk-UA" sz="2000" b="1" u="sng" dirty="0" err="1" smtClean="0">
                <a:solidFill>
                  <a:srgbClr val="712703"/>
                </a:solidFill>
              </a:rPr>
              <a:t>Гуюк</a:t>
            </a:r>
            <a:r>
              <a:rPr lang="uk-UA" sz="2000" b="1" u="sng" dirty="0" smtClean="0">
                <a:solidFill>
                  <a:srgbClr val="712703"/>
                </a:solidFill>
              </a:rPr>
              <a:t> </a:t>
            </a:r>
            <a:r>
              <a:rPr lang="uk-UA" sz="2000" b="1" dirty="0" smtClean="0">
                <a:solidFill>
                  <a:srgbClr val="712703"/>
                </a:solidFill>
              </a:rPr>
              <a:t>(розташований на території сучасної Туреччини). Вони виникли приблизно 10 тис. років  тому.</a:t>
            </a:r>
            <a:endParaRPr lang="ru-RU" sz="2000" b="1" dirty="0">
              <a:solidFill>
                <a:srgbClr val="712703"/>
              </a:solidFill>
            </a:endParaRPr>
          </a:p>
        </p:txBody>
      </p:sp>
      <p:pic>
        <p:nvPicPr>
          <p:cNvPr id="5" name="Рисунок 4" descr="э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6278" y="1703565"/>
            <a:ext cx="3752883" cy="2497373"/>
          </a:xfrm>
          <a:prstGeom prst="rect">
            <a:avLst/>
          </a:prstGeom>
        </p:spPr>
      </p:pic>
      <p:pic>
        <p:nvPicPr>
          <p:cNvPr id="6" name="Рисунок 5" descr="эрих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47274" y="1682818"/>
            <a:ext cx="3883632" cy="2584381"/>
          </a:xfrm>
          <a:prstGeom prst="rect">
            <a:avLst/>
          </a:prstGeom>
        </p:spPr>
      </p:pic>
      <p:pic>
        <p:nvPicPr>
          <p:cNvPr id="7" name="Рисунок 6" descr="Без названия (5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0232" y="4240697"/>
            <a:ext cx="3749994" cy="2337144"/>
          </a:xfrm>
          <a:prstGeom prst="rect">
            <a:avLst/>
          </a:prstGeom>
        </p:spPr>
      </p:pic>
      <p:pic>
        <p:nvPicPr>
          <p:cNvPr id="8" name="Рисунок 7" descr="чаи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14588" y="4267200"/>
            <a:ext cx="3955113" cy="229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1852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0088" y="609600"/>
            <a:ext cx="82561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solidFill>
                  <a:srgbClr val="712703"/>
                </a:solidFill>
              </a:rPr>
              <a:t>Появу міського життя на території України деякі історики пов’язують із часами трипільської культури. Серед поселень трипільців виділяються кілька великих </a:t>
            </a:r>
            <a:r>
              <a:rPr lang="uk-UA" sz="2000" b="1" dirty="0" err="1" smtClean="0">
                <a:solidFill>
                  <a:srgbClr val="712703"/>
                </a:solidFill>
              </a:rPr>
              <a:t>протоміст</a:t>
            </a:r>
            <a:r>
              <a:rPr lang="uk-UA" sz="2000" b="1" dirty="0" smtClean="0">
                <a:solidFill>
                  <a:srgbClr val="712703"/>
                </a:solidFill>
              </a:rPr>
              <a:t>. Найбільше з них – </a:t>
            </a:r>
            <a:r>
              <a:rPr lang="uk-UA" sz="2000" b="1" dirty="0" err="1" smtClean="0">
                <a:solidFill>
                  <a:srgbClr val="712703"/>
                </a:solidFill>
              </a:rPr>
              <a:t>Майданецьке</a:t>
            </a:r>
            <a:r>
              <a:rPr lang="uk-UA" sz="2000" b="1" dirty="0" smtClean="0">
                <a:solidFill>
                  <a:srgbClr val="712703"/>
                </a:solidFill>
              </a:rPr>
              <a:t>, що існувало приблизно 6 тис. р. тому.</a:t>
            </a:r>
            <a:endParaRPr lang="ru-RU" sz="2000" b="1" dirty="0">
              <a:solidFill>
                <a:srgbClr val="712703"/>
              </a:solidFill>
            </a:endParaRPr>
          </a:p>
        </p:txBody>
      </p:sp>
      <p:pic>
        <p:nvPicPr>
          <p:cNvPr id="4" name="Рисунок 3" descr="Без названия (7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42239" y="1972646"/>
            <a:ext cx="3346526" cy="2347563"/>
          </a:xfrm>
          <a:prstGeom prst="rect">
            <a:avLst/>
          </a:prstGeom>
        </p:spPr>
      </p:pic>
      <p:pic>
        <p:nvPicPr>
          <p:cNvPr id="5" name="Рисунок 4" descr="Без названия (8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1747" y="4373218"/>
            <a:ext cx="3381589" cy="1961322"/>
          </a:xfrm>
          <a:prstGeom prst="rect">
            <a:avLst/>
          </a:prstGeom>
        </p:spPr>
      </p:pic>
      <p:pic>
        <p:nvPicPr>
          <p:cNvPr id="6" name="Рисунок 5" descr="Без названия (9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71685" y="4349892"/>
            <a:ext cx="3427757" cy="2005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4172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6729" y="397565"/>
            <a:ext cx="82568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/>
              <a:t>Поява справжнього міського життя на території сучасної України пов’язана з переселенням на ці землі греків у </a:t>
            </a:r>
            <a:r>
              <a:rPr lang="en-US" sz="2000" b="1" dirty="0" smtClean="0"/>
              <a:t>VIII – VI </a:t>
            </a:r>
            <a:r>
              <a:rPr lang="uk-UA" sz="2000" b="1" dirty="0" smtClean="0"/>
              <a:t>ст. до н. е. на узбережжі Чорного моря і в Криму постали грецькі міста. За своїм зовнішнім виглядом і внутрішнім устроєм вони нагадували міста Греції. </a:t>
            </a:r>
            <a:endParaRPr lang="ru-RU" sz="2000" b="1" dirty="0"/>
          </a:p>
        </p:txBody>
      </p:sp>
      <p:pic>
        <p:nvPicPr>
          <p:cNvPr id="4" name="Рисунок 3" descr="images (5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4693" y="1952197"/>
            <a:ext cx="3311146" cy="2223543"/>
          </a:xfrm>
          <a:prstGeom prst="rect">
            <a:avLst/>
          </a:prstGeom>
        </p:spPr>
      </p:pic>
      <p:pic>
        <p:nvPicPr>
          <p:cNvPr id="5" name="Рисунок 4" descr="images (4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75290" y="1981890"/>
            <a:ext cx="4491038" cy="1676491"/>
          </a:xfrm>
          <a:prstGeom prst="rect">
            <a:avLst/>
          </a:prstGeom>
        </p:spPr>
      </p:pic>
      <p:pic>
        <p:nvPicPr>
          <p:cNvPr id="6" name="Рисунок 5" descr="images (3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26091" y="3930555"/>
            <a:ext cx="4766906" cy="2661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1852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7322" y="583096"/>
            <a:ext cx="83488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solidFill>
                  <a:srgbClr val="C00000"/>
                </a:solidFill>
              </a:rPr>
              <a:t>Наступний етап у розвитку міст на землях сучасної України пов’язаний із виникненням і розвитком Київської держави (Русі – України). Місто Київ постало </a:t>
            </a:r>
            <a:r>
              <a:rPr lang="uk-UA" sz="2000" b="1" u="sng" dirty="0" smtClean="0">
                <a:solidFill>
                  <a:srgbClr val="C00000"/>
                </a:solidFill>
              </a:rPr>
              <a:t>наприкінці </a:t>
            </a:r>
            <a:r>
              <a:rPr lang="en-US" sz="2000" b="1" u="sng" dirty="0" smtClean="0">
                <a:solidFill>
                  <a:srgbClr val="C00000"/>
                </a:solidFill>
              </a:rPr>
              <a:t>V</a:t>
            </a:r>
            <a:r>
              <a:rPr lang="uk-UA" sz="2000" b="1" u="sng" dirty="0" smtClean="0">
                <a:solidFill>
                  <a:srgbClr val="C00000"/>
                </a:solidFill>
              </a:rPr>
              <a:t> – на початку</a:t>
            </a:r>
            <a:r>
              <a:rPr lang="en-US" sz="2000" b="1" u="sng" dirty="0" smtClean="0">
                <a:solidFill>
                  <a:srgbClr val="C00000"/>
                </a:solidFill>
              </a:rPr>
              <a:t> VI</a:t>
            </a:r>
            <a:r>
              <a:rPr lang="uk-UA" sz="2000" b="1" u="sng" dirty="0" smtClean="0">
                <a:solidFill>
                  <a:srgbClr val="C00000"/>
                </a:solidFill>
              </a:rPr>
              <a:t> ст. </a:t>
            </a:r>
            <a:r>
              <a:rPr lang="uk-UA" sz="2000" b="1" dirty="0" smtClean="0">
                <a:solidFill>
                  <a:srgbClr val="C00000"/>
                </a:solidFill>
              </a:rPr>
              <a:t>Згодо виникли й інші відомі тепер міста: Чернігів, Коростень, Переяслав  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4" name="Рисунок 3" descr="Без названия (10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259" y="1896923"/>
            <a:ext cx="2705100" cy="1685925"/>
          </a:xfrm>
          <a:prstGeom prst="rect">
            <a:avLst/>
          </a:prstGeom>
        </p:spPr>
      </p:pic>
      <p:pic>
        <p:nvPicPr>
          <p:cNvPr id="5" name="Рисунок 4" descr="Без названия 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06817" y="1934817"/>
            <a:ext cx="2060505" cy="1755499"/>
          </a:xfrm>
          <a:prstGeom prst="rect">
            <a:avLst/>
          </a:prstGeom>
        </p:spPr>
      </p:pic>
      <p:pic>
        <p:nvPicPr>
          <p:cNvPr id="6" name="Рисунок 5" descr="Без названия (13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47027" y="4144410"/>
            <a:ext cx="2076450" cy="2200275"/>
          </a:xfrm>
          <a:prstGeom prst="rect">
            <a:avLst/>
          </a:prstGeom>
        </p:spPr>
      </p:pic>
      <p:pic>
        <p:nvPicPr>
          <p:cNvPr id="7" name="Рисунок 6" descr="images (6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582435" y="1915560"/>
            <a:ext cx="2562225" cy="1781175"/>
          </a:xfrm>
          <a:prstGeom prst="rect">
            <a:avLst/>
          </a:prstGeom>
        </p:spPr>
      </p:pic>
      <p:pic>
        <p:nvPicPr>
          <p:cNvPr id="8" name="Рисунок 7" descr="Без названия (12)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45202" y="4134678"/>
            <a:ext cx="2752725" cy="2089081"/>
          </a:xfrm>
          <a:prstGeom prst="rect">
            <a:avLst/>
          </a:prstGeom>
        </p:spPr>
      </p:pic>
      <p:pic>
        <p:nvPicPr>
          <p:cNvPr id="9" name="Рисунок 8" descr="чаи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817497" y="4147930"/>
            <a:ext cx="2809875" cy="2146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14392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337416" y="2351781"/>
            <a:ext cx="437117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/>
          </a:p>
          <a:p>
            <a:pPr>
              <a:lnSpc>
                <a:spcPct val="150000"/>
              </a:lnSpc>
            </a:pPr>
            <a:endParaRPr lang="ru-RU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172277" y="278296"/>
            <a:ext cx="87596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/>
              <a:t>Київська держава за часів свого розквіту мала настільки багато міст, що її називали </a:t>
            </a:r>
            <a:r>
              <a:rPr lang="uk-UA" sz="2000" b="1" dirty="0" err="1" smtClean="0"/>
              <a:t>“</a:t>
            </a:r>
            <a:r>
              <a:rPr lang="uk-UA" sz="2000" b="1" i="1" u="sng" dirty="0" err="1" smtClean="0">
                <a:solidFill>
                  <a:srgbClr val="C00000"/>
                </a:solidFill>
              </a:rPr>
              <a:t>гердерікою”</a:t>
            </a:r>
            <a:r>
              <a:rPr lang="uk-UA" sz="2000" b="1" i="1" u="sng" dirty="0" smtClean="0">
                <a:solidFill>
                  <a:srgbClr val="C00000"/>
                </a:solidFill>
              </a:rPr>
              <a:t> – </a:t>
            </a:r>
            <a:r>
              <a:rPr lang="uk-UA" sz="2000" b="1" i="1" u="sng" dirty="0" err="1" smtClean="0">
                <a:solidFill>
                  <a:srgbClr val="C00000"/>
                </a:solidFill>
              </a:rPr>
              <a:t>“країною</a:t>
            </a:r>
            <a:r>
              <a:rPr lang="uk-UA" sz="2000" b="1" i="1" u="sng" dirty="0" smtClean="0">
                <a:solidFill>
                  <a:srgbClr val="C00000"/>
                </a:solidFill>
              </a:rPr>
              <a:t> </a:t>
            </a:r>
            <a:r>
              <a:rPr lang="uk-UA" sz="2000" b="1" i="1" u="sng" dirty="0" err="1" smtClean="0">
                <a:solidFill>
                  <a:srgbClr val="C00000"/>
                </a:solidFill>
              </a:rPr>
              <a:t>міст</a:t>
            </a:r>
            <a:r>
              <a:rPr lang="uk-UA" sz="2000" b="1" dirty="0" err="1" smtClean="0">
                <a:solidFill>
                  <a:srgbClr val="C00000"/>
                </a:solidFill>
              </a:rPr>
              <a:t>”</a:t>
            </a:r>
            <a:r>
              <a:rPr lang="uk-UA" sz="2000" b="1" dirty="0" smtClean="0"/>
              <a:t>. У містах розміщувалися головні храми, які перетворювалися на місця паломництва </a:t>
            </a:r>
            <a:r>
              <a:rPr lang="uk-UA" sz="2000" b="1" dirty="0" err="1" smtClean="0"/>
              <a:t>вірян</a:t>
            </a:r>
            <a:r>
              <a:rPr lang="uk-UA" sz="2000" b="1" dirty="0" smtClean="0"/>
              <a:t>.</a:t>
            </a:r>
            <a:endParaRPr lang="ru-RU" sz="2000" b="1" dirty="0"/>
          </a:p>
        </p:txBody>
      </p:sp>
      <p:pic>
        <p:nvPicPr>
          <p:cNvPr id="11" name="Рисунок 10" descr="images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97357" y="1563758"/>
            <a:ext cx="2107095" cy="2419970"/>
          </a:xfrm>
          <a:prstGeom prst="rect">
            <a:avLst/>
          </a:prstGeom>
        </p:spPr>
      </p:pic>
      <p:pic>
        <p:nvPicPr>
          <p:cNvPr id="12" name="Рисунок 11" descr="images (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09252" y="1590261"/>
            <a:ext cx="2416037" cy="2529509"/>
          </a:xfrm>
          <a:prstGeom prst="rect">
            <a:avLst/>
          </a:prstGeom>
        </p:spPr>
      </p:pic>
      <p:pic>
        <p:nvPicPr>
          <p:cNvPr id="13" name="Рисунок 12" descr="image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4648" y="4174435"/>
            <a:ext cx="4208326" cy="2358887"/>
          </a:xfrm>
          <a:prstGeom prst="rect">
            <a:avLst/>
          </a:prstGeom>
        </p:spPr>
      </p:pic>
      <p:pic>
        <p:nvPicPr>
          <p:cNvPr id="14" name="Рисунок 13" descr="Без названия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69565" y="4161183"/>
            <a:ext cx="3684105" cy="2358887"/>
          </a:xfrm>
          <a:prstGeom prst="rect">
            <a:avLst/>
          </a:prstGeom>
        </p:spPr>
      </p:pic>
      <p:pic>
        <p:nvPicPr>
          <p:cNvPr id="15" name="Рисунок 14" descr="images (3)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63010" y="1550504"/>
            <a:ext cx="3050033" cy="243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6776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337416" y="2351781"/>
            <a:ext cx="437117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/>
          </a:p>
          <a:p>
            <a:pPr>
              <a:lnSpc>
                <a:spcPct val="150000"/>
              </a:lnSpc>
            </a:pPr>
            <a:endParaRPr lang="ru-RU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331304" y="198784"/>
            <a:ext cx="85476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u="sng" dirty="0" smtClean="0"/>
              <a:t>У ХІІІ ст</a:t>
            </a:r>
            <a:r>
              <a:rPr lang="uk-UA" sz="2000" b="1" dirty="0" smtClean="0"/>
              <a:t>. після монгольської  навали Київ на тривалий час занепав. Хоча загалом його вигляд залишався незмінним аж до ХІХ ст. Занепадали й інші міста Наддніпрянщини</a:t>
            </a:r>
            <a:r>
              <a:rPr lang="uk-UA" dirty="0" smtClean="0"/>
              <a:t>.</a:t>
            </a:r>
            <a:endParaRPr lang="ru-RU" dirty="0"/>
          </a:p>
        </p:txBody>
      </p:sp>
      <p:pic>
        <p:nvPicPr>
          <p:cNvPr id="6" name="Рисунок 5" descr="images (5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0268" y="1352134"/>
            <a:ext cx="3791157" cy="2623517"/>
          </a:xfrm>
          <a:prstGeom prst="rect">
            <a:avLst/>
          </a:prstGeom>
        </p:spPr>
      </p:pic>
      <p:pic>
        <p:nvPicPr>
          <p:cNvPr id="7" name="Рисунок 6" descr="images (6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32278" y="1364974"/>
            <a:ext cx="4472609" cy="2584174"/>
          </a:xfrm>
          <a:prstGeom prst="rect">
            <a:avLst/>
          </a:prstGeom>
        </p:spPr>
      </p:pic>
      <p:pic>
        <p:nvPicPr>
          <p:cNvPr id="8" name="Рисунок 7" descr="images (7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46713" y="4267199"/>
            <a:ext cx="4412973" cy="2173357"/>
          </a:xfrm>
          <a:prstGeom prst="rect">
            <a:avLst/>
          </a:prstGeom>
        </p:spPr>
      </p:pic>
      <p:pic>
        <p:nvPicPr>
          <p:cNvPr id="9" name="Рисунок 8" descr="images (4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57808" y="4253597"/>
            <a:ext cx="3723861" cy="216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6776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337416" y="2351781"/>
            <a:ext cx="437117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/>
          </a:p>
          <a:p>
            <a:pPr>
              <a:lnSpc>
                <a:spcPct val="150000"/>
              </a:lnSpc>
            </a:pPr>
            <a:endParaRPr lang="ru-RU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198783" y="0"/>
            <a:ext cx="87729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solidFill>
                  <a:srgbClr val="C00000"/>
                </a:solidFill>
              </a:rPr>
              <a:t>У той час активно розвивалося міське життя на західноукраїнських землях. Тут міста, подібно  до західноєвропейських міст, мали вузенькі вулички, кам’яні будівлі, центральну ринкову площу, кафедральний собор, ратушу тощо. 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6" name="Рисунок 5" descr="images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0998" y="1524001"/>
            <a:ext cx="2956271" cy="1906034"/>
          </a:xfrm>
          <a:prstGeom prst="rect">
            <a:avLst/>
          </a:prstGeom>
        </p:spPr>
      </p:pic>
      <p:pic>
        <p:nvPicPr>
          <p:cNvPr id="7" name="Рисунок 6" descr="imag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78902" y="1523193"/>
            <a:ext cx="2206281" cy="2003542"/>
          </a:xfrm>
          <a:prstGeom prst="rect">
            <a:avLst/>
          </a:prstGeom>
        </p:spPr>
      </p:pic>
      <p:pic>
        <p:nvPicPr>
          <p:cNvPr id="8" name="Рисунок 7" descr="Без названия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76800" y="3698599"/>
            <a:ext cx="3576637" cy="2052844"/>
          </a:xfrm>
          <a:prstGeom prst="rect">
            <a:avLst/>
          </a:prstGeom>
        </p:spPr>
      </p:pic>
      <p:pic>
        <p:nvPicPr>
          <p:cNvPr id="9" name="Рисунок 8" descr="л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936974" y="1579908"/>
            <a:ext cx="3019633" cy="1759640"/>
          </a:xfrm>
          <a:prstGeom prst="rect">
            <a:avLst/>
          </a:prstGeom>
        </p:spPr>
      </p:pic>
      <p:pic>
        <p:nvPicPr>
          <p:cNvPr id="10" name="Рисунок 9" descr="льв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40413" y="3739597"/>
            <a:ext cx="3595483" cy="199859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18052" y="5791200"/>
            <a:ext cx="8666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C00000"/>
                </a:solidFill>
              </a:rPr>
              <a:t>Львів на кілька століть став найбільшим містом на українських землях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776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337416" y="2351781"/>
            <a:ext cx="437117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/>
          </a:p>
          <a:p>
            <a:pPr>
              <a:lnSpc>
                <a:spcPct val="150000"/>
              </a:lnSpc>
            </a:pPr>
            <a:endParaRPr lang="ru-RU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177421" y="163773"/>
            <a:ext cx="874821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u="sng" dirty="0" smtClean="0"/>
              <a:t>Наприкінці </a:t>
            </a:r>
            <a:r>
              <a:rPr lang="en-US" sz="2000" b="1" u="sng" dirty="0" smtClean="0"/>
              <a:t>XVIII –</a:t>
            </a:r>
            <a:r>
              <a:rPr lang="uk-UA" sz="2000" b="1" u="sng" dirty="0" smtClean="0"/>
              <a:t>на початку</a:t>
            </a:r>
            <a:r>
              <a:rPr lang="en-US" sz="2000" b="1" u="sng" dirty="0" smtClean="0"/>
              <a:t> XIX</a:t>
            </a:r>
            <a:r>
              <a:rPr lang="uk-UA" sz="2000" b="1" u="sng" dirty="0" smtClean="0"/>
              <a:t> ст</a:t>
            </a:r>
            <a:r>
              <a:rPr lang="uk-UA" sz="2000" b="1" dirty="0" smtClean="0"/>
              <a:t>. виникло кілька десятків міст, які перетворилися на важливі центри міжнародної торгівлі й промисловості. Першість серед українських міст посіла </a:t>
            </a:r>
            <a:r>
              <a:rPr lang="uk-UA" sz="2000" b="1" dirty="0" smtClean="0">
                <a:solidFill>
                  <a:srgbClr val="C00000"/>
                </a:solidFill>
              </a:rPr>
              <a:t>Одеса</a:t>
            </a:r>
            <a:r>
              <a:rPr lang="uk-UA" sz="2000" b="1" dirty="0" smtClean="0"/>
              <a:t>, яка стала найбільшим містом Російської імперії. Через його порт проходила більшість товарів, які йшли на продаж за кордон.</a:t>
            </a:r>
            <a:endParaRPr lang="ru-RU" sz="2000" b="1" dirty="0"/>
          </a:p>
        </p:txBody>
      </p:sp>
      <p:pic>
        <p:nvPicPr>
          <p:cNvPr id="6" name="Рисунок 5" descr="Без названи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5334" y="1856096"/>
            <a:ext cx="3011890" cy="1897038"/>
          </a:xfrm>
          <a:prstGeom prst="rect">
            <a:avLst/>
          </a:prstGeom>
        </p:spPr>
      </p:pic>
      <p:pic>
        <p:nvPicPr>
          <p:cNvPr id="7" name="Рисунок 6" descr="Без названия 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81944" y="1876993"/>
            <a:ext cx="2762250" cy="1862494"/>
          </a:xfrm>
          <a:prstGeom prst="rect">
            <a:avLst/>
          </a:prstGeom>
        </p:spPr>
      </p:pic>
      <p:pic>
        <p:nvPicPr>
          <p:cNvPr id="8" name="Рисунок 7" descr="Без названия (2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91618" y="1912535"/>
            <a:ext cx="2687598" cy="1786007"/>
          </a:xfrm>
          <a:prstGeom prst="rect">
            <a:avLst/>
          </a:prstGeom>
        </p:spPr>
      </p:pic>
      <p:pic>
        <p:nvPicPr>
          <p:cNvPr id="9" name="Рисунок 8" descr="Без названия (3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524818" y="3992681"/>
            <a:ext cx="2476500" cy="2176107"/>
          </a:xfrm>
          <a:prstGeom prst="rect">
            <a:avLst/>
          </a:prstGeom>
        </p:spPr>
      </p:pic>
      <p:pic>
        <p:nvPicPr>
          <p:cNvPr id="11" name="Рисунок 10" descr="о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6104" y="3998438"/>
            <a:ext cx="2867025" cy="2143055"/>
          </a:xfrm>
          <a:prstGeom prst="rect">
            <a:avLst/>
          </a:prstGeom>
        </p:spPr>
      </p:pic>
      <p:pic>
        <p:nvPicPr>
          <p:cNvPr id="12" name="Рисунок 11" descr="images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229350" y="4026374"/>
            <a:ext cx="2728978" cy="2142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6776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337416" y="2351781"/>
            <a:ext cx="437117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/>
          </a:p>
          <a:p>
            <a:pPr>
              <a:lnSpc>
                <a:spcPct val="150000"/>
              </a:lnSpc>
            </a:pPr>
            <a:endParaRPr lang="ru-RU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159026" y="172278"/>
            <a:ext cx="86404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>
                <a:solidFill>
                  <a:schemeClr val="accent5"/>
                </a:solidFill>
              </a:rPr>
              <a:t>У цей самий час активно розбудовувалися міста, які ставали центрами великої промисловості (металургії, металообробки тощо).</a:t>
            </a:r>
            <a:endParaRPr lang="ru-RU" sz="2000" b="1" dirty="0">
              <a:solidFill>
                <a:schemeClr val="accent5"/>
              </a:solidFill>
            </a:endParaRPr>
          </a:p>
        </p:txBody>
      </p:sp>
      <p:pic>
        <p:nvPicPr>
          <p:cNvPr id="6" name="Рисунок 5" descr="кате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6762" y="1246532"/>
            <a:ext cx="3549377" cy="192073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2035" y="821635"/>
            <a:ext cx="4240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FF0000"/>
                </a:solidFill>
              </a:rPr>
              <a:t>Катеринослав (Дніпро, Дніпропетровськ</a:t>
            </a:r>
            <a:r>
              <a:rPr lang="uk-UA" dirty="0" smtClean="0"/>
              <a:t>)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731025" y="821634"/>
            <a:ext cx="3604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rgbClr val="FF0000"/>
                </a:solidFill>
              </a:rPr>
              <a:t>Олександрівськ (Запоріжжя</a:t>
            </a:r>
            <a:r>
              <a:rPr lang="uk-UA" dirty="0" smtClean="0"/>
              <a:t>)</a:t>
            </a:r>
            <a:endParaRPr lang="ru-RU" dirty="0"/>
          </a:p>
        </p:txBody>
      </p:sp>
      <p:pic>
        <p:nvPicPr>
          <p:cNvPr id="9" name="Рисунок 8" descr="зап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73217" y="1264547"/>
            <a:ext cx="4267200" cy="19159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37322" y="3246783"/>
            <a:ext cx="3326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FF0000"/>
                </a:solidFill>
              </a:rPr>
              <a:t>Юзівка (Донецьк, </a:t>
            </a:r>
            <a:r>
              <a:rPr lang="uk-UA" b="1" dirty="0" err="1" smtClean="0">
                <a:solidFill>
                  <a:srgbClr val="FF0000"/>
                </a:solidFill>
              </a:rPr>
              <a:t>Сталіно</a:t>
            </a:r>
            <a:r>
              <a:rPr lang="uk-UA" b="1" dirty="0" smtClean="0">
                <a:solidFill>
                  <a:srgbClr val="FF0000"/>
                </a:solidFill>
              </a:rPr>
              <a:t>)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1" name="Рисунок 10" descr="ю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4556" y="3644348"/>
            <a:ext cx="3604592" cy="226612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65914" y="3246782"/>
            <a:ext cx="1404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rgbClr val="FF0000"/>
                </a:solidFill>
              </a:rPr>
              <a:t>Миколаїв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4" name="Рисунок 13" descr="Без названия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26227" y="3666519"/>
            <a:ext cx="4147930" cy="2190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6776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337416" y="2351781"/>
            <a:ext cx="437117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/>
          </a:p>
          <a:p>
            <a:pPr>
              <a:lnSpc>
                <a:spcPct val="150000"/>
              </a:lnSpc>
            </a:pPr>
            <a:endParaRPr lang="ru-RU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198784" y="304800"/>
            <a:ext cx="87066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/>
              <a:t>Зараз українські міста й містечка переживають новий етап розвитку. Змінюється їх вигляд. Особливо швидко розвиваються Київ, Львів, Харків, Дніпро та інші міста.</a:t>
            </a:r>
            <a:endParaRPr lang="ru-RU" sz="2000" b="1" dirty="0"/>
          </a:p>
        </p:txBody>
      </p:sp>
      <p:pic>
        <p:nvPicPr>
          <p:cNvPr id="7" name="Рисунок 6" descr="images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75991" y="1921565"/>
            <a:ext cx="2286000" cy="2335283"/>
          </a:xfrm>
          <a:prstGeom prst="rect">
            <a:avLst/>
          </a:prstGeom>
        </p:spPr>
      </p:pic>
      <p:pic>
        <p:nvPicPr>
          <p:cNvPr id="8" name="Рисунок 7" descr="imag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4262" y="1099929"/>
            <a:ext cx="3251790" cy="2001079"/>
          </a:xfrm>
          <a:prstGeom prst="rect">
            <a:avLst/>
          </a:prstGeom>
        </p:spPr>
      </p:pic>
      <p:pic>
        <p:nvPicPr>
          <p:cNvPr id="9" name="Рисунок 8" descr="Без названия (1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98435" y="1072210"/>
            <a:ext cx="3193774" cy="2106034"/>
          </a:xfrm>
          <a:prstGeom prst="rect">
            <a:avLst/>
          </a:prstGeom>
        </p:spPr>
      </p:pic>
      <p:pic>
        <p:nvPicPr>
          <p:cNvPr id="10" name="Рисунок 9" descr="Без названия (2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61510" y="3622812"/>
            <a:ext cx="2857500" cy="2287658"/>
          </a:xfrm>
          <a:prstGeom prst="rect">
            <a:avLst/>
          </a:prstGeom>
        </p:spPr>
      </p:pic>
      <p:pic>
        <p:nvPicPr>
          <p:cNvPr id="11" name="Рисунок 10" descr="Без названия (4)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09304" y="4651514"/>
            <a:ext cx="2619375" cy="2021162"/>
          </a:xfrm>
          <a:prstGeom prst="rect">
            <a:avLst/>
          </a:prstGeom>
        </p:spPr>
      </p:pic>
      <p:pic>
        <p:nvPicPr>
          <p:cNvPr id="12" name="Рисунок 11" descr="Без названия (3)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032016" y="3485115"/>
            <a:ext cx="2913201" cy="2372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6776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337416" y="2351781"/>
            <a:ext cx="437117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/>
          </a:p>
          <a:p>
            <a:pPr>
              <a:lnSpc>
                <a:spcPct val="150000"/>
              </a:lnSpc>
            </a:pPr>
            <a:endParaRPr lang="ru-RU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172279" y="265043"/>
            <a:ext cx="87994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/>
              <a:t>Поряд із великими промисловими містами завжди існували й невеликі містечка та українські села. Жителі цих міст переважно поєднували ремісничу й торговельну справу із землеробством.</a:t>
            </a:r>
            <a:endParaRPr lang="ru-RU" sz="2000" b="1" dirty="0"/>
          </a:p>
        </p:txBody>
      </p:sp>
      <p:pic>
        <p:nvPicPr>
          <p:cNvPr id="6" name="Рисунок 5" descr="images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522" y="1404731"/>
            <a:ext cx="2485094" cy="1934818"/>
          </a:xfrm>
          <a:prstGeom prst="rect">
            <a:avLst/>
          </a:prstGeom>
        </p:spPr>
      </p:pic>
      <p:pic>
        <p:nvPicPr>
          <p:cNvPr id="7" name="Рисунок 6" descr="imag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82957" y="1417983"/>
            <a:ext cx="3311801" cy="1842051"/>
          </a:xfrm>
          <a:prstGeom prst="rect">
            <a:avLst/>
          </a:prstGeom>
        </p:spPr>
      </p:pic>
      <p:pic>
        <p:nvPicPr>
          <p:cNvPr id="8" name="Рисунок 7" descr="Без названия (1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19204" y="1441587"/>
            <a:ext cx="2765770" cy="1805195"/>
          </a:xfrm>
          <a:prstGeom prst="rect">
            <a:avLst/>
          </a:prstGeom>
        </p:spPr>
      </p:pic>
      <p:pic>
        <p:nvPicPr>
          <p:cNvPr id="9" name="Рисунок 8" descr="Без названия (2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835965" y="3750365"/>
            <a:ext cx="3211750" cy="2378973"/>
          </a:xfrm>
          <a:prstGeom prst="rect">
            <a:avLst/>
          </a:prstGeom>
        </p:spPr>
      </p:pic>
      <p:pic>
        <p:nvPicPr>
          <p:cNvPr id="10" name="Рисунок 9" descr="Без названия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2783" y="3684104"/>
            <a:ext cx="2594874" cy="2478157"/>
          </a:xfrm>
          <a:prstGeom prst="rect">
            <a:avLst/>
          </a:prstGeom>
        </p:spPr>
      </p:pic>
      <p:pic>
        <p:nvPicPr>
          <p:cNvPr id="11" name="Рисунок 10" descr="images (2)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174478" y="3763617"/>
            <a:ext cx="2821374" cy="239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6776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337416" y="2351781"/>
            <a:ext cx="437117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/>
          </a:p>
          <a:p>
            <a:pPr>
              <a:lnSpc>
                <a:spcPct val="150000"/>
              </a:lnSpc>
            </a:pPr>
            <a:endParaRPr lang="ru-RU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172278" y="318052"/>
            <a:ext cx="87729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604703"/>
                </a:solidFill>
              </a:rPr>
              <a:t>Однак більшість вулиць залишалася незабрукованою і майже непрохідною в дощову пору року.</a:t>
            </a:r>
            <a:endParaRPr lang="ru-RU" sz="2000" b="1" dirty="0">
              <a:solidFill>
                <a:srgbClr val="604703"/>
              </a:solidFill>
            </a:endParaRPr>
          </a:p>
        </p:txBody>
      </p:sp>
      <p:pic>
        <p:nvPicPr>
          <p:cNvPr id="6" name="Рисунок 5" descr="images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2436" y="1150453"/>
            <a:ext cx="3837455" cy="2732433"/>
          </a:xfrm>
          <a:prstGeom prst="rect">
            <a:avLst/>
          </a:prstGeom>
        </p:spPr>
      </p:pic>
      <p:pic>
        <p:nvPicPr>
          <p:cNvPr id="7" name="Рисунок 6" descr="Без названия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54618" y="1145484"/>
            <a:ext cx="3866530" cy="2737403"/>
          </a:xfrm>
          <a:prstGeom prst="rect">
            <a:avLst/>
          </a:prstGeom>
        </p:spPr>
      </p:pic>
      <p:pic>
        <p:nvPicPr>
          <p:cNvPr id="8" name="Рисунок 7" descr="images (3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2035" y="4041914"/>
            <a:ext cx="3961765" cy="2636374"/>
          </a:xfrm>
          <a:prstGeom prst="rect">
            <a:avLst/>
          </a:prstGeom>
        </p:spPr>
      </p:pic>
      <p:pic>
        <p:nvPicPr>
          <p:cNvPr id="9" name="Рисунок 8" descr="images (2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42931" y="4078770"/>
            <a:ext cx="4165830" cy="262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6776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337416" y="2351781"/>
            <a:ext cx="437117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/>
          </a:p>
          <a:p>
            <a:pPr>
              <a:lnSpc>
                <a:spcPct val="150000"/>
              </a:lnSpc>
            </a:pPr>
            <a:endParaRPr lang="ru-RU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185529" y="172278"/>
            <a:ext cx="87331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solidFill>
                  <a:srgbClr val="C00000"/>
                </a:solidFill>
              </a:rPr>
              <a:t>Більшість поселень на українських землях становили й зараз становлять села. Українська хата була уособленням народних спадкових традицій, моральних засад та уявлень про красу.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7" name="Рисунок 6" descr="Без названи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79523" y="1524000"/>
            <a:ext cx="2722624" cy="2345635"/>
          </a:xfrm>
          <a:prstGeom prst="rect">
            <a:avLst/>
          </a:prstGeom>
        </p:spPr>
      </p:pic>
      <p:pic>
        <p:nvPicPr>
          <p:cNvPr id="9" name="Рисунок 8" descr="images (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79379" y="1510540"/>
            <a:ext cx="2848082" cy="2345843"/>
          </a:xfrm>
          <a:prstGeom prst="rect">
            <a:avLst/>
          </a:prstGeom>
        </p:spPr>
      </p:pic>
      <p:pic>
        <p:nvPicPr>
          <p:cNvPr id="10" name="Рисунок 9" descr="Без названия (2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1640" y="3962400"/>
            <a:ext cx="2939370" cy="2517913"/>
          </a:xfrm>
          <a:prstGeom prst="rect">
            <a:avLst/>
          </a:prstGeom>
        </p:spPr>
      </p:pic>
      <p:pic>
        <p:nvPicPr>
          <p:cNvPr id="12" name="Рисунок 11" descr="images (3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22556" y="3909391"/>
            <a:ext cx="2877952" cy="2544418"/>
          </a:xfrm>
          <a:prstGeom prst="rect">
            <a:avLst/>
          </a:prstGeom>
        </p:spPr>
      </p:pic>
      <p:pic>
        <p:nvPicPr>
          <p:cNvPr id="14" name="Рисунок 13" descr="images (1)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2297" y="1465260"/>
            <a:ext cx="2929199" cy="2404375"/>
          </a:xfrm>
          <a:prstGeom prst="rect">
            <a:avLst/>
          </a:prstGeom>
        </p:spPr>
      </p:pic>
      <p:pic>
        <p:nvPicPr>
          <p:cNvPr id="15" name="Рисунок 14" descr="images (5)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149009" y="4002157"/>
            <a:ext cx="2800764" cy="2451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6776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337416" y="2351781"/>
            <a:ext cx="437117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/>
          </a:p>
          <a:p>
            <a:pPr>
              <a:lnSpc>
                <a:spcPct val="150000"/>
              </a:lnSpc>
            </a:pPr>
            <a:endParaRPr lang="ru-RU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159027" y="278296"/>
            <a:ext cx="88126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solidFill>
                  <a:srgbClr val="C00000"/>
                </a:solidFill>
              </a:rPr>
              <a:t>Руйнівних змін у зовнішньому вигляді українські села зазнали за часів комуністичного режиму, коли влада намагалася </a:t>
            </a:r>
            <a:r>
              <a:rPr lang="uk-UA" sz="2000" b="1" dirty="0" err="1" smtClean="0">
                <a:solidFill>
                  <a:srgbClr val="C00000"/>
                </a:solidFill>
              </a:rPr>
              <a:t>“стерти</a:t>
            </a:r>
            <a:r>
              <a:rPr lang="uk-UA" sz="2000" b="1" dirty="0" smtClean="0">
                <a:solidFill>
                  <a:srgbClr val="C00000"/>
                </a:solidFill>
              </a:rPr>
              <a:t> межу між містом і </a:t>
            </a:r>
            <a:r>
              <a:rPr lang="uk-UA" sz="2000" b="1" dirty="0" err="1" smtClean="0">
                <a:solidFill>
                  <a:srgbClr val="C00000"/>
                </a:solidFill>
              </a:rPr>
              <a:t>селом”</a:t>
            </a:r>
            <a:r>
              <a:rPr lang="uk-UA" sz="2000" b="1" dirty="0" smtClean="0">
                <a:solidFill>
                  <a:srgbClr val="C00000"/>
                </a:solidFill>
              </a:rPr>
              <a:t>. Було зруйновано тисячі церков, з’явилися клуби.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6" name="Рисунок 5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1255" y="1272209"/>
            <a:ext cx="4077736" cy="2438400"/>
          </a:xfrm>
          <a:prstGeom prst="rect">
            <a:avLst/>
          </a:prstGeom>
        </p:spPr>
      </p:pic>
      <p:pic>
        <p:nvPicPr>
          <p:cNvPr id="7" name="Рисунок 6" descr="unname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7563" y="3903333"/>
            <a:ext cx="4147933" cy="2787927"/>
          </a:xfrm>
          <a:prstGeom prst="rect">
            <a:avLst/>
          </a:prstGeom>
        </p:spPr>
      </p:pic>
      <p:pic>
        <p:nvPicPr>
          <p:cNvPr id="8" name="Рисунок 7" descr="Без названия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03304" y="1311966"/>
            <a:ext cx="3829877" cy="2352468"/>
          </a:xfrm>
          <a:prstGeom prst="rect">
            <a:avLst/>
          </a:prstGeom>
        </p:spPr>
      </p:pic>
      <p:pic>
        <p:nvPicPr>
          <p:cNvPr id="9" name="Рисунок 8" descr="Без названия (1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16557" y="3942236"/>
            <a:ext cx="3803373" cy="270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6776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337416" y="2351781"/>
            <a:ext cx="437117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/>
          </a:p>
          <a:p>
            <a:pPr>
              <a:lnSpc>
                <a:spcPct val="150000"/>
              </a:lnSpc>
            </a:pPr>
            <a:endParaRPr lang="ru-RU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225288" y="212036"/>
            <a:ext cx="875968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u="sng" dirty="0" smtClean="0">
                <a:solidFill>
                  <a:srgbClr val="C00000"/>
                </a:solidFill>
              </a:rPr>
              <a:t>Висновок:</a:t>
            </a:r>
          </a:p>
          <a:p>
            <a:r>
              <a:rPr lang="uk-UA" sz="2400" b="1" dirty="0" smtClean="0"/>
              <a:t>У 1970  - 1980 – ті рр. з карти України зникли тисячі сіл. Економічні негаразди 1990 – 2000 – х рр. не додали життєвих сил українському селу.</a:t>
            </a:r>
          </a:p>
          <a:p>
            <a:r>
              <a:rPr lang="uk-UA" sz="2400" b="1" i="1" u="sng" dirty="0" smtClean="0">
                <a:solidFill>
                  <a:srgbClr val="C00000"/>
                </a:solidFill>
              </a:rPr>
              <a:t>Запитання і завдання:</a:t>
            </a:r>
          </a:p>
          <a:p>
            <a:pPr>
              <a:buFont typeface="Wingdings" pitchFamily="2" charset="2"/>
              <a:buChar char="q"/>
            </a:pPr>
            <a:r>
              <a:rPr lang="uk-UA" sz="2400" b="1" dirty="0" smtClean="0"/>
              <a:t>Коли з’явилися міста і села на території України?</a:t>
            </a:r>
          </a:p>
          <a:p>
            <a:pPr>
              <a:buFont typeface="Wingdings" pitchFamily="2" charset="2"/>
              <a:buChar char="q"/>
            </a:pPr>
            <a:r>
              <a:rPr lang="uk-UA" sz="2400" b="1" dirty="0" smtClean="0"/>
              <a:t>Назвіть відмінності між селом і містом.</a:t>
            </a:r>
          </a:p>
          <a:p>
            <a:pPr>
              <a:buFont typeface="Wingdings" pitchFamily="2" charset="2"/>
              <a:buChar char="q"/>
            </a:pPr>
            <a:r>
              <a:rPr lang="uk-UA" sz="2400" b="1" dirty="0" smtClean="0"/>
              <a:t>Які міста в різні часи розвитку українських земель були найбільш розвиненими?</a:t>
            </a:r>
          </a:p>
          <a:p>
            <a:pPr>
              <a:buFont typeface="Wingdings" pitchFamily="2" charset="2"/>
              <a:buChar char="q"/>
            </a:pPr>
            <a:r>
              <a:rPr lang="uk-UA" sz="2400" b="1" dirty="0" smtClean="0"/>
              <a:t>Коли почався промисловий розвиток українських міст?</a:t>
            </a:r>
          </a:p>
          <a:p>
            <a:pPr>
              <a:buFont typeface="Wingdings" pitchFamily="2" charset="2"/>
              <a:buChar char="q"/>
            </a:pPr>
            <a:r>
              <a:rPr lang="uk-UA" sz="2400" b="1" u="sng" dirty="0" smtClean="0">
                <a:solidFill>
                  <a:srgbClr val="FF0000"/>
                </a:solidFill>
              </a:rPr>
              <a:t>Обговоріть у групах. </a:t>
            </a:r>
            <a:r>
              <a:rPr lang="uk-UA" sz="2400" b="1" dirty="0" smtClean="0"/>
              <a:t>Чому роль міст у господарському житті з часом зростає?</a:t>
            </a:r>
          </a:p>
          <a:p>
            <a:pPr>
              <a:buFont typeface="Wingdings" pitchFamily="2" charset="2"/>
              <a:buChar char="q"/>
            </a:pPr>
            <a:r>
              <a:rPr lang="uk-UA" sz="2400" b="1" dirty="0" smtClean="0"/>
              <a:t>Чому тривалий час у вигляді сіл майже не відбувалося змін?</a:t>
            </a:r>
          </a:p>
          <a:p>
            <a:pPr>
              <a:buFont typeface="Wingdings" pitchFamily="2" charset="2"/>
              <a:buChar char="q"/>
            </a:pPr>
            <a:r>
              <a:rPr lang="uk-UA" sz="2400" b="1" dirty="0" smtClean="0"/>
              <a:t>Чи можна стверджувати, що село є </a:t>
            </a:r>
            <a:r>
              <a:rPr lang="uk-UA" sz="2400" b="1" dirty="0" err="1" smtClean="0"/>
              <a:t>“душею</a:t>
            </a:r>
            <a:r>
              <a:rPr lang="uk-UA" sz="2400" b="1" dirty="0" smtClean="0"/>
              <a:t> </a:t>
            </a:r>
            <a:r>
              <a:rPr lang="uk-UA" sz="2400" b="1" dirty="0" err="1" smtClean="0"/>
              <a:t>народу”</a:t>
            </a:r>
            <a:r>
              <a:rPr lang="uk-UA" sz="2400" b="1" dirty="0" smtClean="0"/>
              <a:t>?</a:t>
            </a:r>
          </a:p>
          <a:p>
            <a:pPr>
              <a:buFont typeface="Wingdings" pitchFamily="2" charset="2"/>
              <a:buChar char="q"/>
            </a:pPr>
            <a:r>
              <a:rPr lang="uk-UA" sz="2400" b="1" dirty="0" smtClean="0"/>
              <a:t>Складіть розповідь – опис про своє рідне місто (село).</a:t>
            </a:r>
            <a:endParaRPr lang="ru-RU" sz="2400" b="1" dirty="0"/>
          </a:p>
        </p:txBody>
      </p:sp>
      <p:pic>
        <p:nvPicPr>
          <p:cNvPr id="11" name="Рисунок 10" descr="4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29878" y="5317956"/>
            <a:ext cx="1643270" cy="1328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6776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658</TotalTime>
  <Words>684</Words>
  <Application>Microsoft Office PowerPoint</Application>
  <PresentationFormat>Экран (4:3)</PresentationFormat>
  <Paragraphs>39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User</cp:lastModifiedBy>
  <cp:revision>91</cp:revision>
  <dcterms:created xsi:type="dcterms:W3CDTF">2013-11-19T05:52:05Z</dcterms:created>
  <dcterms:modified xsi:type="dcterms:W3CDTF">2020-04-20T11:33:49Z</dcterms:modified>
</cp:coreProperties>
</file>