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78" r:id="rId13"/>
    <p:sldId id="277" r:id="rId14"/>
    <p:sldId id="271" r:id="rId15"/>
    <p:sldId id="272" r:id="rId16"/>
    <p:sldId id="273" r:id="rId17"/>
    <p:sldId id="274" r:id="rId18"/>
    <p:sldId id="275" r:id="rId19"/>
    <p:sldId id="276" r:id="rId20"/>
    <p:sldId id="268" r:id="rId21"/>
    <p:sldId id="269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02.01.2005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14422"/>
            <a:ext cx="4857752" cy="2714644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tx2">
                    <a:lumMod val="75000"/>
                  </a:schemeClr>
                </a:solidFill>
              </a:rPr>
              <a:t>ЧАРІВНИЙ СВІТ ТУВЕ ЯНСОН</a:t>
            </a:r>
            <a:endParaRPr lang="ru-RU" sz="5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6" name="Picture 4" descr="http://girlzzz.info/darkgallery/data/57/5eefc9ca19c65494eecc392873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642918"/>
            <a:ext cx="4019550" cy="5314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2050" name="Picture 2" descr="Туве Янсон Шляпа волшебника чтение мультфильм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714488"/>
            <a:ext cx="3267075" cy="47625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43494" cy="4440246"/>
          </a:xfrm>
        </p:spPr>
        <p:txBody>
          <a:bodyPr>
            <a:normAutofit/>
          </a:bodyPr>
          <a:lstStyle/>
          <a:p>
            <a:pPr algn="l"/>
            <a:r>
              <a:rPr lang="uk-UA" sz="3600" i="1" dirty="0" smtClean="0"/>
              <a:t>	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Вигаданий світ моїх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</a:rPr>
              <a:t>мумі-тролів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 – це світ,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за яким у глибині душі тужить кожен з нас…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		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</a:rPr>
              <a:t>Туве</a:t>
            </a:r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3600" b="1" i="1" dirty="0" err="1" smtClean="0">
                <a:solidFill>
                  <a:schemeClr val="tx2">
                    <a:lumMod val="75000"/>
                  </a:schemeClr>
                </a:solidFill>
              </a:rPr>
              <a:t>Янссон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026" name="Picture 2" descr="Туве Янсон Шляпа волшебника чтение мультфильм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620688"/>
            <a:ext cx="3229347" cy="5064474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2844" y="0"/>
            <a:ext cx="5072098" cy="5715016"/>
          </a:xfrm>
        </p:spPr>
        <p:txBody>
          <a:bodyPr>
            <a:normAutofit/>
          </a:bodyPr>
          <a:lstStyle/>
          <a:p>
            <a:pPr algn="l"/>
            <a:r>
              <a:rPr lang="uk-UA" sz="2400" b="1" i="1" dirty="0" smtClean="0"/>
              <a:t>	</a:t>
            </a:r>
            <a:r>
              <a:rPr lang="uk-UA" sz="3600" b="1" i="1" dirty="0" err="1" smtClean="0">
                <a:solidFill>
                  <a:srgbClr val="C00000"/>
                </a:solidFill>
              </a:rPr>
              <a:t>Туве</a:t>
            </a:r>
            <a:r>
              <a:rPr lang="uk-UA" sz="3600" b="1" i="1" dirty="0" smtClean="0">
                <a:solidFill>
                  <a:srgbClr val="C00000"/>
                </a:solidFill>
              </a:rPr>
              <a:t> </a:t>
            </a:r>
            <a:r>
              <a:rPr lang="uk-UA" sz="3600" b="1" i="1" dirty="0" err="1" smtClean="0">
                <a:solidFill>
                  <a:srgbClr val="C00000"/>
                </a:solidFill>
              </a:rPr>
              <a:t>Маріка</a:t>
            </a:r>
            <a:r>
              <a:rPr lang="uk-UA" sz="3600" b="1" i="1" dirty="0" smtClean="0">
                <a:solidFill>
                  <a:srgbClr val="C00000"/>
                </a:solidFill>
              </a:rPr>
              <a:t> </a:t>
            </a:r>
            <a:r>
              <a:rPr lang="uk-UA" sz="3600" b="1" i="1" dirty="0" err="1" smtClean="0">
                <a:solidFill>
                  <a:srgbClr val="C00000"/>
                </a:solidFill>
              </a:rPr>
              <a:t>Янсон</a:t>
            </a:r>
            <a:r>
              <a:rPr lang="uk-UA" sz="3600" b="1" i="1" dirty="0" smtClean="0">
                <a:solidFill>
                  <a:srgbClr val="C00000"/>
                </a:solidFill>
              </a:rPr>
              <a:t> 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народилась в богемній сім’ї: </a:t>
            </a:r>
            <a:r>
              <a:rPr lang="uk-UA" sz="2400" b="1" i="1" u="sng" dirty="0" smtClean="0">
                <a:solidFill>
                  <a:schemeClr val="tx2">
                    <a:lumMod val="75000"/>
                  </a:schemeClr>
                </a:solidFill>
              </a:rPr>
              <a:t>мати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 – видатна художниця </a:t>
            </a:r>
            <a:r>
              <a:rPr lang="uk-UA" sz="2400" b="1" i="1" dirty="0" err="1" smtClean="0">
                <a:solidFill>
                  <a:schemeClr val="tx2">
                    <a:lumMod val="75000"/>
                  </a:schemeClr>
                </a:solidFill>
              </a:rPr>
              <a:t>Сігне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2400" b="1" i="1" dirty="0" err="1" smtClean="0">
                <a:solidFill>
                  <a:schemeClr val="tx2">
                    <a:lumMod val="75000"/>
                  </a:schemeClr>
                </a:solidFill>
              </a:rPr>
              <a:t>Хаммарштен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, ілюстратор книг, що приїхала до Фінляндії з Швеції, а </a:t>
            </a:r>
            <a:r>
              <a:rPr lang="uk-UA" sz="2400" b="1" i="1" u="sng" dirty="0" smtClean="0">
                <a:solidFill>
                  <a:schemeClr val="tx2">
                    <a:lumMod val="75000"/>
                  </a:schemeClr>
                </a:solidFill>
              </a:rPr>
              <a:t>батько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 – визнаний скульптор Віктор </a:t>
            </a:r>
            <a:r>
              <a:rPr lang="uk-UA" sz="2400" b="1" i="1" dirty="0" err="1" smtClean="0">
                <a:solidFill>
                  <a:schemeClr val="tx2">
                    <a:lumMod val="75000"/>
                  </a:schemeClr>
                </a:solidFill>
              </a:rPr>
              <a:t>Янсон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uk-UA" sz="2400" b="1" i="1" dirty="0" err="1" smtClean="0">
                <a:solidFill>
                  <a:schemeClr val="tx2">
                    <a:lumMod val="75000"/>
                  </a:schemeClr>
                </a:solidFill>
              </a:rPr>
              <a:t>Туве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 була першою дитиною в родині. Її </a:t>
            </a:r>
            <a:r>
              <a:rPr lang="uk-UA" sz="2400" b="1" i="1" u="sng" dirty="0" smtClean="0">
                <a:solidFill>
                  <a:schemeClr val="tx2">
                    <a:lumMod val="75000"/>
                  </a:schemeClr>
                </a:solidFill>
              </a:rPr>
              <a:t>брат </a:t>
            </a:r>
            <a:r>
              <a:rPr lang="uk-UA" sz="2400" b="1" i="1" u="sng" dirty="0" err="1" smtClean="0">
                <a:solidFill>
                  <a:schemeClr val="tx2">
                    <a:lumMod val="75000"/>
                  </a:schemeClr>
                </a:solidFill>
              </a:rPr>
              <a:t>Пер-Улоф</a:t>
            </a:r>
            <a:r>
              <a:rPr lang="uk-UA" sz="2400" b="1" i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згодом стане фотографом, а інший </a:t>
            </a:r>
            <a:r>
              <a:rPr lang="uk-UA" sz="2400" b="1" i="1" u="sng" dirty="0" smtClean="0">
                <a:solidFill>
                  <a:schemeClr val="tx2">
                    <a:lumMod val="75000"/>
                  </a:schemeClr>
                </a:solidFill>
              </a:rPr>
              <a:t>брат </a:t>
            </a:r>
            <a:r>
              <a:rPr lang="uk-UA" sz="2400" b="1" i="1" u="sng" dirty="0" err="1" smtClean="0">
                <a:solidFill>
                  <a:schemeClr val="tx2">
                    <a:lumMod val="75000"/>
                  </a:schemeClr>
                </a:solidFill>
              </a:rPr>
              <a:t>Ларс</a:t>
            </a:r>
            <a:r>
              <a:rPr lang="uk-UA" sz="2400" b="1" i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– художником.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000496" y="0"/>
            <a:ext cx="4443386" cy="6429396"/>
          </a:xfrm>
        </p:spPr>
        <p:txBody>
          <a:bodyPr>
            <a:noAutofit/>
          </a:bodyPr>
          <a:lstStyle/>
          <a:p>
            <a:r>
              <a:rPr lang="uk-UA" sz="2800" b="1" dirty="0" err="1" smtClean="0">
                <a:solidFill>
                  <a:srgbClr val="C00000"/>
                </a:solidFill>
              </a:rPr>
              <a:t>Мумі</a:t>
            </a:r>
            <a:r>
              <a:rPr lang="uk-UA" sz="2800" b="1" dirty="0" smtClean="0">
                <a:solidFill>
                  <a:srgbClr val="C00000"/>
                </a:solidFill>
              </a:rPr>
              <a:t> </a:t>
            </a:r>
            <a:r>
              <a:rPr lang="uk-UA" sz="2800" b="1" dirty="0" err="1" smtClean="0">
                <a:solidFill>
                  <a:srgbClr val="C00000"/>
                </a:solidFill>
              </a:rPr>
              <a:t>–тролі</a:t>
            </a:r>
            <a:r>
              <a:rPr lang="uk-UA" sz="2800" b="1" dirty="0" smtClean="0">
                <a:solidFill>
                  <a:srgbClr val="C00000"/>
                </a:solidFill>
              </a:rPr>
              <a:t>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– казкові істоти, далекі родичі скандинавських тролів. Зовні білі і округлі, з великими мордочками, через що вони нагадують гіпопотамів. Як свідчить скандинавський фольклор, </a:t>
            </a:r>
            <a:r>
              <a:rPr lang="uk-UA" sz="2800" b="1" dirty="0" err="1" smtClean="0">
                <a:solidFill>
                  <a:schemeClr val="tx2">
                    <a:lumMod val="75000"/>
                  </a:schemeClr>
                </a:solidFill>
              </a:rPr>
              <a:t>мумі-тролі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 колись жили за пічками в будинках людей, але згодом у зв’язку з розвитком життя тролі змушені були залишити людські домівки і  шукати іншого помешкання.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42" name="Picture 2" descr="http://i56.tinypic.com/2lnv4a1.jpg"/>
          <p:cNvPicPr>
            <a:picLocks noChangeAspect="1" noChangeArrowheads="1"/>
          </p:cNvPicPr>
          <p:nvPr/>
        </p:nvPicPr>
        <p:blipFill>
          <a:blip r:embed="rId3"/>
          <a:srcRect l="19922" r="19140" b="4687"/>
          <a:stretch>
            <a:fillRect/>
          </a:stretch>
        </p:blipFill>
        <p:spPr bwMode="auto">
          <a:xfrm>
            <a:off x="142844" y="214290"/>
            <a:ext cx="3786214" cy="4441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</a:rPr>
              <a:t>У книгах </a:t>
            </a:r>
            <a:r>
              <a:rPr lang="uk-UA" sz="3600" b="1" dirty="0" err="1" smtClean="0">
                <a:solidFill>
                  <a:schemeClr val="tx2">
                    <a:lumMod val="75000"/>
                  </a:schemeClr>
                </a:solidFill>
              </a:rPr>
              <a:t>Туве</a:t>
            </a: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3600" b="1" dirty="0" err="1" smtClean="0">
                <a:solidFill>
                  <a:schemeClr val="tx2">
                    <a:lumMod val="75000"/>
                  </a:schemeClr>
                </a:solidFill>
              </a:rPr>
              <a:t>Янсон</a:t>
            </a: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</a:rPr>
              <a:t> йдеться про пригоди однієї  </a:t>
            </a:r>
            <a:r>
              <a:rPr lang="uk-UA" sz="3600" b="1" dirty="0" err="1" smtClean="0">
                <a:solidFill>
                  <a:schemeClr val="tx2">
                    <a:lumMod val="75000"/>
                  </a:schemeClr>
                </a:solidFill>
              </a:rPr>
              <a:t>Мумі-родини</a:t>
            </a: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</a:rPr>
              <a:t> і її друзів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386" name="Picture 2" descr="http://lady.mail.ru/pic/article/02/52202/pic.52202.4.300x1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143116"/>
            <a:ext cx="6788824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ЗНАЙОМТЕСЬ!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i="1" dirty="0" smtClean="0">
                <a:solidFill>
                  <a:srgbClr val="C00000"/>
                </a:solidFill>
              </a:rPr>
              <a:t>МУМІ-ТРОЛЬ</a:t>
            </a:r>
            <a:r>
              <a:rPr lang="uk-UA" sz="2800" b="1" i="1" dirty="0" smtClean="0"/>
              <a:t> </a:t>
            </a:r>
            <a:r>
              <a:rPr lang="uk-UA" sz="2800" b="1" i="1" dirty="0" smtClean="0">
                <a:solidFill>
                  <a:schemeClr val="tx2">
                    <a:lumMod val="75000"/>
                  </a:schemeClr>
                </a:solidFill>
              </a:rPr>
              <a:t>– головний герой повісті, підліток, загальний улюбленець. Відвертий, щирий, чесний, турботливий, завжди перший, якщо треба когось захистити.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 descr="http://dreamworlds.ru/uploads/posts/2010-04/thumbs/1270733733_moomin_by_year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214554"/>
            <a:ext cx="4500562" cy="4500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C00000"/>
                </a:solidFill>
              </a:rPr>
              <a:t>МУМІ – МАМА 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– ідеальна мама, втілення доброти, ніжності, турботи. Вона завжди всім все дозволяє. 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2530" name="Picture 2" descr="http://img-fotki.yandex.ru/get/11/zar5.6/0_5a49_83b7940a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143504" y="2643182"/>
            <a:ext cx="3308378" cy="3353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21508" name="Picture 4" descr="http://www.nordicschool.ru/img/moomin_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57752" y="2857496"/>
            <a:ext cx="3528392" cy="3528392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60036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МУМІ</a:t>
            </a:r>
            <a:r>
              <a:rPr kumimoji="0" lang="uk-UA" sz="28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ТАТО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має золоті руки, він збудував </a:t>
            </a:r>
            <a:b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блакитний будиночок, з великою повагою </a:t>
            </a:r>
            <a:b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ставиться до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Мумі-мами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для нього її слово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закон. </a:t>
            </a:r>
            <a:b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Мумі-тато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боїться нічого, він любить море і </a:t>
            </a:r>
            <a:b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гарні пригоди, пише цікаві мемуари.</a:t>
            </a:r>
            <a:endParaRPr kumimoji="0" lang="uk-UA" sz="2800" b="1" i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F:\casaazul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arto="http://schemas.microsoft.com/office/word/2006/arto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2714620"/>
            <a:ext cx="2786082" cy="378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arto="http://schemas.microsoft.com/office/word/2006/arto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arto="http://schemas.microsoft.com/office/word/2006/arto" xmlns:pic="http://schemas.openxmlformats.org/drawingml/2006/picture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C00000"/>
                </a:solidFill>
              </a:rPr>
              <a:t>ЧМИХ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 – довгохвосте маленьке звірятко, схоже на симпатичного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</a:rPr>
              <a:t>пацючка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, друг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</a:rPr>
              <a:t>Мумі-троля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. Трохи примхливий, егоїстичний, жадібний і самотній.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http://img-serv.vidimax.ru:8000/images/37/37f0155b-0e56-4aeb-a2e1-35c3011699e5.jpg"/>
          <p:cNvPicPr>
            <a:picLocks noChangeAspect="1" noChangeArrowheads="1"/>
          </p:cNvPicPr>
          <p:nvPr/>
        </p:nvPicPr>
        <p:blipFill>
          <a:blip r:embed="rId3"/>
          <a:srcRect t="30914"/>
          <a:stretch>
            <a:fillRect/>
          </a:stretch>
        </p:blipFill>
        <p:spPr bwMode="auto">
          <a:xfrm>
            <a:off x="4276610" y="2428868"/>
            <a:ext cx="4314942" cy="42433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C00000"/>
                </a:solidFill>
              </a:rPr>
              <a:t>НЮХМУМРИК</a:t>
            </a:r>
            <a:r>
              <a:rPr lang="uk-UA" sz="3200" b="1" i="1" dirty="0" smtClean="0"/>
              <a:t> 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– кращий друг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</a:rPr>
              <a:t>Мумі-троля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, мандрівник, шукач пригод, полюбляє самотність, але не відмовляється щоосені гостювати у </a:t>
            </a:r>
            <a:r>
              <a:rPr lang="uk-UA" sz="3200" b="1" i="1" dirty="0" err="1" smtClean="0">
                <a:solidFill>
                  <a:schemeClr val="tx2">
                    <a:lumMod val="75000"/>
                  </a:schemeClr>
                </a:solidFill>
              </a:rPr>
              <a:t>Мумі-родини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.  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482" name="Picture 2" descr="http://f.nanafiles.co.il/upload/Xternal/IsraBlog/53/33/69/693353/misc/211642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9" y="2527520"/>
            <a:ext cx="2714644" cy="411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C00000"/>
                </a:solidFill>
              </a:rPr>
              <a:t>ХРОПСЯ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 – подружка Мімі-троля, яку він врятував від отруйного куща. Вся вкрита м’яким пухом, носить браслет на нозі. Лагідна, ніжна, турботлива.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434" name="Picture 2" descr="http://stat17.privet.ru/lr/09105fbb5f4fafcbf6fa611a5fbb48c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714620"/>
            <a:ext cx="2592288" cy="3609263"/>
          </a:xfrm>
          <a:prstGeom prst="rect">
            <a:avLst/>
          </a:prstGeom>
          <a:noFill/>
        </p:spPr>
      </p:pic>
      <p:pic>
        <p:nvPicPr>
          <p:cNvPr id="18436" name="Picture 4" descr="http://fc05.deviantart.net/fs32/f/2008/213/0/d/Snork_Maiden_by_vaporot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714620"/>
            <a:ext cx="2622567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142852"/>
            <a:ext cx="5786478" cy="6429420"/>
          </a:xfrm>
        </p:spPr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chemeClr val="accent2">
                    <a:lumMod val="50000"/>
                  </a:schemeClr>
                </a:solidFill>
              </a:rPr>
              <a:t>Розкриття ідеї добра через характеристику героїв повісті </a:t>
            </a:r>
            <a:r>
              <a:rPr lang="uk-UA" sz="5400" b="1" i="1" dirty="0" err="1" smtClean="0">
                <a:solidFill>
                  <a:schemeClr val="accent2">
                    <a:lumMod val="75000"/>
                  </a:schemeClr>
                </a:solidFill>
              </a:rPr>
              <a:t>Туве</a:t>
            </a:r>
            <a:r>
              <a:rPr lang="uk-UA" sz="54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5400" b="1" i="1" dirty="0" err="1" smtClean="0">
                <a:solidFill>
                  <a:schemeClr val="accent2">
                    <a:lumMod val="75000"/>
                  </a:schemeClr>
                </a:solidFill>
              </a:rPr>
              <a:t>Янсон</a:t>
            </a:r>
            <a:r>
              <a:rPr lang="uk-UA" sz="54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4800" b="1" i="1" dirty="0" err="1" smtClean="0">
                <a:solidFill>
                  <a:schemeClr val="accent2">
                    <a:lumMod val="75000"/>
                  </a:schemeClr>
                </a:solidFill>
              </a:rPr>
              <a:t>“Комета</a:t>
            </a: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4800" b="1" i="1" dirty="0" err="1" smtClean="0">
                <a:solidFill>
                  <a:schemeClr val="accent2">
                    <a:lumMod val="75000"/>
                  </a:schemeClr>
                </a:solidFill>
              </a:rPr>
              <a:t>прилітає”</a:t>
            </a:r>
            <a:endParaRPr lang="ru-RU" sz="4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2" descr="Туве Янсон Шляпа волшебника чтение мультфильм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3001586" cy="47072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6182" y="274638"/>
            <a:ext cx="5143536" cy="5869006"/>
          </a:xfrm>
        </p:spPr>
        <p:txBody>
          <a:bodyPr>
            <a:normAutofit/>
          </a:bodyPr>
          <a:lstStyle/>
          <a:p>
            <a:pPr algn="l"/>
            <a:r>
              <a:rPr lang="uk-UA" sz="2800" dirty="0" smtClean="0"/>
              <a:t>	</a:t>
            </a:r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Мені належить усе, що я бачу і що тішить моє око. Усенька Земля.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			</a:t>
            </a:r>
            <a:r>
              <a:rPr lang="uk-UA" sz="2400" b="1" dirty="0" err="1" smtClean="0">
                <a:solidFill>
                  <a:schemeClr val="accent2">
                    <a:lumMod val="75000"/>
                  </a:schemeClr>
                </a:solidFill>
              </a:rPr>
              <a:t>Нюхмумрик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           (</a:t>
            </a:r>
            <a:r>
              <a:rPr lang="uk-UA" sz="2400" b="1" dirty="0" err="1" smtClean="0">
                <a:solidFill>
                  <a:schemeClr val="accent2">
                    <a:lumMod val="75000"/>
                  </a:schemeClr>
                </a:solidFill>
              </a:rPr>
              <a:t>Туве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b="1" dirty="0" err="1" smtClean="0">
                <a:solidFill>
                  <a:schemeClr val="accent2">
                    <a:lumMod val="75000"/>
                  </a:schemeClr>
                </a:solidFill>
              </a:rPr>
              <a:t>Янсон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b="1" dirty="0" err="1" smtClean="0">
                <a:solidFill>
                  <a:schemeClr val="accent2">
                    <a:lumMod val="75000"/>
                  </a:schemeClr>
                </a:solidFill>
              </a:rPr>
              <a:t>“Комета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b="1" dirty="0" err="1" smtClean="0">
                <a:solidFill>
                  <a:schemeClr val="accent2">
                    <a:lumMod val="75000"/>
                  </a:schemeClr>
                </a:solidFill>
              </a:rPr>
              <a:t>прилітає”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3794" name="Picture 2" descr="http://girlzzz.info/darkgallery/data/57/Par106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3571900" cy="4734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" name="Picture 4" descr="http://www.nordicschool.ru/img/moomin_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357422" y="571480"/>
            <a:ext cx="5143536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2" descr="http://img-serv.vidimax.ru:8000/images/37/37f0155b-0e56-4aeb-a2e1-35c3011699e5.jpg"/>
          <p:cNvPicPr>
            <a:picLocks noChangeAspect="1" noChangeArrowheads="1"/>
          </p:cNvPicPr>
          <p:nvPr/>
        </p:nvPicPr>
        <p:blipFill>
          <a:blip r:embed="rId3"/>
          <a:srcRect t="30914" r="55299"/>
          <a:stretch>
            <a:fillRect/>
          </a:stretch>
        </p:blipFill>
        <p:spPr bwMode="auto">
          <a:xfrm>
            <a:off x="3714744" y="214289"/>
            <a:ext cx="2857520" cy="6286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2" descr="http://img-fotki.yandex.ru/get/11/zar5.6/0_5a49_83b7940a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00364" y="714356"/>
            <a:ext cx="4857784" cy="4923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2" descr="http://f.nanafiles.co.il/upload/Xternal/IsraBlog/53/33/69/693353/misc/211642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571480"/>
            <a:ext cx="3929090" cy="5957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4" descr="http://fc05.deviantart.net/fs32/f/2008/213/0/d/Snork_Maiden_by_vaporot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571480"/>
            <a:ext cx="4071966" cy="58138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028" name="Picture 4" descr="http://dreamworlds.ru/uploads/posts/2011-03/thumbs/1299760878_moomin_troll_by_inara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71480"/>
            <a:ext cx="5787621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3108" y="4500570"/>
            <a:ext cx="6715172" cy="1857388"/>
          </a:xfrm>
        </p:spPr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</a:rPr>
              <a:t>То які ж вони – </a:t>
            </a:r>
            <a:br>
              <a:rPr lang="uk-UA" b="1" i="1" dirty="0" smtClean="0">
                <a:solidFill>
                  <a:srgbClr val="C00000"/>
                </a:solidFill>
              </a:rPr>
            </a:br>
            <a:r>
              <a:rPr lang="uk-UA" b="1" i="1" dirty="0" err="1" smtClean="0">
                <a:solidFill>
                  <a:srgbClr val="C00000"/>
                </a:solidFill>
              </a:rPr>
              <a:t>Мумі-тролі</a:t>
            </a:r>
            <a:r>
              <a:rPr lang="uk-UA" b="1" i="1" dirty="0" smtClean="0">
                <a:solidFill>
                  <a:srgbClr val="C00000"/>
                </a:solidFill>
              </a:rPr>
              <a:t> і їх друзі?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bookmix.ru/notes/img/notes_1376315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14290"/>
            <a:ext cx="5753100" cy="4314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2852"/>
            <a:ext cx="7772400" cy="1470025"/>
          </a:xfrm>
        </p:spPr>
        <p:txBody>
          <a:bodyPr>
            <a:normAutofit/>
          </a:bodyPr>
          <a:lstStyle/>
          <a:p>
            <a:r>
              <a:rPr lang="uk-UA" sz="6600" b="1" dirty="0" smtClean="0">
                <a:solidFill>
                  <a:srgbClr val="C00000"/>
                </a:solidFill>
              </a:rPr>
              <a:t>“КОМЕТА ПРИЛІТАЄ”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14876" y="1643050"/>
            <a:ext cx="4286280" cy="5072098"/>
          </a:xfrm>
        </p:spPr>
        <p:txBody>
          <a:bodyPr>
            <a:normAutofit/>
          </a:bodyPr>
          <a:lstStyle/>
          <a:p>
            <a:pPr algn="l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КОМЕТА</a:t>
            </a:r>
            <a:r>
              <a:rPr lang="uk-UA" sz="2400" b="1" dirty="0" smtClean="0">
                <a:solidFill>
                  <a:schemeClr val="tx2">
                    <a:lumMod val="75000"/>
                  </a:schemeClr>
                </a:solidFill>
              </a:rPr>
              <a:t> –  небесне тіло Сонячної системи, що обертається навколо Сонця. Головна частина комети – ядро , яке являє собою льодяну глибу з замороженими газами. Під час наближення до Сонця чітко видно як ядро, так і хвіст комети, які утворюються шляхом виділення газів та космічного пилу.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ru-RU" sz="2400" dirty="0"/>
          </a:p>
        </p:txBody>
      </p:sp>
      <p:pic>
        <p:nvPicPr>
          <p:cNvPr id="26626" name="Picture 2" descr="http://img0.liveinternet.ru/images/attach/c/4/78/561/78561602_Elenin1.jpg"/>
          <p:cNvPicPr>
            <a:picLocks noChangeAspect="1" noChangeArrowheads="1"/>
          </p:cNvPicPr>
          <p:nvPr/>
        </p:nvPicPr>
        <p:blipFill>
          <a:blip r:embed="rId3"/>
          <a:srcRect t="11321" b="11321"/>
          <a:stretch>
            <a:fillRect/>
          </a:stretch>
        </p:blipFill>
        <p:spPr bwMode="auto">
          <a:xfrm>
            <a:off x="214282" y="1500174"/>
            <a:ext cx="4286280" cy="33158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klein.ucoz.ru/fon/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428604"/>
          <a:ext cx="8715435" cy="41148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743087"/>
                <a:gridCol w="1743087"/>
                <a:gridCol w="1743087"/>
                <a:gridCol w="1743087"/>
                <a:gridCol w="1743087"/>
              </a:tblGrid>
              <a:tr h="1285884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err="1" smtClean="0">
                          <a:solidFill>
                            <a:srgbClr val="0070C0"/>
                          </a:solidFill>
                        </a:rPr>
                        <a:t>Мумі-троль</a:t>
                      </a:r>
                      <a:endParaRPr lang="ru-RU" sz="3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err="1" smtClean="0">
                          <a:solidFill>
                            <a:srgbClr val="0070C0"/>
                          </a:solidFill>
                        </a:rPr>
                        <a:t>Чмих</a:t>
                      </a:r>
                      <a:r>
                        <a:rPr lang="uk-UA" sz="32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ru-RU" sz="3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err="1" smtClean="0">
                          <a:solidFill>
                            <a:srgbClr val="0070C0"/>
                          </a:solidFill>
                        </a:rPr>
                        <a:t>Нюх-</a:t>
                      </a:r>
                      <a:endParaRPr lang="uk-UA" sz="320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uk-UA" sz="3200" dirty="0" err="1" smtClean="0">
                          <a:solidFill>
                            <a:srgbClr val="0070C0"/>
                          </a:solidFill>
                        </a:rPr>
                        <a:t>мумрик</a:t>
                      </a:r>
                      <a:r>
                        <a:rPr lang="uk-UA" sz="32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ru-RU" sz="3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err="1" smtClean="0">
                          <a:solidFill>
                            <a:srgbClr val="0070C0"/>
                          </a:solidFill>
                        </a:rPr>
                        <a:t>Хропся</a:t>
                      </a:r>
                      <a:r>
                        <a:rPr lang="uk-UA" sz="32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ru-RU" sz="3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err="1" smtClean="0">
                          <a:solidFill>
                            <a:srgbClr val="0070C0"/>
                          </a:solidFill>
                        </a:rPr>
                        <a:t>Мумі</a:t>
                      </a:r>
                      <a:r>
                        <a:rPr lang="uk-UA" sz="3200" dirty="0" smtClean="0">
                          <a:solidFill>
                            <a:srgbClr val="0070C0"/>
                          </a:solidFill>
                        </a:rPr>
                        <a:t> – батьки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305775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r>
                        <a:rPr lang="uk-UA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ВИСНОВОК:</a:t>
                      </a:r>
                    </a:p>
                    <a:p>
                      <a:r>
                        <a:rPr lang="uk-UA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(одним словом)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r>
                        <a:rPr lang="uk-UA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ВИСНОВОК:</a:t>
                      </a:r>
                    </a:p>
                    <a:p>
                      <a:r>
                        <a:rPr lang="uk-UA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(одним словом)</a:t>
                      </a:r>
                      <a:endParaRPr lang="ru-RU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r>
                        <a:rPr lang="uk-UA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ВИСНОВОК:</a:t>
                      </a:r>
                    </a:p>
                    <a:p>
                      <a:r>
                        <a:rPr lang="uk-UA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(одним словом)</a:t>
                      </a:r>
                      <a:endParaRPr lang="ru-RU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r>
                        <a:rPr lang="uk-UA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ВИСНОВОК:</a:t>
                      </a:r>
                    </a:p>
                    <a:p>
                      <a:r>
                        <a:rPr lang="uk-UA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(одним словом)</a:t>
                      </a:r>
                      <a:endParaRPr lang="ru-RU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r>
                        <a:rPr lang="uk-UA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ВИСНОВОК:</a:t>
                      </a:r>
                    </a:p>
                    <a:p>
                      <a:r>
                        <a:rPr lang="uk-UA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(одним словом)</a:t>
                      </a:r>
                      <a:endParaRPr lang="ru-RU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290</Words>
  <Application>Microsoft Office PowerPoint</Application>
  <PresentationFormat>Экран (4:3)</PresentationFormat>
  <Paragraphs>62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ЧАРІВНИЙ СВІТ ТУВЕ ЯНСОН</vt:lpstr>
      <vt:lpstr> Вигаданий світ моїх мумі-тролів – це світ, за яким у глибині душі тужить кожен з нас…     Туве Янссон </vt:lpstr>
      <vt:lpstr> Туве Маріка Янсон народилась в богемній сім’ї: мати – видатна художниця Сігне Хаммарштен, ілюстратор книг, що приїхала до Фінляндії з Швеції, а батько – визнаний скульптор Віктор Янсон. Туве була першою дитиною в родині. Її брат Пер-Улоф згодом стане фотографом, а інший брат Ларс – художником.</vt:lpstr>
      <vt:lpstr>Мумі –тролі – казкові істоти, далекі родичі скандинавських тролів. Зовні білі і округлі, з великими мордочками, через що вони нагадують гіпопотамів. Як свідчить скандинавський фольклор, мумі-тролі колись жили за пічками в будинках людей, але згодом у зв’язку з розвитком життя тролі змушені були залишити людські домівки і  шукати іншого помешкання.</vt:lpstr>
      <vt:lpstr>У книгах Туве Янсон йдеться про пригоди однієї  Мумі-родини і її друзів</vt:lpstr>
      <vt:lpstr>ЗНАЙОМТЕСЬ! МУМІ-ТРОЛЬ – головний герой повісті, підліток, загальний улюбленець. Відвертий, щирий, чесний, турботливий, завжди перший, якщо треба когось захистити.</vt:lpstr>
      <vt:lpstr>МУМІ – МАМА – ідеальна мама, втілення доброти, ніжності, турботи. Вона завжди всім все дозволяє. </vt:lpstr>
      <vt:lpstr>МУМІ - ТАТО має золоті руки, він збудував  блакитний будиночок, з великою повагою  ставиться до Мумі-мами, для нього її слово – закон.  Мумі-тато не боїться нічого, він любить море і  гарні пригоди, пише цікаві мемуари.</vt:lpstr>
      <vt:lpstr>ЧМИХ – довгохвосте маленьке звірятко, схоже на симпатичного пацючка, друг Мумі-троля. Трохи примхливий, егоїстичний, жадібний і самотній.</vt:lpstr>
      <vt:lpstr>НЮХМУМРИК – кращий друг Мумі-троля, мандрівник, шукач пригод, полюбляє самотність, але не відмовляється щоосені гостювати у Мумі-родини.  </vt:lpstr>
      <vt:lpstr>ХРОПСЯ – подружка Мімі-троля, яку він врятував від отруйного куща. Вся вкрита м’яким пухом, носить браслет на нозі. Лагідна, ніжна, турботлива.</vt:lpstr>
      <vt:lpstr>Розкриття ідеї добра через характеристику героїв повісті Туве Янсон “Комета прилітає”</vt:lpstr>
      <vt:lpstr> Мені належить усе, що я бачу і що тішить моє око. Усенька Земля.     Нюхмумрик             (Туве Янсон “Комета прилітає”)</vt:lpstr>
      <vt:lpstr>Слайд 14</vt:lpstr>
      <vt:lpstr>Слайд 15</vt:lpstr>
      <vt:lpstr>Слайд 16</vt:lpstr>
      <vt:lpstr>Слайд 17</vt:lpstr>
      <vt:lpstr>Слайд 18</vt:lpstr>
      <vt:lpstr>Слайд 19</vt:lpstr>
      <vt:lpstr>То які ж вони –  Мумі-тролі і їх друзі?</vt:lpstr>
      <vt:lpstr>“КОМЕТА ПРИЛІТАЄ”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Волшебный мир Туве Янсон.</dc:title>
  <cp:lastModifiedBy>Пользователь</cp:lastModifiedBy>
  <cp:revision>18</cp:revision>
  <dcterms:modified xsi:type="dcterms:W3CDTF">2005-01-02T01:33:42Z</dcterms:modified>
</cp:coreProperties>
</file>