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11"/>
  </p:notesMasterIdLst>
  <p:sldIdLst>
    <p:sldId id="333" r:id="rId2"/>
    <p:sldId id="785" r:id="rId3"/>
    <p:sldId id="1062" r:id="rId4"/>
    <p:sldId id="695" r:id="rId5"/>
    <p:sldId id="1060" r:id="rId6"/>
    <p:sldId id="1061" r:id="rId7"/>
    <p:sldId id="1063" r:id="rId8"/>
    <p:sldId id="1055" r:id="rId9"/>
    <p:sldId id="1064" r:id="rId10"/>
    <p:sldId id="1065" r:id="rId11"/>
    <p:sldId id="1056" r:id="rId12"/>
    <p:sldId id="1066" r:id="rId13"/>
    <p:sldId id="1067" r:id="rId14"/>
    <p:sldId id="1058" r:id="rId15"/>
    <p:sldId id="865" r:id="rId16"/>
    <p:sldId id="866" r:id="rId17"/>
    <p:sldId id="867" r:id="rId18"/>
    <p:sldId id="868" r:id="rId19"/>
    <p:sldId id="869" r:id="rId20"/>
    <p:sldId id="859" r:id="rId21"/>
    <p:sldId id="870" r:id="rId22"/>
    <p:sldId id="871" r:id="rId23"/>
    <p:sldId id="872" r:id="rId24"/>
    <p:sldId id="873" r:id="rId25"/>
    <p:sldId id="874" r:id="rId26"/>
    <p:sldId id="860" r:id="rId27"/>
    <p:sldId id="1068" r:id="rId28"/>
    <p:sldId id="1069" r:id="rId29"/>
    <p:sldId id="861" r:id="rId30"/>
    <p:sldId id="876" r:id="rId31"/>
    <p:sldId id="927" r:id="rId32"/>
    <p:sldId id="877" r:id="rId33"/>
    <p:sldId id="928" r:id="rId34"/>
    <p:sldId id="878" r:id="rId35"/>
    <p:sldId id="929" r:id="rId36"/>
    <p:sldId id="879" r:id="rId37"/>
    <p:sldId id="930" r:id="rId38"/>
    <p:sldId id="880" r:id="rId39"/>
    <p:sldId id="931" r:id="rId40"/>
    <p:sldId id="881" r:id="rId41"/>
    <p:sldId id="1070" r:id="rId42"/>
    <p:sldId id="862" r:id="rId43"/>
    <p:sldId id="1047" r:id="rId44"/>
    <p:sldId id="882" r:id="rId45"/>
    <p:sldId id="883" r:id="rId46"/>
    <p:sldId id="1048" r:id="rId47"/>
    <p:sldId id="884" r:id="rId48"/>
    <p:sldId id="1049" r:id="rId49"/>
    <p:sldId id="885" r:id="rId50"/>
    <p:sldId id="1050" r:id="rId51"/>
    <p:sldId id="886" r:id="rId52"/>
    <p:sldId id="1051" r:id="rId53"/>
    <p:sldId id="887" r:id="rId54"/>
    <p:sldId id="1071" r:id="rId55"/>
    <p:sldId id="1072" r:id="rId56"/>
    <p:sldId id="863" r:id="rId57"/>
    <p:sldId id="896" r:id="rId58"/>
    <p:sldId id="1073" r:id="rId59"/>
    <p:sldId id="888" r:id="rId60"/>
    <p:sldId id="897" r:id="rId61"/>
    <p:sldId id="1074" r:id="rId62"/>
    <p:sldId id="889" r:id="rId63"/>
    <p:sldId id="898" r:id="rId64"/>
    <p:sldId id="1075" r:id="rId65"/>
    <p:sldId id="890" r:id="rId66"/>
    <p:sldId id="899" r:id="rId67"/>
    <p:sldId id="1076" r:id="rId68"/>
    <p:sldId id="891" r:id="rId69"/>
    <p:sldId id="1077" r:id="rId70"/>
    <p:sldId id="901" r:id="rId71"/>
    <p:sldId id="1078" r:id="rId72"/>
    <p:sldId id="893" r:id="rId73"/>
    <p:sldId id="1079" r:id="rId74"/>
    <p:sldId id="1052" r:id="rId75"/>
    <p:sldId id="1053" r:id="rId76"/>
    <p:sldId id="903" r:id="rId77"/>
    <p:sldId id="1054" r:id="rId78"/>
    <p:sldId id="1080" r:id="rId79"/>
    <p:sldId id="894" r:id="rId80"/>
    <p:sldId id="1081" r:id="rId81"/>
    <p:sldId id="916" r:id="rId82"/>
    <p:sldId id="1082" r:id="rId83"/>
    <p:sldId id="917" r:id="rId84"/>
    <p:sldId id="1083" r:id="rId85"/>
    <p:sldId id="918" r:id="rId86"/>
    <p:sldId id="1084" r:id="rId87"/>
    <p:sldId id="906" r:id="rId88"/>
    <p:sldId id="1085" r:id="rId89"/>
    <p:sldId id="919" r:id="rId90"/>
    <p:sldId id="1086" r:id="rId91"/>
    <p:sldId id="920" r:id="rId92"/>
    <p:sldId id="1087" r:id="rId93"/>
    <p:sldId id="921" r:id="rId94"/>
    <p:sldId id="1088" r:id="rId95"/>
    <p:sldId id="907" r:id="rId96"/>
    <p:sldId id="1089" r:id="rId97"/>
    <p:sldId id="922" r:id="rId98"/>
    <p:sldId id="1090" r:id="rId99"/>
    <p:sldId id="923" r:id="rId100"/>
    <p:sldId id="1091" r:id="rId101"/>
    <p:sldId id="924" r:id="rId102"/>
    <p:sldId id="1092" r:id="rId103"/>
    <p:sldId id="1095" r:id="rId104"/>
    <p:sldId id="1093" r:id="rId105"/>
    <p:sldId id="1096" r:id="rId106"/>
    <p:sldId id="1097" r:id="rId107"/>
    <p:sldId id="1094" r:id="rId108"/>
    <p:sldId id="789" r:id="rId109"/>
    <p:sldId id="444" r:id="rId110"/>
  </p:sldIdLst>
  <p:sldSz cx="9144000" cy="5143500" type="screen16x9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10D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8579" autoAdjust="0"/>
  </p:normalViewPr>
  <p:slideViewPr>
    <p:cSldViewPr>
      <p:cViewPr>
        <p:scale>
          <a:sx n="70" d="100"/>
          <a:sy n="70" d="100"/>
        </p:scale>
        <p:origin x="-726" y="-45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presProps" Target="pres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slide" Target="slides/slide109.xml"/><Relationship Id="rId115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6F7CFD-B465-4F81-8A0A-D479EF35A47F}" type="datetimeFigureOut">
              <a:rPr lang="uk-UA" smtClean="0"/>
              <a:pPr/>
              <a:t>20.06.2019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40C0B7-EF41-4755-9170-E671579A0422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091036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4198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EC0EC6D-87B9-4E6B-8240-AE7307AF26E5}" type="slidenum">
              <a:rPr lang="uk-UA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E998F-1A84-4A18-8FE5-A09D0365A34A}" type="datetimeFigureOut">
              <a:rPr lang="uk-UA" smtClean="0"/>
              <a:pPr/>
              <a:t>20.06.2019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0F115-43E2-4215-BD8A-47E845E722A1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59015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E998F-1A84-4A18-8FE5-A09D0365A34A}" type="datetimeFigureOut">
              <a:rPr lang="uk-UA" smtClean="0"/>
              <a:pPr/>
              <a:t>20.06.2019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0F115-43E2-4215-BD8A-47E845E722A1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056506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E998F-1A84-4A18-8FE5-A09D0365A34A}" type="datetimeFigureOut">
              <a:rPr lang="uk-UA" smtClean="0"/>
              <a:pPr/>
              <a:t>20.06.2019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0F115-43E2-4215-BD8A-47E845E722A1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81947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E998F-1A84-4A18-8FE5-A09D0365A34A}" type="datetimeFigureOut">
              <a:rPr lang="uk-UA" smtClean="0"/>
              <a:pPr/>
              <a:t>20.06.2019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0F115-43E2-4215-BD8A-47E845E722A1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80811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E998F-1A84-4A18-8FE5-A09D0365A34A}" type="datetimeFigureOut">
              <a:rPr lang="uk-UA" smtClean="0"/>
              <a:pPr/>
              <a:t>20.06.2019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0F115-43E2-4215-BD8A-47E845E722A1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76186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E998F-1A84-4A18-8FE5-A09D0365A34A}" type="datetimeFigureOut">
              <a:rPr lang="uk-UA" smtClean="0"/>
              <a:pPr/>
              <a:t>20.06.2019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0F115-43E2-4215-BD8A-47E845E722A1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39944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E998F-1A84-4A18-8FE5-A09D0365A34A}" type="datetimeFigureOut">
              <a:rPr lang="uk-UA" smtClean="0"/>
              <a:pPr/>
              <a:t>20.06.2019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0F115-43E2-4215-BD8A-47E845E722A1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03738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E998F-1A84-4A18-8FE5-A09D0365A34A}" type="datetimeFigureOut">
              <a:rPr lang="uk-UA" smtClean="0"/>
              <a:pPr/>
              <a:t>20.06.2019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0F115-43E2-4215-BD8A-47E845E722A1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64522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E998F-1A84-4A18-8FE5-A09D0365A34A}" type="datetimeFigureOut">
              <a:rPr lang="uk-UA" smtClean="0"/>
              <a:pPr/>
              <a:t>20.06.2019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0F115-43E2-4215-BD8A-47E845E722A1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86378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E998F-1A84-4A18-8FE5-A09D0365A34A}" type="datetimeFigureOut">
              <a:rPr lang="uk-UA" smtClean="0"/>
              <a:pPr/>
              <a:t>20.06.2019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0F115-43E2-4215-BD8A-47E845E722A1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718182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2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2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E998F-1A84-4A18-8FE5-A09D0365A34A}" type="datetimeFigureOut">
              <a:rPr lang="uk-UA" smtClean="0"/>
              <a:pPr/>
              <a:t>20.06.2019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0F115-43E2-4215-BD8A-47E845E722A1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11658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1E998F-1A84-4A18-8FE5-A09D0365A34A}" type="datetimeFigureOut">
              <a:rPr lang="uk-UA" smtClean="0"/>
              <a:pPr/>
              <a:t>20.06.2019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D0F115-43E2-4215-BD8A-47E845E722A1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69500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4282" y="0"/>
            <a:ext cx="49292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5400" b="1" dirty="0" smtClean="0"/>
              <a:t>Урок № 69</a:t>
            </a:r>
            <a:endParaRPr lang="uk-UA" sz="5400" b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14282" y="843558"/>
            <a:ext cx="5365830" cy="3312368"/>
          </a:xfrm>
          <a:prstGeom prst="roundRect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6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Систематизація та узагальнення</a:t>
            </a:r>
            <a:endParaRPr lang="ru-RU" sz="6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5716" y="4386351"/>
            <a:ext cx="493204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altLang="ru-RU" sz="1100" b="1" i="1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Calibri" panose="020F0502020204030204" pitchFamily="34" charset="0"/>
              </a:rPr>
              <a:t>Презентація учителя Миргородської гімназії імені Т.Г.Шевченка </a:t>
            </a:r>
          </a:p>
          <a:p>
            <a:pPr algn="r"/>
            <a:r>
              <a:rPr lang="uk-UA" altLang="ru-RU" sz="1100" b="1" i="1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Calibri" panose="020F0502020204030204" pitchFamily="34" charset="0"/>
              </a:rPr>
              <a:t>Савастеєнка В.В.</a:t>
            </a:r>
          </a:p>
          <a:p>
            <a:pPr algn="r"/>
            <a:r>
              <a:rPr lang="uk-UA" altLang="ru-RU" sz="1100" b="1" i="1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Calibri" panose="020F0502020204030204" pitchFamily="34" charset="0"/>
              </a:rPr>
              <a:t>70 </a:t>
            </a:r>
            <a:r>
              <a:rPr lang="uk-UA" altLang="ru-RU" sz="1100" b="1" i="1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Calibri" panose="020F0502020204030204" pitchFamily="34" charset="0"/>
              </a:rPr>
              <a:t>годин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2"/>
          <a:stretch/>
        </p:blipFill>
        <p:spPr bwMode="auto">
          <a:xfrm>
            <a:off x="5718412" y="0"/>
            <a:ext cx="3419996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1\Desktop\ДОКУМЕНТИ\гифки\image (17)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43070"/>
            <a:ext cx="3500430" cy="3500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143208" y="1071617"/>
            <a:ext cx="574927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uk-UA" dirty="0" smtClean="0"/>
          </a:p>
          <a:p>
            <a:pPr>
              <a:buFont typeface="Wingdings" pitchFamily="2" charset="2"/>
              <a:buChar char="ü"/>
            </a:pPr>
            <a:r>
              <a:rPr lang="uk-UA" sz="7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Гарно відпочити</a:t>
            </a:r>
            <a:endParaRPr lang="ru-RU" sz="72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  <a:p>
            <a:endParaRPr lang="ru-RU" sz="3600" b="1" i="1" dirty="0" smtClean="0"/>
          </a:p>
          <a:p>
            <a:endParaRPr lang="uk-UA" b="1" i="1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2844" y="128570"/>
            <a:ext cx="8643998" cy="900119"/>
          </a:xfrm>
          <a:prstGeom prst="roundRect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b="1" i="1" dirty="0" smtClean="0">
                <a:solidFill>
                  <a:srgbClr val="FFFF00"/>
                </a:solidFill>
              </a:rPr>
              <a:t>Домашнє завдання</a:t>
            </a:r>
            <a:endParaRPr lang="uk-UA" sz="3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Box 1"/>
          <p:cNvSpPr txBox="1">
            <a:spLocks noChangeArrowheads="1"/>
          </p:cNvSpPr>
          <p:nvPr/>
        </p:nvSpPr>
        <p:spPr bwMode="auto">
          <a:xfrm>
            <a:off x="285750" y="0"/>
            <a:ext cx="464343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3600">
                <a:solidFill>
                  <a:srgbClr val="002060"/>
                </a:solidFill>
                <a:latin typeface="Calibri" pitchFamily="34" charset="0"/>
              </a:rPr>
              <a:t> </a:t>
            </a:r>
          </a:p>
        </p:txBody>
      </p:sp>
      <p:pic>
        <p:nvPicPr>
          <p:cNvPr id="40962" name="Picture 2" descr="Картинки по запросу листок тетради в линию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12067" t="6541" b="65755"/>
          <a:stretch>
            <a:fillRect/>
          </a:stretch>
        </p:blipFill>
        <p:spPr bwMode="auto">
          <a:xfrm>
            <a:off x="33338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85750" y="968375"/>
            <a:ext cx="7643813" cy="1016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Класна робота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4313" y="126891"/>
            <a:ext cx="7643812" cy="1015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Дата уроку</a:t>
            </a:r>
            <a:endParaRPr lang="uk-UA" sz="6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5750" y="1984375"/>
            <a:ext cx="7643813" cy="378565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r>
              <a:rPr lang="uk-UA" sz="6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 </a:t>
            </a:r>
            <a:r>
              <a:rPr lang="uk-UA" sz="6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Повторення вивченого у п</a:t>
            </a:r>
            <a:r>
              <a:rPr lang="en-US" sz="6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’</a:t>
            </a:r>
            <a:r>
              <a:rPr lang="uk-UA" sz="6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ятому класі</a:t>
            </a:r>
            <a:endParaRPr lang="uk-UA" sz="6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algn="ctr"/>
            <a:endParaRPr lang="ru-RU" sz="6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934325" y="444500"/>
            <a:ext cx="1285875" cy="132343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№ </a:t>
            </a:r>
            <a:r>
              <a:rPr lang="uk-UA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69</a:t>
            </a:r>
            <a:endParaRPr lang="uk-UA" sz="4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0F115-43E2-4215-BD8A-47E845E722A1}" type="slidenum">
              <a:rPr lang="uk-UA" smtClean="0"/>
              <a:pPr/>
              <a:t>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83876609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2844" y="0"/>
            <a:ext cx="8858312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i="1" dirty="0" smtClean="0"/>
              <a:t>Тема. </a:t>
            </a:r>
            <a:r>
              <a:rPr lang="uk-UA" sz="3600" i="1" dirty="0" smtClean="0"/>
              <a:t>Узагальнення і систематизація навчального матеріалу. Інтелектуальна </a:t>
            </a:r>
            <a:r>
              <a:rPr lang="uk-UA" sz="3600" i="1" dirty="0" smtClean="0"/>
              <a:t>гра «Один за всіх, всі за одного». </a:t>
            </a:r>
            <a:endParaRPr lang="uk-UA" sz="3600" i="1" dirty="0" smtClean="0"/>
          </a:p>
          <a:p>
            <a:r>
              <a:rPr lang="uk-UA" sz="2000" b="1" i="1" dirty="0" smtClean="0"/>
              <a:t>Мета</a:t>
            </a:r>
            <a:r>
              <a:rPr lang="uk-UA" sz="2000" i="1" dirty="0" smtClean="0"/>
              <a:t>: </a:t>
            </a:r>
          </a:p>
          <a:p>
            <a:pPr marL="1255713" lvl="2" indent="-355600">
              <a:buFont typeface="Wingdings" pitchFamily="2" charset="2"/>
              <a:buChar char="Ø"/>
            </a:pPr>
            <a:r>
              <a:rPr lang="uk-UA" sz="2000" i="1" dirty="0" smtClean="0"/>
              <a:t>з’ясувати рівень засвоєння п’ятикласниками навчального матеріалу; </a:t>
            </a:r>
          </a:p>
          <a:p>
            <a:pPr marL="1255713" lvl="2" indent="-355600">
              <a:buFont typeface="Wingdings" pitchFamily="2" charset="2"/>
              <a:buChar char="Ø"/>
            </a:pPr>
            <a:r>
              <a:rPr lang="uk-UA" sz="2000" i="1" dirty="0" smtClean="0"/>
              <a:t>розвивати логічне мислення, інтелектуальні  і творчі здібності, вміння висловлювати власні думки; </a:t>
            </a:r>
          </a:p>
          <a:p>
            <a:pPr marL="1255713" lvl="2" indent="-355600">
              <a:buFont typeface="Wingdings" pitchFamily="2" charset="2"/>
              <a:buChar char="Ø"/>
            </a:pPr>
            <a:r>
              <a:rPr lang="uk-UA" sz="2000" i="1" dirty="0" smtClean="0"/>
              <a:t>виховувати доброту, працелюбність, почуття дружби, відповідальність за свої вчинки.</a:t>
            </a:r>
            <a:endParaRPr lang="ru-RU" sz="2000" i="1" dirty="0" smtClean="0"/>
          </a:p>
          <a:p>
            <a:r>
              <a:rPr lang="uk-UA" sz="2000" b="1" i="1" dirty="0" smtClean="0"/>
              <a:t>Обладнання</a:t>
            </a:r>
            <a:r>
              <a:rPr lang="uk-UA" sz="2000" i="1" dirty="0" smtClean="0"/>
              <a:t>:тестові завдання, портрети письменників, мультимедійні слайди, проектор.</a:t>
            </a:r>
            <a:endParaRPr lang="ru-RU" sz="2000" i="1" dirty="0" smtClean="0"/>
          </a:p>
          <a:p>
            <a:r>
              <a:rPr lang="uk-UA" sz="2000" b="1" i="1" dirty="0" smtClean="0"/>
              <a:t>Тип уроку</a:t>
            </a:r>
            <a:r>
              <a:rPr lang="uk-UA" sz="2000" i="1" dirty="0" smtClean="0"/>
              <a:t>: урок – гра</a:t>
            </a:r>
            <a:endParaRPr lang="ru-RU" sz="2000" i="1" dirty="0" smtClean="0"/>
          </a:p>
          <a:p>
            <a:endParaRPr lang="uk-UA" sz="1000" i="1" dirty="0"/>
          </a:p>
        </p:txBody>
      </p:sp>
    </p:spTree>
    <p:extLst>
      <p:ext uri="{BB962C8B-B14F-4D97-AF65-F5344CB8AC3E}">
        <p14:creationId xmlns:p14="http://schemas.microsoft.com/office/powerpoint/2010/main" val="36597717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нутый угол 1"/>
          <p:cNvSpPr/>
          <p:nvPr/>
        </p:nvSpPr>
        <p:spPr>
          <a:xfrm>
            <a:off x="179512" y="195486"/>
            <a:ext cx="8712968" cy="4752528"/>
          </a:xfrm>
          <a:prstGeom prst="foldedCorner">
            <a:avLst/>
          </a:prstGeom>
          <a:solidFill>
            <a:srgbClr val="002060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/>
            <a:r>
              <a:rPr lang="ru-RU" sz="7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І. </a:t>
            </a:r>
            <a:r>
              <a:rPr lang="uk-UA" sz="7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Організаційний </a:t>
            </a:r>
            <a:r>
              <a:rPr lang="uk-UA" sz="7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момент</a:t>
            </a:r>
            <a:endParaRPr lang="uk-UA" sz="7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9383512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195486"/>
            <a:ext cx="8712968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b="1" i="1" dirty="0"/>
              <a:t>1. Поділ класу на групи, розподіл ролей у групах.</a:t>
            </a:r>
          </a:p>
          <a:p>
            <a:r>
              <a:rPr lang="uk-UA" sz="4400" b="1" i="1" dirty="0"/>
              <a:t>2. Пояснення завдань уроку і завдань кожної групи.</a:t>
            </a:r>
          </a:p>
          <a:p>
            <a:r>
              <a:rPr lang="uk-UA" sz="4400" b="1" i="1" dirty="0"/>
              <a:t>3. Визначення часу групової роботи.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649383512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нутый угол 1"/>
          <p:cNvSpPr/>
          <p:nvPr/>
        </p:nvSpPr>
        <p:spPr>
          <a:xfrm>
            <a:off x="179512" y="195486"/>
            <a:ext cx="8712968" cy="4752528"/>
          </a:xfrm>
          <a:prstGeom prst="foldedCorner">
            <a:avLst/>
          </a:prstGeom>
          <a:solidFill>
            <a:srgbClr val="002060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/>
            <a:r>
              <a:rPr lang="uk-UA" sz="7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ІІ</a:t>
            </a:r>
            <a:r>
              <a:rPr lang="uk-UA" sz="7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. </a:t>
            </a:r>
            <a:r>
              <a:rPr lang="uk-UA" sz="7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Мотивація навчальної діяльності учнів.</a:t>
            </a:r>
            <a:endParaRPr lang="uk-UA" sz="7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8165880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11960" y="0"/>
            <a:ext cx="482453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i="1" dirty="0"/>
              <a:t>Ось і  добігає завершення навчальний рік. </a:t>
            </a:r>
            <a:endParaRPr lang="uk-UA" sz="3200" b="1" i="1" dirty="0" smtClean="0"/>
          </a:p>
          <a:p>
            <a:r>
              <a:rPr lang="uk-UA" sz="3200" b="1" i="1" dirty="0" smtClean="0"/>
              <a:t>З </a:t>
            </a:r>
            <a:r>
              <a:rPr lang="uk-UA" sz="3200" b="1" i="1" dirty="0"/>
              <a:t>цікавістю ви переступали поріг кабінету </a:t>
            </a:r>
            <a:r>
              <a:rPr lang="uk-UA" sz="3200" b="1" i="1" dirty="0" smtClean="0"/>
              <a:t>зарубіжної літератури</a:t>
            </a:r>
            <a:r>
              <a:rPr lang="uk-UA" sz="3200" b="1" i="1" dirty="0"/>
              <a:t>. Для вас це був новий предмет. </a:t>
            </a:r>
            <a:endParaRPr lang="uk-U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27" r="38997" b="13199"/>
          <a:stretch/>
        </p:blipFill>
        <p:spPr bwMode="auto">
          <a:xfrm>
            <a:off x="30422" y="0"/>
            <a:ext cx="3822768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3398343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11960" y="0"/>
            <a:ext cx="482453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i="1" dirty="0" smtClean="0"/>
              <a:t>Але </a:t>
            </a:r>
            <a:r>
              <a:rPr lang="uk-UA" sz="3200" b="1" i="1" dirty="0"/>
              <a:t>ви всі з радістю поринули у чудовий світ зарубіжної літератури, навчилися цінувати красу художнього слова, збагатилися новими знаннями, враженнями, емоціями. І все  - завдяки  книгам. </a:t>
            </a:r>
            <a:endParaRPr lang="uk-UA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82" b="8392"/>
          <a:stretch/>
        </p:blipFill>
        <p:spPr bwMode="auto">
          <a:xfrm>
            <a:off x="430535" y="204716"/>
            <a:ext cx="3781425" cy="4722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7975677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11960" y="0"/>
            <a:ext cx="4824536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i="1" dirty="0" smtClean="0"/>
              <a:t>А </a:t>
            </a:r>
            <a:r>
              <a:rPr lang="uk-UA" sz="3200" b="1" i="1" dirty="0"/>
              <a:t>сьогодні ми пограємо в інтелектуальну гру «Один за всіх, всі – за одного». </a:t>
            </a:r>
          </a:p>
          <a:p>
            <a:endParaRPr lang="uk-UA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22" t="43895"/>
          <a:stretch/>
        </p:blipFill>
        <p:spPr bwMode="auto">
          <a:xfrm>
            <a:off x="0" y="0"/>
            <a:ext cx="4050330" cy="5252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8068203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0"/>
            <a:ext cx="8784976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i="1" dirty="0"/>
              <a:t>Правила дуже прості: </a:t>
            </a:r>
          </a:p>
          <a:p>
            <a:r>
              <a:rPr lang="uk-UA" sz="3200" b="1" i="1" dirty="0"/>
              <a:t>1. Поділіться на групи (за бажанням).</a:t>
            </a:r>
          </a:p>
          <a:p>
            <a:r>
              <a:rPr lang="uk-UA" sz="3200" b="1" i="1" dirty="0"/>
              <a:t>2. Озбройтеся ручками та зошитами</a:t>
            </a:r>
            <a:r>
              <a:rPr lang="uk-UA" sz="3200" b="1" i="1" dirty="0" smtClean="0"/>
              <a:t>.</a:t>
            </a:r>
          </a:p>
          <a:p>
            <a:r>
              <a:rPr lang="uk-UA" sz="3200" b="1" i="1" dirty="0" smtClean="0"/>
              <a:t>3. Кожне завдання ви виконуєте разом, групою.</a:t>
            </a:r>
            <a:endParaRPr lang="uk-UA" sz="3200" b="1" i="1" dirty="0"/>
          </a:p>
          <a:p>
            <a:r>
              <a:rPr lang="uk-UA" sz="3200" b="1" i="1" dirty="0" smtClean="0"/>
              <a:t>4. </a:t>
            </a:r>
            <a:r>
              <a:rPr lang="uk-UA" sz="3200" b="1" i="1" dirty="0"/>
              <a:t>За кожне завдання команди отримують залікові бали (від 1 до 12).</a:t>
            </a:r>
          </a:p>
          <a:p>
            <a:r>
              <a:rPr lang="uk-UA" sz="3200" b="1" i="1" dirty="0" smtClean="0"/>
              <a:t>5. </a:t>
            </a:r>
            <a:r>
              <a:rPr lang="uk-UA" sz="3200" b="1" i="1" dirty="0"/>
              <a:t>Виграє та команда, яка набере найбільше балів.</a:t>
            </a:r>
          </a:p>
          <a:p>
            <a:r>
              <a:rPr lang="uk-UA" sz="3200" b="1" i="1" dirty="0"/>
              <a:t>Все зрозуміло? Що ж приступаємо до гри</a:t>
            </a:r>
            <a:r>
              <a:rPr lang="ru-RU" sz="3200" b="1" i="1" dirty="0"/>
              <a:t>.</a:t>
            </a:r>
            <a:endParaRPr lang="uk-UA" sz="3200" b="1" i="1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093398343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нутый угол 1"/>
          <p:cNvSpPr/>
          <p:nvPr/>
        </p:nvSpPr>
        <p:spPr>
          <a:xfrm>
            <a:off x="179512" y="195486"/>
            <a:ext cx="8712968" cy="4752528"/>
          </a:xfrm>
          <a:prstGeom prst="foldedCorner">
            <a:avLst/>
          </a:prstGeom>
          <a:solidFill>
            <a:srgbClr val="002060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/>
            <a:r>
              <a:rPr lang="uk-UA" sz="7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ІІІ</a:t>
            </a:r>
            <a:r>
              <a:rPr lang="uk-UA" sz="7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. </a:t>
            </a:r>
            <a:r>
              <a:rPr lang="uk-UA" sz="7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Повторення та узагальнення вивченого</a:t>
            </a:r>
          </a:p>
        </p:txBody>
      </p:sp>
    </p:spTree>
    <p:extLst>
      <p:ext uri="{BB962C8B-B14F-4D97-AF65-F5344CB8AC3E}">
        <p14:creationId xmlns:p14="http://schemas.microsoft.com/office/powerpoint/2010/main" val="1433014507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нутый угол 1"/>
          <p:cNvSpPr/>
          <p:nvPr/>
        </p:nvSpPr>
        <p:spPr>
          <a:xfrm>
            <a:off x="179512" y="195486"/>
            <a:ext cx="8712968" cy="4752528"/>
          </a:xfrm>
          <a:prstGeom prst="foldedCorner">
            <a:avLst/>
          </a:prstGeom>
          <a:solidFill>
            <a:srgbClr val="002060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 algn="ctr"/>
            <a:r>
              <a:rPr lang="ru-RU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Перший тур. </a:t>
            </a:r>
            <a:endParaRPr lang="ru-RU" sz="7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7800" algn="ctr"/>
            <a:r>
              <a:rPr lang="ru-RU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Тест</a:t>
            </a:r>
            <a:r>
              <a:rPr lang="ru-RU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uk-UA" sz="7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0950606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0"/>
            <a:ext cx="8856984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i="1" dirty="0"/>
              <a:t>1. </a:t>
            </a:r>
            <a:r>
              <a:rPr lang="uk-UA" sz="4400" b="1" i="1" dirty="0"/>
              <a:t>Куди шмигнув шакал, тікаючи від голодних </a:t>
            </a:r>
            <a:r>
              <a:rPr lang="uk-UA" sz="4400" b="1" i="1" dirty="0" smtClean="0"/>
              <a:t>псів?</a:t>
            </a:r>
            <a:endParaRPr lang="uk-UA" sz="4400" b="1" i="1" dirty="0"/>
          </a:p>
          <a:p>
            <a:pPr marL="1657350" lvl="2" indent="-742950">
              <a:buFont typeface="+mj-lt"/>
              <a:buAutoNum type="arabicPeriod"/>
            </a:pPr>
            <a:r>
              <a:rPr lang="uk-UA" sz="4400" b="1" i="1" dirty="0"/>
              <a:t>у дім столяра</a:t>
            </a:r>
          </a:p>
          <a:p>
            <a:pPr marL="1657350" lvl="2" indent="-742950">
              <a:buFont typeface="+mj-lt"/>
              <a:buAutoNum type="arabicPeriod"/>
            </a:pPr>
            <a:r>
              <a:rPr lang="uk-UA" sz="4400" b="1" i="1" dirty="0" smtClean="0"/>
              <a:t>у </a:t>
            </a:r>
            <a:r>
              <a:rPr lang="uk-UA" sz="4400" b="1" i="1" dirty="0"/>
              <a:t>дім чинбаря</a:t>
            </a:r>
          </a:p>
          <a:p>
            <a:pPr marL="1657350" lvl="2" indent="-742950">
              <a:buFont typeface="+mj-lt"/>
              <a:buAutoNum type="arabicPeriod"/>
            </a:pPr>
            <a:r>
              <a:rPr lang="uk-UA" sz="4400" b="1" i="1" dirty="0" smtClean="0"/>
              <a:t>у </a:t>
            </a:r>
            <a:r>
              <a:rPr lang="uk-UA" sz="4400" b="1" i="1" dirty="0"/>
              <a:t>дім маляра</a:t>
            </a:r>
          </a:p>
          <a:p>
            <a:pPr marL="1657350" lvl="2" indent="-742950">
              <a:buFont typeface="+mj-lt"/>
              <a:buAutoNum type="arabicPeriod"/>
            </a:pPr>
            <a:r>
              <a:rPr lang="uk-UA" sz="4400" b="1" i="1" dirty="0"/>
              <a:t>у дім імператора</a:t>
            </a:r>
          </a:p>
          <a:p>
            <a:pPr marL="1657350" lvl="2" indent="-742950">
              <a:buFont typeface="+mj-lt"/>
              <a:buAutoNum type="arabicPeriod"/>
            </a:pPr>
            <a:r>
              <a:rPr lang="uk-UA" sz="4400" b="1" i="1" dirty="0"/>
              <a:t>у дім кондитера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093398343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2844" y="0"/>
            <a:ext cx="885831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b="1" i="1" dirty="0" smtClean="0"/>
              <a:t>2. Чим був озброєний Момотаро, хлопчик-Персик?</a:t>
            </a:r>
            <a:endParaRPr lang="ru-RU" sz="4400" b="1" i="1" dirty="0" smtClean="0"/>
          </a:p>
          <a:p>
            <a:pPr marL="1257300" lvl="2" indent="-342900">
              <a:buFont typeface="+mj-lt"/>
              <a:buAutoNum type="arabicPeriod"/>
            </a:pPr>
            <a:r>
              <a:rPr lang="uk-UA" sz="4400" b="1" i="1" dirty="0" smtClean="0"/>
              <a:t>списом</a:t>
            </a:r>
            <a:endParaRPr lang="ru-RU" sz="4400" b="1" i="1" dirty="0" smtClean="0"/>
          </a:p>
          <a:p>
            <a:pPr marL="1257300" lvl="2" indent="-342900">
              <a:buFont typeface="+mj-lt"/>
              <a:buAutoNum type="arabicPeriod"/>
            </a:pPr>
            <a:r>
              <a:rPr lang="uk-UA" sz="4400" b="1" i="1" dirty="0" smtClean="0"/>
              <a:t>мечем</a:t>
            </a:r>
            <a:endParaRPr lang="ru-RU" sz="4400" b="1" i="1" dirty="0" smtClean="0"/>
          </a:p>
          <a:p>
            <a:pPr marL="1257300" lvl="2" indent="-342900">
              <a:buFont typeface="+mj-lt"/>
              <a:buAutoNum type="arabicPeriod"/>
            </a:pPr>
            <a:r>
              <a:rPr lang="uk-UA" sz="4400" b="1" i="1" dirty="0" smtClean="0"/>
              <a:t>ножем</a:t>
            </a:r>
            <a:endParaRPr lang="ru-RU" sz="4400" b="1" i="1" dirty="0" smtClean="0"/>
          </a:p>
          <a:p>
            <a:pPr marL="1257300" lvl="2" indent="-342900">
              <a:buFont typeface="+mj-lt"/>
              <a:buAutoNum type="arabicPeriod"/>
            </a:pPr>
            <a:r>
              <a:rPr lang="uk-UA" sz="4400" b="1" i="1" dirty="0" smtClean="0"/>
              <a:t>рушницею</a:t>
            </a:r>
            <a:endParaRPr lang="ru-RU" sz="4400" b="1" i="1" dirty="0" smtClean="0"/>
          </a:p>
          <a:p>
            <a:pPr marL="1257300" lvl="2" indent="-342900">
              <a:buFont typeface="+mj-lt"/>
              <a:buAutoNum type="arabicPeriod"/>
            </a:pPr>
            <a:r>
              <a:rPr lang="uk-UA" sz="4400" b="1" i="1" dirty="0" smtClean="0"/>
              <a:t>рогаткою</a:t>
            </a:r>
            <a:endParaRPr lang="ru-RU" sz="4400" b="1" i="1" dirty="0" smtClean="0"/>
          </a:p>
        </p:txBody>
      </p:sp>
    </p:spTree>
    <p:extLst>
      <p:ext uri="{BB962C8B-B14F-4D97-AF65-F5344CB8AC3E}">
        <p14:creationId xmlns:p14="http://schemas.microsoft.com/office/powerpoint/2010/main" val="36597717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2844" y="0"/>
            <a:ext cx="885831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b="1" i="1" dirty="0" smtClean="0"/>
              <a:t>3. Хто подарував пензлик </a:t>
            </a:r>
            <a:r>
              <a:rPr lang="uk-UA" sz="4400" b="1" i="1" dirty="0" err="1" smtClean="0"/>
              <a:t>Маляну</a:t>
            </a:r>
            <a:r>
              <a:rPr lang="uk-UA" sz="4400" b="1" i="1" dirty="0" smtClean="0"/>
              <a:t>?</a:t>
            </a:r>
            <a:endParaRPr lang="ru-RU" sz="4400" b="1" i="1" dirty="0" smtClean="0"/>
          </a:p>
          <a:p>
            <a:pPr marL="1257300" lvl="2" indent="-342900">
              <a:buFont typeface="+mj-lt"/>
              <a:buAutoNum type="arabicPeriod"/>
            </a:pPr>
            <a:r>
              <a:rPr lang="uk-UA" sz="4400" b="1" i="1" dirty="0" smtClean="0"/>
              <a:t>шкільний учитель</a:t>
            </a:r>
            <a:endParaRPr lang="ru-RU" sz="4400" b="1" i="1" dirty="0" smtClean="0"/>
          </a:p>
          <a:p>
            <a:pPr marL="1257300" lvl="2" indent="-342900">
              <a:buFont typeface="+mj-lt"/>
              <a:buAutoNum type="arabicPeriod"/>
            </a:pPr>
            <a:r>
              <a:rPr lang="uk-UA" sz="4400" b="1" i="1" dirty="0" smtClean="0"/>
              <a:t>поміщик</a:t>
            </a:r>
            <a:endParaRPr lang="ru-RU" sz="4400" b="1" i="1" dirty="0" smtClean="0"/>
          </a:p>
          <a:p>
            <a:pPr marL="1257300" lvl="2" indent="-342900">
              <a:buFont typeface="+mj-lt"/>
              <a:buAutoNum type="arabicPeriod"/>
            </a:pPr>
            <a:r>
              <a:rPr lang="uk-UA" sz="4400" b="1" i="1" dirty="0" smtClean="0"/>
              <a:t>імператор</a:t>
            </a:r>
            <a:endParaRPr lang="ru-RU" sz="4400" b="1" i="1" dirty="0" smtClean="0"/>
          </a:p>
          <a:p>
            <a:pPr marL="1257300" lvl="2" indent="-342900">
              <a:buFont typeface="+mj-lt"/>
              <a:buAutoNum type="arabicPeriod"/>
            </a:pPr>
            <a:r>
              <a:rPr lang="uk-UA" sz="4400" b="1" i="1" dirty="0" smtClean="0"/>
              <a:t>сивобородий дідусь</a:t>
            </a:r>
            <a:endParaRPr lang="ru-RU" sz="4400" b="1" i="1" dirty="0" smtClean="0"/>
          </a:p>
          <a:p>
            <a:pPr marL="1257300" lvl="2" indent="-342900">
              <a:buFont typeface="+mj-lt"/>
              <a:buAutoNum type="arabicPeriod"/>
            </a:pPr>
            <a:r>
              <a:rPr lang="uk-UA" sz="4400" b="1" i="1" dirty="0" err="1" smtClean="0"/>
              <a:t>Малян</a:t>
            </a:r>
            <a:r>
              <a:rPr lang="uk-UA" sz="4400" b="1" i="1" dirty="0" smtClean="0"/>
              <a:t> сам купив пензлик</a:t>
            </a:r>
            <a:endParaRPr lang="ru-RU" sz="4400" b="1" i="1" dirty="0" smtClean="0"/>
          </a:p>
        </p:txBody>
      </p:sp>
    </p:spTree>
    <p:extLst>
      <p:ext uri="{BB962C8B-B14F-4D97-AF65-F5344CB8AC3E}">
        <p14:creationId xmlns:p14="http://schemas.microsoft.com/office/powerpoint/2010/main" val="36597717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2844" y="0"/>
            <a:ext cx="885831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i="1" dirty="0" smtClean="0"/>
              <a:t>4. Яким чином Синдбад і моряки помстилися людожерові за своїх товаришів?</a:t>
            </a:r>
            <a:endParaRPr lang="ru-RU" sz="3600" b="1" i="1" dirty="0" smtClean="0"/>
          </a:p>
          <a:p>
            <a:pPr marL="1257300" lvl="2" indent="-342900">
              <a:buFont typeface="+mj-lt"/>
              <a:buAutoNum type="arabicPeriod"/>
            </a:pPr>
            <a:r>
              <a:rPr lang="uk-UA" sz="3600" b="1" i="1" dirty="0" smtClean="0"/>
              <a:t>поклали до ліжка розжарені залізні палиці</a:t>
            </a:r>
            <a:endParaRPr lang="ru-RU" sz="3600" b="1" i="1" dirty="0" smtClean="0"/>
          </a:p>
          <a:p>
            <a:pPr marL="1257300" lvl="2" indent="-342900">
              <a:buFont typeface="+mj-lt"/>
              <a:buAutoNum type="arabicPeriod"/>
            </a:pPr>
            <a:r>
              <a:rPr lang="uk-UA" sz="3600" b="1" i="1" dirty="0" smtClean="0"/>
              <a:t>позбавили його ока</a:t>
            </a:r>
            <a:endParaRPr lang="ru-RU" sz="3600" b="1" i="1" dirty="0" smtClean="0"/>
          </a:p>
          <a:p>
            <a:pPr marL="1257300" lvl="2" indent="-342900">
              <a:buFont typeface="+mj-lt"/>
              <a:buAutoNum type="arabicPeriod"/>
            </a:pPr>
            <a:r>
              <a:rPr lang="uk-UA" sz="3600" b="1" i="1" dirty="0" smtClean="0"/>
              <a:t> замкнули його в кімнаті</a:t>
            </a:r>
            <a:endParaRPr lang="ru-RU" sz="3600" b="1" i="1" dirty="0" smtClean="0"/>
          </a:p>
          <a:p>
            <a:pPr marL="1257300" lvl="2" indent="-342900">
              <a:buFont typeface="+mj-lt"/>
              <a:buAutoNum type="arabicPeriod"/>
            </a:pPr>
            <a:r>
              <a:rPr lang="uk-UA" sz="3600" b="1" i="1" dirty="0" smtClean="0"/>
              <a:t>зіштовхнули у прірву</a:t>
            </a:r>
            <a:endParaRPr lang="ru-RU" sz="3600" b="1" i="1" dirty="0" smtClean="0"/>
          </a:p>
          <a:p>
            <a:pPr marL="1257300" lvl="2" indent="-342900">
              <a:buFont typeface="+mj-lt"/>
              <a:buAutoNum type="arabicPeriod"/>
            </a:pPr>
            <a:r>
              <a:rPr lang="uk-UA" sz="3600" b="1" i="1" dirty="0" smtClean="0"/>
              <a:t>спалили його будинок</a:t>
            </a:r>
            <a:endParaRPr lang="ru-RU" sz="3600" b="1" i="1" dirty="0" smtClean="0"/>
          </a:p>
        </p:txBody>
      </p:sp>
    </p:spTree>
    <p:extLst>
      <p:ext uri="{BB962C8B-B14F-4D97-AF65-F5344CB8AC3E}">
        <p14:creationId xmlns:p14="http://schemas.microsoft.com/office/powerpoint/2010/main" val="36597717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2844" y="0"/>
            <a:ext cx="8858312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i="1" dirty="0" smtClean="0"/>
              <a:t>5. Коли пані Метелиця привела ледащицю до брами, то на неї перекинувся:</a:t>
            </a:r>
            <a:endParaRPr lang="ru-RU" sz="4000" b="1" i="1" dirty="0" smtClean="0"/>
          </a:p>
          <a:p>
            <a:pPr marL="1257300" lvl="2" indent="-342900">
              <a:buFont typeface="+mj-lt"/>
              <a:buAutoNum type="arabicPeriod"/>
            </a:pPr>
            <a:r>
              <a:rPr lang="uk-UA" sz="4000" b="1" i="1" dirty="0" smtClean="0"/>
              <a:t>казан смоли</a:t>
            </a:r>
            <a:endParaRPr lang="ru-RU" sz="4000" b="1" i="1" dirty="0" smtClean="0"/>
          </a:p>
          <a:p>
            <a:pPr marL="1257300" lvl="2" indent="-342900">
              <a:buFont typeface="+mj-lt"/>
              <a:buAutoNum type="arabicPeriod"/>
            </a:pPr>
            <a:r>
              <a:rPr lang="uk-UA" sz="4000" b="1" i="1" dirty="0" smtClean="0"/>
              <a:t>казан багнюки</a:t>
            </a:r>
            <a:endParaRPr lang="ru-RU" sz="4000" b="1" i="1" dirty="0" smtClean="0"/>
          </a:p>
          <a:p>
            <a:pPr marL="1257300" lvl="2" indent="-342900">
              <a:buFont typeface="+mj-lt"/>
              <a:buAutoNum type="arabicPeriod"/>
            </a:pPr>
            <a:r>
              <a:rPr lang="uk-UA" sz="4000" b="1" i="1" dirty="0" smtClean="0"/>
              <a:t>казан води</a:t>
            </a:r>
            <a:endParaRPr lang="ru-RU" sz="4000" b="1" i="1" dirty="0" smtClean="0"/>
          </a:p>
          <a:p>
            <a:pPr marL="1257300" lvl="2" indent="-342900">
              <a:buFont typeface="+mj-lt"/>
              <a:buAutoNum type="arabicPeriod"/>
            </a:pPr>
            <a:r>
              <a:rPr lang="uk-UA" sz="4000" b="1" i="1" dirty="0" smtClean="0"/>
              <a:t>казан золота</a:t>
            </a:r>
            <a:endParaRPr lang="ru-RU" sz="4000" b="1" i="1" dirty="0" smtClean="0"/>
          </a:p>
          <a:p>
            <a:pPr marL="1257300" lvl="2" indent="-342900">
              <a:buFont typeface="+mj-lt"/>
              <a:buAutoNum type="arabicPeriod"/>
            </a:pPr>
            <a:r>
              <a:rPr lang="uk-UA" sz="4000" b="1" i="1" dirty="0" smtClean="0"/>
              <a:t>казан меду</a:t>
            </a:r>
            <a:endParaRPr lang="ru-RU" sz="4000" b="1" i="1" dirty="0" smtClean="0"/>
          </a:p>
          <a:p>
            <a:endParaRPr lang="uk-UA" b="1" i="1" dirty="0"/>
          </a:p>
        </p:txBody>
      </p:sp>
    </p:spTree>
    <p:extLst>
      <p:ext uri="{BB962C8B-B14F-4D97-AF65-F5344CB8AC3E}">
        <p14:creationId xmlns:p14="http://schemas.microsoft.com/office/powerpoint/2010/main" val="36597717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2844" y="0"/>
            <a:ext cx="8858312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b="1" i="1" dirty="0" smtClean="0"/>
              <a:t>6. Чарівний предмет, яким користувалася зла цариця:</a:t>
            </a:r>
            <a:endParaRPr lang="ru-RU" sz="4400" b="1" i="1" dirty="0" smtClean="0"/>
          </a:p>
          <a:p>
            <a:pPr marL="1257300" lvl="2" indent="-342900">
              <a:buFont typeface="+mj-lt"/>
              <a:buAutoNum type="arabicPeriod"/>
            </a:pPr>
            <a:r>
              <a:rPr lang="uk-UA" sz="4400" b="1" i="1" dirty="0" smtClean="0"/>
              <a:t>гребінець</a:t>
            </a:r>
            <a:endParaRPr lang="ru-RU" sz="4400" b="1" i="1" dirty="0" smtClean="0"/>
          </a:p>
          <a:p>
            <a:pPr marL="1257300" lvl="2" indent="-342900">
              <a:buFont typeface="+mj-lt"/>
              <a:buAutoNum type="arabicPeriod"/>
            </a:pPr>
            <a:r>
              <a:rPr lang="uk-UA" sz="4400" b="1" i="1" dirty="0" smtClean="0"/>
              <a:t>дзеркальце</a:t>
            </a:r>
            <a:endParaRPr lang="ru-RU" sz="4400" b="1" i="1" dirty="0" smtClean="0"/>
          </a:p>
          <a:p>
            <a:pPr marL="1257300" lvl="2" indent="-342900">
              <a:buFont typeface="+mj-lt"/>
              <a:buAutoNum type="arabicPeriod"/>
            </a:pPr>
            <a:r>
              <a:rPr lang="uk-UA" sz="4400" b="1" i="1" dirty="0" smtClean="0"/>
              <a:t>шкатулка</a:t>
            </a:r>
            <a:endParaRPr lang="ru-RU" sz="4400" b="1" i="1" dirty="0" smtClean="0"/>
          </a:p>
          <a:p>
            <a:pPr marL="1257300" lvl="2" indent="-342900">
              <a:buFont typeface="+mj-lt"/>
              <a:buAutoNum type="arabicPeriod"/>
            </a:pPr>
            <a:r>
              <a:rPr lang="uk-UA" sz="4400" b="1" i="1" dirty="0" smtClean="0"/>
              <a:t>пензлик</a:t>
            </a:r>
            <a:endParaRPr lang="ru-RU" sz="4400" b="1" i="1" dirty="0" smtClean="0"/>
          </a:p>
          <a:p>
            <a:pPr marL="1257300" lvl="2" indent="-342900">
              <a:buFont typeface="+mj-lt"/>
              <a:buAutoNum type="arabicPeriod"/>
            </a:pPr>
            <a:r>
              <a:rPr lang="uk-UA" sz="4400" b="1" i="1" dirty="0" smtClean="0"/>
              <a:t>починок</a:t>
            </a:r>
            <a:endParaRPr lang="ru-RU" sz="4400" b="1" i="1" dirty="0" smtClean="0"/>
          </a:p>
          <a:p>
            <a:endParaRPr lang="uk-UA" b="1" i="1" dirty="0"/>
          </a:p>
        </p:txBody>
      </p:sp>
    </p:spTree>
    <p:extLst>
      <p:ext uri="{BB962C8B-B14F-4D97-AF65-F5344CB8AC3E}">
        <p14:creationId xmlns:p14="http://schemas.microsoft.com/office/powerpoint/2010/main" val="36597717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2844" y="0"/>
            <a:ext cx="885831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b="1" i="1" dirty="0" smtClean="0"/>
              <a:t>7. На кого став схожий Хлопчик – Зірка, коли образив рідну матір:</a:t>
            </a:r>
            <a:endParaRPr lang="ru-RU" sz="4400" b="1" i="1" dirty="0" smtClean="0"/>
          </a:p>
          <a:p>
            <a:pPr marL="1257300" lvl="2" indent="-342900">
              <a:buFont typeface="+mj-lt"/>
              <a:buAutoNum type="arabicPeriod"/>
            </a:pPr>
            <a:r>
              <a:rPr lang="uk-UA" sz="4400" b="1" i="1" dirty="0" smtClean="0"/>
              <a:t>на коня</a:t>
            </a:r>
            <a:endParaRPr lang="ru-RU" sz="4400" b="1" i="1" dirty="0" smtClean="0"/>
          </a:p>
          <a:p>
            <a:pPr marL="1257300" lvl="2" indent="-342900">
              <a:buFont typeface="+mj-lt"/>
              <a:buAutoNum type="arabicPeriod"/>
            </a:pPr>
            <a:r>
              <a:rPr lang="uk-UA" sz="4400" b="1" i="1" dirty="0" smtClean="0"/>
              <a:t>на мишу</a:t>
            </a:r>
            <a:endParaRPr lang="ru-RU" sz="4400" b="1" i="1" dirty="0" smtClean="0"/>
          </a:p>
          <a:p>
            <a:pPr marL="1257300" lvl="2" indent="-342900">
              <a:buFont typeface="+mj-lt"/>
              <a:buAutoNum type="arabicPeriod"/>
            </a:pPr>
            <a:r>
              <a:rPr lang="uk-UA" sz="4400" b="1" i="1" dirty="0" smtClean="0"/>
              <a:t>на ящірку </a:t>
            </a:r>
            <a:endParaRPr lang="ru-RU" sz="4400" b="1" i="1" dirty="0" smtClean="0"/>
          </a:p>
          <a:p>
            <a:pPr marL="1257300" lvl="2" indent="-342900">
              <a:buFont typeface="+mj-lt"/>
              <a:buAutoNum type="arabicPeriod"/>
            </a:pPr>
            <a:r>
              <a:rPr lang="uk-UA" sz="4400" b="1" i="1" dirty="0" smtClean="0"/>
              <a:t>на жабу </a:t>
            </a:r>
            <a:endParaRPr lang="ru-RU" sz="4400" b="1" i="1" dirty="0" smtClean="0"/>
          </a:p>
          <a:p>
            <a:pPr marL="1257300" lvl="2" indent="-342900">
              <a:buFont typeface="+mj-lt"/>
              <a:buAutoNum type="arabicPeriod"/>
            </a:pPr>
            <a:r>
              <a:rPr lang="uk-UA" sz="4400" b="1" i="1" dirty="0" smtClean="0"/>
              <a:t>на крокодила</a:t>
            </a:r>
            <a:endParaRPr lang="ru-RU" sz="4400" b="1" i="1" dirty="0" smtClean="0"/>
          </a:p>
        </p:txBody>
      </p:sp>
    </p:spTree>
    <p:extLst>
      <p:ext uri="{BB962C8B-B14F-4D97-AF65-F5344CB8AC3E}">
        <p14:creationId xmlns:p14="http://schemas.microsoft.com/office/powerpoint/2010/main" val="36597717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2844" y="0"/>
            <a:ext cx="885831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b="1" i="1" dirty="0" smtClean="0"/>
              <a:t>8. </a:t>
            </a:r>
            <a:r>
              <a:rPr lang="uk-UA" sz="4400" b="1" i="1" dirty="0" err="1" smtClean="0"/>
              <a:t>Ім</a:t>
            </a:r>
            <a:r>
              <a:rPr lang="ru-RU" sz="4400" b="1" i="1" dirty="0" smtClean="0"/>
              <a:t>’</a:t>
            </a:r>
            <a:r>
              <a:rPr lang="uk-UA" sz="4400" b="1" i="1" dirty="0" smtClean="0"/>
              <a:t>я тітки Тома Сойєра:</a:t>
            </a:r>
            <a:endParaRPr lang="ru-RU" sz="4400" b="1" i="1" dirty="0" smtClean="0"/>
          </a:p>
          <a:p>
            <a:pPr marL="1257300" lvl="2" indent="-342900">
              <a:buFont typeface="+mj-lt"/>
              <a:buAutoNum type="arabicPeriod"/>
            </a:pPr>
            <a:r>
              <a:rPr lang="uk-UA" sz="4400" b="1" i="1" dirty="0" smtClean="0"/>
              <a:t>Полі</a:t>
            </a:r>
            <a:endParaRPr lang="ru-RU" sz="4400" b="1" i="1" dirty="0" smtClean="0"/>
          </a:p>
          <a:p>
            <a:pPr marL="1257300" lvl="2" indent="-342900">
              <a:buFont typeface="+mj-lt"/>
              <a:buAutoNum type="arabicPeriod"/>
            </a:pPr>
            <a:r>
              <a:rPr lang="uk-UA" sz="4400" b="1" i="1" dirty="0" smtClean="0"/>
              <a:t>Поліна </a:t>
            </a:r>
            <a:endParaRPr lang="ru-RU" sz="4400" b="1" i="1" dirty="0" smtClean="0"/>
          </a:p>
          <a:p>
            <a:pPr marL="1257300" lvl="2" indent="-342900">
              <a:buFont typeface="+mj-lt"/>
              <a:buAutoNum type="arabicPeriod"/>
            </a:pPr>
            <a:r>
              <a:rPr lang="uk-UA" sz="4400" b="1" i="1" dirty="0" smtClean="0"/>
              <a:t>Полліанна</a:t>
            </a:r>
            <a:endParaRPr lang="ru-RU" sz="4400" b="1" i="1" dirty="0" smtClean="0"/>
          </a:p>
          <a:p>
            <a:pPr marL="1257300" lvl="2" indent="-342900">
              <a:buFont typeface="+mj-lt"/>
              <a:buAutoNum type="arabicPeriod"/>
            </a:pPr>
            <a:r>
              <a:rPr lang="uk-UA" sz="4400" b="1" i="1" dirty="0" smtClean="0"/>
              <a:t>Помела</a:t>
            </a:r>
            <a:endParaRPr lang="ru-RU" sz="4400" b="1" i="1" dirty="0" smtClean="0"/>
          </a:p>
          <a:p>
            <a:pPr marL="1257300" lvl="2" indent="-342900">
              <a:buFont typeface="+mj-lt"/>
              <a:buAutoNum type="arabicPeriod"/>
            </a:pPr>
            <a:r>
              <a:rPr lang="uk-UA" sz="4400" b="1" i="1" dirty="0" err="1" smtClean="0"/>
              <a:t>Полонія</a:t>
            </a:r>
            <a:r>
              <a:rPr lang="uk-UA" sz="4400" b="1" i="1" dirty="0" smtClean="0"/>
              <a:t> </a:t>
            </a:r>
            <a:endParaRPr lang="ru-RU" sz="4400" b="1" i="1" dirty="0" smtClean="0"/>
          </a:p>
        </p:txBody>
      </p:sp>
    </p:spTree>
    <p:extLst>
      <p:ext uri="{BB962C8B-B14F-4D97-AF65-F5344CB8AC3E}">
        <p14:creationId xmlns:p14="http://schemas.microsoft.com/office/powerpoint/2010/main" val="36597717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2844" y="0"/>
            <a:ext cx="885831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b="1" i="1" dirty="0" smtClean="0"/>
              <a:t>9. Тітка Полліанна міс </a:t>
            </a:r>
            <a:r>
              <a:rPr lang="uk-UA" sz="4400" b="1" i="1" dirty="0" err="1" smtClean="0"/>
              <a:t>Гарінгтон</a:t>
            </a:r>
            <a:r>
              <a:rPr lang="uk-UA" sz="4400" b="1" i="1" dirty="0" smtClean="0"/>
              <a:t> ніколи…:</a:t>
            </a:r>
            <a:endParaRPr lang="ru-RU" sz="4400" b="1" i="1" dirty="0" smtClean="0"/>
          </a:p>
          <a:p>
            <a:pPr marL="1257300" lvl="2" indent="-342900">
              <a:buFont typeface="+mj-lt"/>
              <a:buAutoNum type="arabicPeriod"/>
            </a:pPr>
            <a:r>
              <a:rPr lang="uk-UA" sz="4400" b="1" i="1" dirty="0" smtClean="0"/>
              <a:t> </a:t>
            </a:r>
            <a:r>
              <a:rPr lang="uk-UA" sz="4400" b="1" i="1" dirty="0"/>
              <a:t>не спала</a:t>
            </a:r>
            <a:endParaRPr lang="ru-RU" sz="4400" b="1" i="1" dirty="0" smtClean="0"/>
          </a:p>
          <a:p>
            <a:pPr marL="1257300" lvl="2" indent="-342900">
              <a:buFont typeface="+mj-lt"/>
              <a:buAutoNum type="arabicPeriod"/>
            </a:pPr>
            <a:r>
              <a:rPr lang="uk-UA" sz="4400" b="1" i="1" dirty="0" smtClean="0"/>
              <a:t> </a:t>
            </a:r>
            <a:r>
              <a:rPr lang="uk-UA" sz="4400" b="1" i="1" dirty="0"/>
              <a:t>не усміхалася</a:t>
            </a:r>
            <a:endParaRPr lang="ru-RU" sz="4400" b="1" i="1" dirty="0" smtClean="0"/>
          </a:p>
          <a:p>
            <a:pPr marL="1257300" lvl="2" indent="-342900">
              <a:buFont typeface="+mj-lt"/>
              <a:buAutoNum type="arabicPeriod"/>
            </a:pPr>
            <a:r>
              <a:rPr lang="uk-UA" sz="4400" b="1" i="1" dirty="0" smtClean="0"/>
              <a:t> </a:t>
            </a:r>
            <a:r>
              <a:rPr lang="uk-UA" sz="4400" b="1" i="1" dirty="0"/>
              <a:t>не сварилася</a:t>
            </a:r>
            <a:endParaRPr lang="ru-RU" sz="4400" b="1" i="1" dirty="0" smtClean="0"/>
          </a:p>
          <a:p>
            <a:pPr marL="1257300" lvl="2" indent="-342900">
              <a:buFont typeface="+mj-lt"/>
              <a:buAutoNum type="arabicPeriod"/>
            </a:pPr>
            <a:r>
              <a:rPr lang="uk-UA" sz="4400" b="1" i="1" dirty="0" smtClean="0"/>
              <a:t> </a:t>
            </a:r>
            <a:r>
              <a:rPr lang="uk-UA" sz="4400" b="1" i="1" dirty="0"/>
              <a:t>не шила</a:t>
            </a:r>
            <a:endParaRPr lang="ru-RU" sz="4400" b="1" i="1" dirty="0" smtClean="0"/>
          </a:p>
          <a:p>
            <a:pPr marL="1257300" lvl="2" indent="-342900">
              <a:buFont typeface="+mj-lt"/>
              <a:buAutoNum type="arabicPeriod"/>
            </a:pPr>
            <a:r>
              <a:rPr lang="uk-UA" sz="4400" b="1" i="1" dirty="0" smtClean="0"/>
              <a:t> не </a:t>
            </a:r>
            <a:r>
              <a:rPr lang="uk-UA" sz="4400" b="1" i="1" dirty="0"/>
              <a:t>чепурилася</a:t>
            </a:r>
            <a:endParaRPr lang="ru-RU" sz="4400" b="1" i="1" dirty="0" smtClean="0"/>
          </a:p>
        </p:txBody>
      </p:sp>
    </p:spTree>
    <p:extLst>
      <p:ext uri="{BB962C8B-B14F-4D97-AF65-F5344CB8AC3E}">
        <p14:creationId xmlns:p14="http://schemas.microsoft.com/office/powerpoint/2010/main" val="36597717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2844" y="0"/>
            <a:ext cx="885831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b="1" i="1" dirty="0" smtClean="0"/>
              <a:t>10. Скільки ліжок було в будинку сім</a:t>
            </a:r>
            <a:r>
              <a:rPr lang="ru-RU" sz="4400" b="1" i="1" dirty="0" smtClean="0"/>
              <a:t>’</a:t>
            </a:r>
            <a:r>
              <a:rPr lang="uk-UA" sz="4400" b="1" i="1" dirty="0" smtClean="0"/>
              <a:t>ї </a:t>
            </a:r>
            <a:r>
              <a:rPr lang="uk-UA" sz="4400" b="1" i="1" dirty="0" err="1" smtClean="0"/>
              <a:t>Бакитів</a:t>
            </a:r>
            <a:r>
              <a:rPr lang="uk-UA" sz="4400" b="1" i="1" dirty="0" smtClean="0"/>
              <a:t>:</a:t>
            </a:r>
            <a:endParaRPr lang="ru-RU" sz="4400" b="1" i="1" dirty="0" smtClean="0"/>
          </a:p>
          <a:p>
            <a:pPr marL="1257300" lvl="2" indent="-342900">
              <a:buFont typeface="+mj-lt"/>
              <a:buAutoNum type="arabicPeriod"/>
            </a:pPr>
            <a:r>
              <a:rPr lang="uk-UA" sz="4400" b="1" i="1" dirty="0" smtClean="0"/>
              <a:t>одне</a:t>
            </a:r>
            <a:endParaRPr lang="ru-RU" sz="4400" b="1" i="1" dirty="0" smtClean="0"/>
          </a:p>
          <a:p>
            <a:pPr marL="1257300" lvl="2" indent="-342900">
              <a:buFont typeface="+mj-lt"/>
              <a:buAutoNum type="arabicPeriod"/>
            </a:pPr>
            <a:r>
              <a:rPr lang="uk-UA" sz="4400" b="1" i="1" dirty="0" smtClean="0"/>
              <a:t>два</a:t>
            </a:r>
            <a:endParaRPr lang="ru-RU" sz="4400" b="1" i="1" dirty="0" smtClean="0"/>
          </a:p>
          <a:p>
            <a:pPr marL="1257300" lvl="2" indent="-342900">
              <a:buFont typeface="+mj-lt"/>
              <a:buAutoNum type="arabicPeriod"/>
            </a:pPr>
            <a:r>
              <a:rPr lang="uk-UA" sz="4400" b="1" i="1" dirty="0" smtClean="0"/>
              <a:t>три</a:t>
            </a:r>
            <a:endParaRPr lang="ru-RU" sz="4400" b="1" i="1" dirty="0" smtClean="0"/>
          </a:p>
          <a:p>
            <a:pPr marL="1257300" lvl="2" indent="-342900">
              <a:buFont typeface="+mj-lt"/>
              <a:buAutoNum type="arabicPeriod"/>
            </a:pPr>
            <a:r>
              <a:rPr lang="uk-UA" sz="4400" b="1" i="1" dirty="0" smtClean="0"/>
              <a:t>чотири</a:t>
            </a:r>
            <a:endParaRPr lang="ru-RU" sz="4400" b="1" i="1" dirty="0" smtClean="0"/>
          </a:p>
          <a:p>
            <a:pPr marL="1257300" lvl="2" indent="-342900">
              <a:buFont typeface="+mj-lt"/>
              <a:buAutoNum type="arabicPeriod"/>
            </a:pPr>
            <a:r>
              <a:rPr lang="uk-UA" sz="4400" b="1" i="1" dirty="0" smtClean="0"/>
              <a:t>п’ять</a:t>
            </a:r>
            <a:endParaRPr lang="ru-RU" sz="4400" b="1" i="1" dirty="0" smtClean="0"/>
          </a:p>
        </p:txBody>
      </p:sp>
    </p:spTree>
    <p:extLst>
      <p:ext uri="{BB962C8B-B14F-4D97-AF65-F5344CB8AC3E}">
        <p14:creationId xmlns:p14="http://schemas.microsoft.com/office/powerpoint/2010/main" val="36597717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2844" y="0"/>
            <a:ext cx="8858312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b="1" i="1" dirty="0" smtClean="0"/>
              <a:t>11. На кого був схожим Муллі – троль:</a:t>
            </a:r>
            <a:endParaRPr lang="ru-RU" sz="4400" b="1" i="1" dirty="0" smtClean="0"/>
          </a:p>
          <a:p>
            <a:pPr marL="1257300" lvl="2" indent="-342900">
              <a:buFont typeface="+mj-lt"/>
              <a:buAutoNum type="arabicPeriod"/>
            </a:pPr>
            <a:r>
              <a:rPr lang="uk-UA" sz="4400" b="1" i="1" dirty="0" smtClean="0"/>
              <a:t>на білочку</a:t>
            </a:r>
            <a:endParaRPr lang="ru-RU" sz="4400" b="1" i="1" dirty="0" smtClean="0"/>
          </a:p>
          <a:p>
            <a:pPr marL="1257300" lvl="2" indent="-342900">
              <a:buFont typeface="+mj-lt"/>
              <a:buAutoNum type="arabicPeriod"/>
            </a:pPr>
            <a:r>
              <a:rPr lang="uk-UA" sz="4400" b="1" i="1" dirty="0" smtClean="0"/>
              <a:t>на ящірку</a:t>
            </a:r>
            <a:endParaRPr lang="ru-RU" sz="4400" b="1" i="1" dirty="0" smtClean="0"/>
          </a:p>
          <a:p>
            <a:pPr marL="1257300" lvl="2" indent="-342900">
              <a:buFont typeface="+mj-lt"/>
              <a:buAutoNum type="arabicPeriod"/>
            </a:pPr>
            <a:r>
              <a:rPr lang="uk-UA" sz="4400" b="1" i="1" dirty="0" smtClean="0"/>
              <a:t>на бегемотика</a:t>
            </a:r>
            <a:endParaRPr lang="ru-RU" sz="4400" b="1" i="1" dirty="0" smtClean="0"/>
          </a:p>
          <a:p>
            <a:pPr marL="1257300" lvl="2" indent="-342900">
              <a:buFont typeface="+mj-lt"/>
              <a:buAutoNum type="arabicPeriod"/>
            </a:pPr>
            <a:r>
              <a:rPr lang="uk-UA" sz="4400" b="1" i="1" dirty="0" smtClean="0"/>
              <a:t>на </a:t>
            </a:r>
            <a:r>
              <a:rPr lang="uk-UA" sz="4400" b="1" i="1" dirty="0" err="1" smtClean="0"/>
              <a:t>пацючка</a:t>
            </a:r>
            <a:endParaRPr lang="ru-RU" sz="4400" b="1" i="1" dirty="0" smtClean="0"/>
          </a:p>
          <a:p>
            <a:pPr marL="1257300" lvl="2" indent="-342900">
              <a:buFont typeface="+mj-lt"/>
              <a:buAutoNum type="arabicPeriod"/>
            </a:pPr>
            <a:r>
              <a:rPr lang="uk-UA" sz="4400" b="1" i="1" dirty="0" smtClean="0"/>
              <a:t>на динозавра</a:t>
            </a:r>
            <a:endParaRPr lang="ru-RU" sz="4400" b="1" i="1" dirty="0" smtClean="0"/>
          </a:p>
          <a:p>
            <a:endParaRPr lang="uk-UA" b="1" i="1" dirty="0"/>
          </a:p>
        </p:txBody>
      </p:sp>
    </p:spTree>
    <p:extLst>
      <p:ext uri="{BB962C8B-B14F-4D97-AF65-F5344CB8AC3E}">
        <p14:creationId xmlns:p14="http://schemas.microsoft.com/office/powerpoint/2010/main" val="36597717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2844" y="0"/>
            <a:ext cx="8858312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b="1" i="1" dirty="0" smtClean="0"/>
              <a:t>12. Якого кольору було волосся у Суботика:</a:t>
            </a:r>
            <a:endParaRPr lang="ru-RU" sz="4400" b="1" i="1" dirty="0" smtClean="0"/>
          </a:p>
          <a:p>
            <a:pPr marL="1257300" lvl="2" indent="-342900">
              <a:buFont typeface="+mj-lt"/>
              <a:buAutoNum type="arabicPeriod"/>
            </a:pPr>
            <a:r>
              <a:rPr lang="uk-UA" sz="4400" b="1" i="1" dirty="0" smtClean="0"/>
              <a:t>русяве</a:t>
            </a:r>
            <a:endParaRPr lang="ru-RU" sz="4400" b="1" i="1" dirty="0" smtClean="0"/>
          </a:p>
          <a:p>
            <a:pPr marL="1257300" lvl="2" indent="-342900">
              <a:buFont typeface="+mj-lt"/>
              <a:buAutoNum type="arabicPeriod"/>
            </a:pPr>
            <a:r>
              <a:rPr lang="uk-UA" sz="4400" b="1" i="1" dirty="0" smtClean="0"/>
              <a:t>червоне</a:t>
            </a:r>
            <a:endParaRPr lang="ru-RU" sz="4400" b="1" i="1" dirty="0" smtClean="0"/>
          </a:p>
          <a:p>
            <a:pPr marL="1257300" lvl="2" indent="-342900">
              <a:buFont typeface="+mj-lt"/>
              <a:buAutoNum type="arabicPeriod"/>
            </a:pPr>
            <a:r>
              <a:rPr lang="uk-UA" sz="4400" b="1" i="1" dirty="0" smtClean="0"/>
              <a:t>руде</a:t>
            </a:r>
            <a:endParaRPr lang="ru-RU" sz="4400" b="1" i="1" dirty="0" smtClean="0"/>
          </a:p>
          <a:p>
            <a:pPr marL="1257300" lvl="2" indent="-342900">
              <a:buFont typeface="+mj-lt"/>
              <a:buAutoNum type="arabicPeriod"/>
            </a:pPr>
            <a:r>
              <a:rPr lang="uk-UA" sz="4400" b="1" i="1" dirty="0" smtClean="0"/>
              <a:t>блакитне</a:t>
            </a:r>
            <a:endParaRPr lang="ru-RU" sz="4400" b="1" i="1" dirty="0" smtClean="0"/>
          </a:p>
          <a:p>
            <a:pPr marL="1257300" lvl="2" indent="-342900">
              <a:buFont typeface="+mj-lt"/>
              <a:buAutoNum type="arabicPeriod"/>
            </a:pPr>
            <a:r>
              <a:rPr lang="uk-UA" sz="4400" b="1" i="1" dirty="0" smtClean="0"/>
              <a:t>чорне</a:t>
            </a:r>
            <a:endParaRPr lang="ru-RU" sz="4400" b="1" i="1" dirty="0" smtClean="0"/>
          </a:p>
          <a:p>
            <a:endParaRPr lang="uk-UA" b="1" i="1" dirty="0"/>
          </a:p>
        </p:txBody>
      </p:sp>
    </p:spTree>
    <p:extLst>
      <p:ext uri="{BB962C8B-B14F-4D97-AF65-F5344CB8AC3E}">
        <p14:creationId xmlns:p14="http://schemas.microsoft.com/office/powerpoint/2010/main" val="36597717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00024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8800" b="1" dirty="0" smtClean="0"/>
              <a:t>32 42 12 41 21 33</a:t>
            </a:r>
            <a:endParaRPr lang="uk-UA" sz="8800" b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42844" y="128570"/>
            <a:ext cx="8643998" cy="900119"/>
          </a:xfrm>
          <a:prstGeom prst="roundRect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b="1" i="1" dirty="0" smtClean="0">
                <a:solidFill>
                  <a:srgbClr val="FFFF00"/>
                </a:solidFill>
              </a:rPr>
              <a:t>Правильна відповідь</a:t>
            </a:r>
            <a:endParaRPr lang="uk-UA" sz="3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7717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нутый угол 1"/>
          <p:cNvSpPr/>
          <p:nvPr/>
        </p:nvSpPr>
        <p:spPr>
          <a:xfrm>
            <a:off x="179512" y="195486"/>
            <a:ext cx="8712968" cy="4752528"/>
          </a:xfrm>
          <a:prstGeom prst="foldedCorner">
            <a:avLst/>
          </a:prstGeom>
          <a:solidFill>
            <a:srgbClr val="002060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 algn="ctr"/>
            <a:r>
              <a:rPr lang="ru-RU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Другий тур </a:t>
            </a:r>
          </a:p>
          <a:p>
            <a:pPr marL="177800" algn="ctr"/>
            <a:r>
              <a:rPr lang="ru-RU" sz="7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</a:t>
            </a:r>
            <a:r>
              <a:rPr lang="ru-RU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«Футбол»</a:t>
            </a:r>
          </a:p>
          <a:p>
            <a:pPr algn="ctr"/>
            <a:r>
              <a:rPr lang="uk-UA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(дати якнайшвидше відповідь на запитання</a:t>
            </a:r>
            <a:r>
              <a:rPr lang="uk-UA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uk-UA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22342540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нутый угол 1"/>
          <p:cNvSpPr/>
          <p:nvPr/>
        </p:nvSpPr>
        <p:spPr>
          <a:xfrm>
            <a:off x="179512" y="195486"/>
            <a:ext cx="8712968" cy="4752528"/>
          </a:xfrm>
          <a:prstGeom prst="foldedCorner">
            <a:avLst/>
          </a:prstGeom>
          <a:solidFill>
            <a:srgbClr val="002060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 algn="ctr"/>
            <a:r>
              <a:rPr lang="ru-RU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Перший тайм</a:t>
            </a:r>
            <a:endParaRPr lang="uk-UA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38141921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2844" y="0"/>
            <a:ext cx="885831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6000" b="1" i="1" dirty="0" smtClean="0"/>
              <a:t> 1.Назвіть малі жанри фольклору... </a:t>
            </a:r>
          </a:p>
          <a:p>
            <a:pPr lvl="0" algn="r"/>
            <a:r>
              <a:rPr lang="uk-UA" sz="6000" b="1" i="1" dirty="0" smtClean="0">
                <a:solidFill>
                  <a:srgbClr val="002060"/>
                </a:solidFill>
              </a:rPr>
              <a:t>прислів’я, приказки скоромовка, загадки</a:t>
            </a:r>
            <a:endParaRPr lang="ru-RU" sz="6000" b="1" i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7717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2844" y="0"/>
            <a:ext cx="8858312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uk-UA" sz="6000" b="1" i="1" dirty="0" smtClean="0"/>
              <a:t>2. Яку роботу виконувала пасербиця у Пані Метелиці? </a:t>
            </a:r>
          </a:p>
          <a:p>
            <a:pPr lvl="0" algn="r"/>
            <a:r>
              <a:rPr lang="uk-UA" sz="6000" b="1" i="1" dirty="0" smtClean="0">
                <a:solidFill>
                  <a:srgbClr val="002060"/>
                </a:solidFill>
              </a:rPr>
              <a:t>Збивала подушки й ковдри</a:t>
            </a:r>
            <a:endParaRPr lang="ru-RU" sz="6000" b="1" i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7717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2844" y="0"/>
            <a:ext cx="885831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uk-UA" sz="6000" b="1" i="1" dirty="0" smtClean="0"/>
              <a:t>3. В якій країні відбуваються події казки «Фарбований шакал»? </a:t>
            </a:r>
          </a:p>
          <a:p>
            <a:pPr lvl="0" algn="r"/>
            <a:r>
              <a:rPr lang="uk-UA" sz="6000" b="1" i="1" dirty="0" smtClean="0">
                <a:solidFill>
                  <a:srgbClr val="002060"/>
                </a:solidFill>
              </a:rPr>
              <a:t>Індія </a:t>
            </a:r>
            <a:endParaRPr lang="ru-RU" sz="6000" b="1" i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2791053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2844" y="0"/>
            <a:ext cx="885831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uk-UA" sz="6000" b="1" i="1" dirty="0" smtClean="0"/>
              <a:t>4. Що означає ім’я </a:t>
            </a:r>
            <a:r>
              <a:rPr lang="uk-UA" sz="6000" b="1" i="1" dirty="0" err="1" smtClean="0"/>
              <a:t>Момотаро</a:t>
            </a:r>
            <a:r>
              <a:rPr lang="uk-UA" sz="6000" b="1" i="1" dirty="0" smtClean="0"/>
              <a:t>?</a:t>
            </a:r>
          </a:p>
          <a:p>
            <a:pPr lvl="0" algn="r"/>
            <a:r>
              <a:rPr lang="uk-UA" sz="6000" b="1" i="1" dirty="0" smtClean="0"/>
              <a:t> </a:t>
            </a:r>
            <a:r>
              <a:rPr lang="uk-UA" sz="6000" b="1" i="1" dirty="0" smtClean="0">
                <a:solidFill>
                  <a:srgbClr val="002060"/>
                </a:solidFill>
              </a:rPr>
              <a:t>Хлопчик-Персик</a:t>
            </a:r>
            <a:endParaRPr lang="ru-RU" sz="6000" b="1" i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7717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2844" y="0"/>
            <a:ext cx="885831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uk-UA" sz="6000" b="1" i="1" dirty="0" smtClean="0"/>
              <a:t>5. Що перше намалював хлопець </a:t>
            </a:r>
            <a:r>
              <a:rPr lang="uk-UA" sz="6000" b="1" i="1" dirty="0" err="1" smtClean="0"/>
              <a:t>Малян</a:t>
            </a:r>
            <a:r>
              <a:rPr lang="uk-UA" sz="6000" b="1" i="1" dirty="0" smtClean="0"/>
              <a:t> пензликом?</a:t>
            </a:r>
          </a:p>
          <a:p>
            <a:pPr lvl="0" algn="r"/>
            <a:r>
              <a:rPr lang="uk-UA" sz="6000" b="1" i="1" dirty="0" smtClean="0"/>
              <a:t> </a:t>
            </a:r>
            <a:r>
              <a:rPr lang="uk-UA" sz="6000" b="1" i="1" dirty="0" smtClean="0">
                <a:solidFill>
                  <a:srgbClr val="002060"/>
                </a:solidFill>
              </a:rPr>
              <a:t>птаха</a:t>
            </a:r>
            <a:endParaRPr lang="ru-RU" sz="6000" b="1" i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4055024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2844" y="0"/>
            <a:ext cx="885831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uk-UA" sz="6000" b="1" i="1" dirty="0" smtClean="0"/>
              <a:t>6. Лукомор'я — це...  </a:t>
            </a:r>
          </a:p>
          <a:p>
            <a:pPr lvl="0" algn="r"/>
            <a:r>
              <a:rPr lang="uk-UA" sz="6000" b="1" i="1" dirty="0" smtClean="0">
                <a:solidFill>
                  <a:srgbClr val="002060"/>
                </a:solidFill>
              </a:rPr>
              <a:t>вигин морського берега у формі лука</a:t>
            </a:r>
            <a:endParaRPr lang="ru-RU" sz="6000" b="1" i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7717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2844" y="0"/>
            <a:ext cx="885831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uk-UA" sz="6000" b="1" i="1" dirty="0" smtClean="0"/>
              <a:t>7. Літературна казка — це... </a:t>
            </a:r>
          </a:p>
          <a:p>
            <a:pPr lvl="0" algn="r"/>
            <a:r>
              <a:rPr lang="uk-UA" sz="6000" b="1" i="1" dirty="0" smtClean="0">
                <a:solidFill>
                  <a:srgbClr val="002060"/>
                </a:solidFill>
              </a:rPr>
              <a:t>казка, написана автором, письменником</a:t>
            </a:r>
            <a:endParaRPr lang="ru-RU" sz="6000" b="1" i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388659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2844" y="0"/>
            <a:ext cx="885831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uk-UA" sz="6000" b="1" i="1" dirty="0" smtClean="0"/>
              <a:t>8. Які поети писали вірші про природу? </a:t>
            </a:r>
          </a:p>
          <a:p>
            <a:pPr lvl="0" algn="r"/>
            <a:r>
              <a:rPr lang="uk-UA" sz="6000" b="1" i="1" dirty="0" smtClean="0">
                <a:solidFill>
                  <a:srgbClr val="002060"/>
                </a:solidFill>
              </a:rPr>
              <a:t>Джон Кітс, Гете, Гейне</a:t>
            </a:r>
            <a:endParaRPr lang="ru-RU" sz="6000" b="1" i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7717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2844" y="0"/>
            <a:ext cx="88583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uk-UA" sz="6000" b="1" i="1" dirty="0" smtClean="0"/>
              <a:t>9. Антитеза — це... </a:t>
            </a:r>
          </a:p>
          <a:p>
            <a:pPr lvl="0" algn="r"/>
            <a:r>
              <a:rPr lang="uk-UA" sz="6000" b="1" i="1" dirty="0" smtClean="0">
                <a:solidFill>
                  <a:srgbClr val="002060"/>
                </a:solidFill>
              </a:rPr>
              <a:t>протиставлення</a:t>
            </a:r>
            <a:endParaRPr lang="ru-RU" sz="6000" b="1" i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9495413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2844" y="0"/>
            <a:ext cx="8858312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uk-UA" sz="6000" b="1" i="1" dirty="0" smtClean="0"/>
              <a:t>10. Хто сватається до царівни з казки О.Пушкіна? </a:t>
            </a:r>
          </a:p>
          <a:p>
            <a:pPr lvl="0" algn="r"/>
            <a:r>
              <a:rPr lang="uk-UA" sz="6000" b="1" i="1" dirty="0" smtClean="0">
                <a:solidFill>
                  <a:srgbClr val="002060"/>
                </a:solidFill>
              </a:rPr>
              <a:t>королевич Єлисей, богатирі</a:t>
            </a:r>
            <a:endParaRPr lang="ru-RU" sz="6000" b="1" i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7717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2844" y="0"/>
            <a:ext cx="8858312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uk-UA" sz="6000" b="1" i="1" dirty="0" smtClean="0"/>
              <a:t>11. Що знайшли дроворуби поряд з Хлопчиком-Зіркою?</a:t>
            </a:r>
          </a:p>
          <a:p>
            <a:pPr lvl="0" algn="r"/>
            <a:r>
              <a:rPr lang="uk-UA" sz="6000" b="1" i="1" dirty="0" smtClean="0"/>
              <a:t> </a:t>
            </a:r>
            <a:r>
              <a:rPr lang="uk-UA" sz="6000" b="1" i="1" dirty="0" smtClean="0">
                <a:solidFill>
                  <a:srgbClr val="002060"/>
                </a:solidFill>
              </a:rPr>
              <a:t>золотий плащ і бурштинове намисто </a:t>
            </a:r>
            <a:endParaRPr lang="ru-RU" sz="6000" b="1" i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4336100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2844" y="0"/>
            <a:ext cx="8858312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uk-UA" sz="6000" b="1" i="1" dirty="0" smtClean="0"/>
              <a:t>12. Чому Том і </a:t>
            </a:r>
            <a:r>
              <a:rPr lang="uk-UA" sz="6000" b="1" i="1" dirty="0" err="1" smtClean="0"/>
              <a:t>Гек</a:t>
            </a:r>
            <a:r>
              <a:rPr lang="uk-UA" sz="6000" b="1" i="1" dirty="0" smtClean="0"/>
              <a:t> вирішили вночі йти на кладовище? </a:t>
            </a:r>
          </a:p>
          <a:p>
            <a:pPr lvl="0" algn="r"/>
            <a:r>
              <a:rPr lang="uk-UA" sz="6000" b="1" i="1" dirty="0" smtClean="0">
                <a:solidFill>
                  <a:srgbClr val="002060"/>
                </a:solidFill>
              </a:rPr>
              <a:t>щоб вивести бородавки</a:t>
            </a:r>
            <a:endParaRPr lang="ru-RU" sz="6000" b="1" i="1" dirty="0" smtClean="0">
              <a:solidFill>
                <a:srgbClr val="002060"/>
              </a:solidFill>
            </a:endParaRPr>
          </a:p>
          <a:p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36597717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нутый угол 1"/>
          <p:cNvSpPr/>
          <p:nvPr/>
        </p:nvSpPr>
        <p:spPr>
          <a:xfrm>
            <a:off x="179512" y="195486"/>
            <a:ext cx="8712968" cy="4752528"/>
          </a:xfrm>
          <a:prstGeom prst="foldedCorner">
            <a:avLst/>
          </a:prstGeom>
          <a:solidFill>
            <a:srgbClr val="002060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 algn="ctr"/>
            <a:r>
              <a:rPr lang="ru-RU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Другий тайм</a:t>
            </a:r>
            <a:endParaRPr lang="uk-UA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37876599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4282" y="0"/>
            <a:ext cx="878687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800" b="1" i="1" dirty="0" smtClean="0"/>
              <a:t> </a:t>
            </a:r>
            <a:r>
              <a:rPr lang="uk-UA" sz="6000" b="1" i="1" dirty="0" smtClean="0"/>
              <a:t>1. Слово "фольклор" у перекладі означає... </a:t>
            </a:r>
          </a:p>
          <a:p>
            <a:pPr lvl="0" algn="r"/>
            <a:r>
              <a:rPr lang="uk-UA" sz="6000" b="1" i="1" dirty="0" smtClean="0">
                <a:solidFill>
                  <a:srgbClr val="002060"/>
                </a:solidFill>
              </a:rPr>
              <a:t>  усна народна творчість</a:t>
            </a:r>
            <a:endParaRPr lang="ru-RU" sz="6000" b="1" i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7717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4282" y="0"/>
            <a:ext cx="878687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uk-UA" sz="6000" b="1" i="1" dirty="0" smtClean="0"/>
              <a:t>2. До якої групи народних казок належить "Пані Метелиця"?</a:t>
            </a:r>
          </a:p>
          <a:p>
            <a:pPr lvl="0" algn="r"/>
            <a:r>
              <a:rPr lang="uk-UA" sz="6000" b="1" i="1" dirty="0" smtClean="0">
                <a:solidFill>
                  <a:srgbClr val="002060"/>
                </a:solidFill>
              </a:rPr>
              <a:t>  чарівна </a:t>
            </a:r>
            <a:endParaRPr lang="ru-RU" sz="6000" b="1" i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033049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4282" y="0"/>
            <a:ext cx="878687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uk-UA" sz="6000" b="1" i="1" dirty="0" smtClean="0"/>
              <a:t>3. Де ходить Кіт учений по ланцюгу?</a:t>
            </a:r>
          </a:p>
          <a:p>
            <a:pPr lvl="0" algn="r"/>
            <a:r>
              <a:rPr lang="uk-UA" sz="6000" b="1" i="1" dirty="0" smtClean="0"/>
              <a:t> </a:t>
            </a:r>
            <a:r>
              <a:rPr lang="uk-UA" sz="6000" b="1" i="1" dirty="0" smtClean="0">
                <a:solidFill>
                  <a:srgbClr val="002060"/>
                </a:solidFill>
              </a:rPr>
              <a:t>край Лукомор’я</a:t>
            </a:r>
            <a:endParaRPr lang="ru-RU" sz="6000" b="1" i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7717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4282" y="0"/>
            <a:ext cx="878687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uk-UA" sz="6000" b="1" i="1" dirty="0" smtClean="0"/>
              <a:t>4. Пейзаж в літературі — це... </a:t>
            </a:r>
          </a:p>
          <a:p>
            <a:pPr lvl="0" algn="r"/>
            <a:r>
              <a:rPr lang="uk-UA" sz="6000" b="1" i="1" dirty="0" smtClean="0">
                <a:solidFill>
                  <a:srgbClr val="002060"/>
                </a:solidFill>
              </a:rPr>
              <a:t>опис природи</a:t>
            </a:r>
            <a:endParaRPr lang="ru-RU" sz="6000" b="1" i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7717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4282" y="0"/>
            <a:ext cx="878687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uk-UA" sz="6000" b="1" i="1" dirty="0" smtClean="0"/>
              <a:t>5. Що тітка Полі примусила Тома робити у суботу? </a:t>
            </a:r>
          </a:p>
          <a:p>
            <a:pPr lvl="0" algn="r"/>
            <a:r>
              <a:rPr lang="uk-UA" sz="6000" b="1" i="1" dirty="0" smtClean="0">
                <a:solidFill>
                  <a:srgbClr val="002060"/>
                </a:solidFill>
              </a:rPr>
              <a:t>білити паркан</a:t>
            </a:r>
            <a:endParaRPr lang="ru-RU" sz="6000" b="1" i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7217290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4282" y="0"/>
            <a:ext cx="878687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uk-UA" sz="6000" b="1" i="1" dirty="0" smtClean="0"/>
              <a:t>6. Скільки років було </a:t>
            </a:r>
            <a:r>
              <a:rPr lang="uk-UA" sz="6000" b="1" i="1" dirty="0" err="1" smtClean="0"/>
              <a:t>Полліанні</a:t>
            </a:r>
            <a:r>
              <a:rPr lang="uk-UA" sz="6000" b="1" i="1" dirty="0" smtClean="0"/>
              <a:t>?</a:t>
            </a:r>
          </a:p>
          <a:p>
            <a:pPr lvl="0" algn="r"/>
            <a:r>
              <a:rPr lang="uk-UA" sz="6000" b="1" i="1" dirty="0" smtClean="0">
                <a:solidFill>
                  <a:srgbClr val="002060"/>
                </a:solidFill>
              </a:rPr>
              <a:t>одинадцять</a:t>
            </a:r>
            <a:endParaRPr lang="ru-RU" sz="6000" b="1" i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7717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4282" y="0"/>
            <a:ext cx="878687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uk-UA" sz="6000" b="1" i="1" dirty="0" smtClean="0"/>
              <a:t>7. Яку назву мало продовження книжки про Алісу? </a:t>
            </a:r>
          </a:p>
          <a:p>
            <a:pPr lvl="0" algn="r"/>
            <a:r>
              <a:rPr lang="uk-UA" sz="6000" b="1" i="1" dirty="0" smtClean="0">
                <a:solidFill>
                  <a:srgbClr val="002060"/>
                </a:solidFill>
              </a:rPr>
              <a:t>«Аліса в Задзеркаллі»</a:t>
            </a:r>
            <a:endParaRPr lang="ru-RU" sz="6000" b="1" i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0262781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4282" y="0"/>
            <a:ext cx="878687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uk-UA" sz="6000" b="1" i="1" dirty="0" smtClean="0"/>
              <a:t>8. М.Цвєтаєва дуже любила вірші російського поета … </a:t>
            </a:r>
          </a:p>
          <a:p>
            <a:pPr lvl="0" algn="r"/>
            <a:r>
              <a:rPr lang="uk-UA" sz="6000" b="1" i="1" dirty="0" smtClean="0">
                <a:solidFill>
                  <a:srgbClr val="002060"/>
                </a:solidFill>
              </a:rPr>
              <a:t>О.С.Пушкіна</a:t>
            </a:r>
            <a:endParaRPr lang="ru-RU" sz="6000" b="1" i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7717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4282" y="0"/>
            <a:ext cx="878687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uk-UA" sz="6000" b="1" i="1" dirty="0" smtClean="0"/>
              <a:t>9. Який жанр твору Р.Дала «Чарлі і шоколадна фабрика»? </a:t>
            </a:r>
          </a:p>
          <a:p>
            <a:pPr lvl="0" algn="r"/>
            <a:r>
              <a:rPr lang="uk-UA" sz="6000" b="1" i="1" dirty="0" smtClean="0">
                <a:solidFill>
                  <a:srgbClr val="002060"/>
                </a:solidFill>
              </a:rPr>
              <a:t>повість-казка</a:t>
            </a:r>
            <a:endParaRPr lang="ru-RU" sz="6000" b="1" i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905747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4282" y="0"/>
            <a:ext cx="878687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uk-UA" sz="6000" b="1" i="1" dirty="0" smtClean="0"/>
              <a:t>10. Де за традицією сховався </a:t>
            </a:r>
            <a:r>
              <a:rPr lang="uk-UA" sz="6000" b="1" i="1" dirty="0" err="1" smtClean="0"/>
              <a:t>Гемуль</a:t>
            </a:r>
            <a:r>
              <a:rPr lang="uk-UA" sz="6000" b="1" i="1" dirty="0" smtClean="0"/>
              <a:t>? </a:t>
            </a:r>
          </a:p>
          <a:p>
            <a:pPr lvl="0" algn="r"/>
            <a:r>
              <a:rPr lang="uk-UA" sz="6000" b="1" i="1" dirty="0" smtClean="0">
                <a:solidFill>
                  <a:srgbClr val="002060"/>
                </a:solidFill>
              </a:rPr>
              <a:t>заповз під диван</a:t>
            </a:r>
            <a:endParaRPr lang="ru-RU" sz="6000" b="1" i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7717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4282" y="0"/>
            <a:ext cx="878687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uk-UA" sz="6000" b="1" i="1" dirty="0" smtClean="0"/>
              <a:t>11. Назвіть героїв повісті Пауля Маара. </a:t>
            </a:r>
          </a:p>
          <a:p>
            <a:pPr lvl="0" algn="r"/>
            <a:r>
              <a:rPr lang="uk-UA" sz="6000" b="1" i="1" dirty="0" smtClean="0">
                <a:solidFill>
                  <a:srgbClr val="002060"/>
                </a:solidFill>
              </a:rPr>
              <a:t>Пан Пляшкер, пані Моркван, пан Вівторакус, Суботик</a:t>
            </a:r>
            <a:endParaRPr lang="ru-RU" sz="6000" b="1" i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58706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4282" y="0"/>
            <a:ext cx="878687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uk-UA" sz="6000" b="1" i="1" dirty="0" smtClean="0"/>
              <a:t>12. Як спить </a:t>
            </a:r>
            <a:r>
              <a:rPr lang="uk-UA" sz="6000" b="1" i="1" dirty="0" err="1" smtClean="0"/>
              <a:t>Пеппі</a:t>
            </a:r>
            <a:r>
              <a:rPr lang="uk-UA" sz="6000" b="1" i="1" dirty="0" smtClean="0"/>
              <a:t> </a:t>
            </a:r>
            <a:r>
              <a:rPr lang="uk-UA" sz="6000" b="1" i="1" dirty="0" err="1" smtClean="0"/>
              <a:t>Довгапанчоха</a:t>
            </a:r>
            <a:r>
              <a:rPr lang="uk-UA" sz="6000" b="1" i="1" dirty="0" smtClean="0"/>
              <a:t>?</a:t>
            </a:r>
          </a:p>
          <a:p>
            <a:pPr lvl="0" algn="r"/>
            <a:r>
              <a:rPr lang="uk-UA" sz="6000" b="1" i="1" dirty="0" smtClean="0"/>
              <a:t>     </a:t>
            </a:r>
            <a:r>
              <a:rPr lang="uk-UA" sz="6000" b="1" i="1" dirty="0" smtClean="0">
                <a:solidFill>
                  <a:srgbClr val="002060"/>
                </a:solidFill>
              </a:rPr>
              <a:t>із ногами на подушці й з головою під ковдрою</a:t>
            </a:r>
            <a:endParaRPr lang="ru-RU" sz="6000" b="1" i="1" dirty="0" smtClean="0">
              <a:solidFill>
                <a:srgbClr val="002060"/>
              </a:solidFill>
            </a:endParaRPr>
          </a:p>
          <a:p>
            <a:endParaRPr lang="uk-UA" sz="6000" dirty="0"/>
          </a:p>
        </p:txBody>
      </p:sp>
    </p:spTree>
    <p:extLst>
      <p:ext uri="{BB962C8B-B14F-4D97-AF65-F5344CB8AC3E}">
        <p14:creationId xmlns:p14="http://schemas.microsoft.com/office/powerpoint/2010/main" val="36597717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нутый угол 1"/>
          <p:cNvSpPr/>
          <p:nvPr/>
        </p:nvSpPr>
        <p:spPr>
          <a:xfrm>
            <a:off x="179512" y="195486"/>
            <a:ext cx="8712968" cy="4752528"/>
          </a:xfrm>
          <a:prstGeom prst="foldedCorner">
            <a:avLst/>
          </a:prstGeom>
          <a:solidFill>
            <a:srgbClr val="002060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 algn="ctr"/>
            <a:r>
              <a:rPr lang="ru-RU" sz="7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Третій</a:t>
            </a:r>
            <a:r>
              <a:rPr lang="ru-RU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тур </a:t>
            </a:r>
          </a:p>
          <a:p>
            <a:pPr marL="177800" algn="ctr"/>
            <a:r>
              <a:rPr lang="ru-RU" sz="7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Встановіть</a:t>
            </a:r>
            <a:r>
              <a:rPr lang="ru-RU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7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відповідність</a:t>
            </a:r>
            <a:endParaRPr lang="uk-UA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88988823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нутый угол 1"/>
          <p:cNvSpPr/>
          <p:nvPr/>
        </p:nvSpPr>
        <p:spPr>
          <a:xfrm>
            <a:off x="179512" y="195486"/>
            <a:ext cx="8712968" cy="4752528"/>
          </a:xfrm>
          <a:prstGeom prst="foldedCorner">
            <a:avLst/>
          </a:prstGeom>
          <a:solidFill>
            <a:srgbClr val="002060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 algn="ctr"/>
            <a:r>
              <a:rPr lang="ru-RU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Перша </a:t>
            </a:r>
            <a:r>
              <a:rPr lang="ru-RU" sz="7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відповідність</a:t>
            </a:r>
            <a:r>
              <a:rPr lang="ru-RU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</a:p>
          <a:p>
            <a:pPr marL="177800" algn="ctr"/>
            <a:r>
              <a:rPr lang="ru-RU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автор - </a:t>
            </a:r>
            <a:r>
              <a:rPr lang="ru-RU" sz="7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країна</a:t>
            </a:r>
            <a:r>
              <a:rPr lang="ru-RU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uk-UA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37285355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1656236"/>
              </p:ext>
            </p:extLst>
          </p:nvPr>
        </p:nvGraphicFramePr>
        <p:xfrm>
          <a:off x="142844" y="142855"/>
          <a:ext cx="8858312" cy="4857786"/>
        </p:xfrm>
        <a:graphic>
          <a:graphicData uri="http://schemas.openxmlformats.org/drawingml/2006/table">
            <a:tbl>
              <a:tblPr/>
              <a:tblGrid>
                <a:gridCol w="4429156"/>
                <a:gridCol w="4429156"/>
              </a:tblGrid>
              <a:tr h="809631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1822450" algn="l"/>
                        </a:tabLst>
                      </a:pPr>
                      <a:r>
                        <a:rPr lang="uk-UA" sz="4800" b="1" i="1" dirty="0" smtClean="0">
                          <a:latin typeface="+mj-lt"/>
                          <a:ea typeface="Calibri"/>
                          <a:cs typeface="Times New Roman"/>
                        </a:rPr>
                        <a:t>1. Марк </a:t>
                      </a:r>
                      <a:r>
                        <a:rPr lang="uk-UA" sz="4800" b="1" i="1" dirty="0">
                          <a:latin typeface="+mj-lt"/>
                          <a:ea typeface="Calibri"/>
                          <a:cs typeface="Times New Roman"/>
                        </a:rPr>
                        <a:t>Твен</a:t>
                      </a:r>
                      <a:endParaRPr lang="ru-RU" sz="5400" b="1" i="1" dirty="0">
                        <a:latin typeface="+mj-lt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1822450" algn="l"/>
                        </a:tabLst>
                      </a:pPr>
                      <a:r>
                        <a:rPr lang="uk-UA" sz="4800" b="1" i="1" spc="60" dirty="0" smtClean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1. Англія</a:t>
                      </a:r>
                      <a:endParaRPr lang="ru-RU" sz="5400" b="1" i="1" dirty="0">
                        <a:latin typeface="+mj-lt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9631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1822450" algn="l"/>
                        </a:tabLst>
                      </a:pPr>
                      <a:r>
                        <a:rPr lang="uk-UA" sz="4800" b="1" i="1" dirty="0" smtClean="0">
                          <a:latin typeface="+mj-lt"/>
                          <a:ea typeface="Calibri"/>
                          <a:cs typeface="Times New Roman"/>
                        </a:rPr>
                        <a:t>2. О.Пушкін</a:t>
                      </a:r>
                      <a:endParaRPr lang="ru-RU" sz="5400" b="1" i="1" dirty="0">
                        <a:latin typeface="+mj-lt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1822450" algn="l"/>
                        </a:tabLst>
                      </a:pPr>
                      <a:r>
                        <a:rPr lang="uk-UA" sz="4800" b="1" i="1" spc="60" dirty="0" smtClean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2. Франція</a:t>
                      </a:r>
                      <a:endParaRPr lang="ru-RU" sz="5400" b="1" i="1" dirty="0">
                        <a:latin typeface="+mj-lt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9631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1822450" algn="l"/>
                        </a:tabLst>
                      </a:pPr>
                      <a:r>
                        <a:rPr lang="uk-UA" sz="4800" b="1" i="1" dirty="0" smtClean="0">
                          <a:latin typeface="+mj-lt"/>
                          <a:ea typeface="Calibri"/>
                          <a:cs typeface="Times New Roman"/>
                        </a:rPr>
                        <a:t>3. Грімм</a:t>
                      </a:r>
                      <a:endParaRPr lang="ru-RU" sz="5400" b="1" i="1" dirty="0">
                        <a:latin typeface="+mj-lt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1822450" algn="l"/>
                        </a:tabLst>
                      </a:pPr>
                      <a:r>
                        <a:rPr lang="uk-UA" sz="4800" b="1" i="1" spc="60" dirty="0" smtClean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3. Росія</a:t>
                      </a:r>
                      <a:endParaRPr lang="ru-RU" sz="5400" b="1" i="1" dirty="0">
                        <a:latin typeface="+mj-lt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9631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1822450" algn="l"/>
                        </a:tabLst>
                      </a:pPr>
                      <a:r>
                        <a:rPr lang="uk-UA" sz="4800" b="1" i="1" dirty="0" smtClean="0">
                          <a:latin typeface="+mj-lt"/>
                          <a:ea typeface="Calibri"/>
                          <a:cs typeface="Times New Roman"/>
                        </a:rPr>
                        <a:t>4. Ш.</a:t>
                      </a:r>
                      <a:r>
                        <a:rPr lang="uk-UA" sz="4800" b="1" i="1" dirty="0" err="1" smtClean="0">
                          <a:latin typeface="+mj-lt"/>
                          <a:ea typeface="Calibri"/>
                          <a:cs typeface="Times New Roman"/>
                        </a:rPr>
                        <a:t>Перро</a:t>
                      </a:r>
                      <a:endParaRPr lang="ru-RU" sz="5400" b="1" i="1" dirty="0">
                        <a:latin typeface="+mj-lt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1822450" algn="l"/>
                        </a:tabLst>
                      </a:pPr>
                      <a:r>
                        <a:rPr lang="uk-UA" sz="4800" b="1" i="1" spc="60" dirty="0" smtClean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4. Німеччина</a:t>
                      </a:r>
                      <a:endParaRPr lang="ru-RU" sz="5400" b="1" i="1" dirty="0">
                        <a:latin typeface="+mj-lt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9631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1822450" algn="l"/>
                        </a:tabLst>
                      </a:pPr>
                      <a:r>
                        <a:rPr lang="uk-UA" sz="4800" b="1" i="1" dirty="0" smtClean="0">
                          <a:latin typeface="+mj-lt"/>
                          <a:ea typeface="Calibri"/>
                          <a:cs typeface="Times New Roman"/>
                        </a:rPr>
                        <a:t>5. Г.К.Андерсен</a:t>
                      </a:r>
                      <a:endParaRPr lang="ru-RU" sz="5400" b="1" i="1" dirty="0">
                        <a:latin typeface="+mj-lt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1822450" algn="l"/>
                        </a:tabLst>
                      </a:pPr>
                      <a:r>
                        <a:rPr lang="uk-UA" sz="4800" b="1" i="1" spc="60" dirty="0" smtClean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5. США</a:t>
                      </a:r>
                      <a:endParaRPr lang="ru-RU" sz="5400" b="1" i="1" dirty="0">
                        <a:latin typeface="+mj-lt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9631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1822450" algn="l"/>
                        </a:tabLst>
                      </a:pPr>
                      <a:r>
                        <a:rPr lang="uk-UA" sz="4800" b="1" i="1" dirty="0" smtClean="0">
                          <a:latin typeface="+mj-lt"/>
                          <a:ea typeface="Calibri"/>
                          <a:cs typeface="Times New Roman"/>
                        </a:rPr>
                        <a:t>6. О.Уайльд</a:t>
                      </a:r>
                      <a:endParaRPr lang="ru-RU" sz="5400" b="1" i="1" dirty="0">
                        <a:latin typeface="+mj-lt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1822450" algn="l"/>
                        </a:tabLst>
                      </a:pPr>
                      <a:r>
                        <a:rPr lang="uk-UA" sz="4800" b="1" i="1" spc="60" dirty="0" smtClean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6. Данія</a:t>
                      </a:r>
                      <a:endParaRPr lang="ru-RU" sz="5400" b="1" i="1" dirty="0">
                        <a:latin typeface="+mj-lt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97717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70765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8800" b="1" dirty="0" smtClean="0"/>
              <a:t>15 23 34 42 56 61</a:t>
            </a:r>
            <a:endParaRPr lang="uk-UA" sz="8800" b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42844" y="128570"/>
            <a:ext cx="8643998" cy="900119"/>
          </a:xfrm>
          <a:prstGeom prst="roundRect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b="1" i="1" dirty="0" smtClean="0">
                <a:solidFill>
                  <a:srgbClr val="FFFF00"/>
                </a:solidFill>
              </a:rPr>
              <a:t>Правильна відповідь</a:t>
            </a:r>
            <a:endParaRPr lang="uk-UA" sz="3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7717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нутый угол 1"/>
          <p:cNvSpPr/>
          <p:nvPr/>
        </p:nvSpPr>
        <p:spPr>
          <a:xfrm>
            <a:off x="179512" y="195486"/>
            <a:ext cx="8712968" cy="4752528"/>
          </a:xfrm>
          <a:prstGeom prst="foldedCorner">
            <a:avLst/>
          </a:prstGeom>
          <a:solidFill>
            <a:srgbClr val="002060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 algn="ctr"/>
            <a:r>
              <a:rPr lang="ru-RU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Друга </a:t>
            </a:r>
          </a:p>
          <a:p>
            <a:pPr marL="177800" algn="ctr"/>
            <a:r>
              <a:rPr lang="ru-RU" sz="7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відповідність</a:t>
            </a:r>
            <a:r>
              <a:rPr lang="ru-RU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</a:p>
          <a:p>
            <a:pPr marL="177800" algn="ctr"/>
            <a:r>
              <a:rPr lang="ru-RU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автор - </a:t>
            </a:r>
            <a:r>
              <a:rPr lang="ru-RU" sz="7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твір</a:t>
            </a:r>
            <a:r>
              <a:rPr lang="ru-RU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uk-UA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10874012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1099900"/>
              </p:ext>
            </p:extLst>
          </p:nvPr>
        </p:nvGraphicFramePr>
        <p:xfrm>
          <a:off x="142844" y="142857"/>
          <a:ext cx="8858312" cy="4857784"/>
        </p:xfrm>
        <a:graphic>
          <a:graphicData uri="http://schemas.openxmlformats.org/drawingml/2006/table">
            <a:tbl>
              <a:tblPr/>
              <a:tblGrid>
                <a:gridCol w="3133012"/>
                <a:gridCol w="5725300"/>
              </a:tblGrid>
              <a:tr h="697631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3200" b="1" i="1" dirty="0" smtClean="0">
                          <a:latin typeface="+mj-lt"/>
                          <a:ea typeface="Times New Roman"/>
                          <a:cs typeface="Times New Roman"/>
                        </a:rPr>
                        <a:t>1. </a:t>
                      </a:r>
                      <a:r>
                        <a:rPr lang="ru-RU" sz="3200" b="1" i="1" dirty="0" err="1" smtClean="0">
                          <a:latin typeface="+mj-lt"/>
                          <a:ea typeface="Times New Roman"/>
                          <a:cs typeface="Times New Roman"/>
                        </a:rPr>
                        <a:t>Грімм</a:t>
                      </a:r>
                      <a:r>
                        <a:rPr lang="ru-RU" sz="3200" b="1" i="1" dirty="0" smtClean="0">
                          <a:latin typeface="+mj-lt"/>
                          <a:ea typeface="Times New Roman"/>
                          <a:cs typeface="Times New Roman"/>
                        </a:rPr>
                        <a:t>       </a:t>
                      </a:r>
                      <a:endParaRPr lang="ru-RU" sz="3600" b="1" i="1" dirty="0">
                        <a:latin typeface="+mj-lt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3200" b="1" i="1" dirty="0" smtClean="0">
                          <a:latin typeface="+mj-lt"/>
                          <a:ea typeface="Times New Roman"/>
                          <a:cs typeface="Times New Roman"/>
                        </a:rPr>
                        <a:t>1.«Казка </a:t>
                      </a:r>
                      <a:r>
                        <a:rPr lang="ru-RU" sz="3200" b="1" i="1" dirty="0">
                          <a:latin typeface="+mj-lt"/>
                          <a:ea typeface="Times New Roman"/>
                          <a:cs typeface="Times New Roman"/>
                        </a:rPr>
                        <a:t>про </a:t>
                      </a:r>
                      <a:r>
                        <a:rPr lang="ru-RU" sz="3200" b="1" i="1" dirty="0" err="1">
                          <a:latin typeface="+mj-lt"/>
                          <a:ea typeface="Times New Roman"/>
                          <a:cs typeface="Times New Roman"/>
                        </a:rPr>
                        <a:t>мертву</a:t>
                      </a:r>
                      <a:r>
                        <a:rPr lang="ru-RU" sz="3200" b="1" i="1" dirty="0"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3200" b="1" i="1" dirty="0" err="1" smtClean="0">
                          <a:latin typeface="+mj-lt"/>
                          <a:ea typeface="Times New Roman"/>
                          <a:cs typeface="Times New Roman"/>
                        </a:rPr>
                        <a:t>царівну</a:t>
                      </a:r>
                      <a:r>
                        <a:rPr lang="ru-RU" sz="3200" b="1" i="1" dirty="0" smtClean="0">
                          <a:latin typeface="+mj-lt"/>
                          <a:ea typeface="Times New Roman"/>
                          <a:cs typeface="Times New Roman"/>
                        </a:rPr>
                        <a:t>»</a:t>
                      </a:r>
                      <a:endParaRPr lang="ru-RU" sz="3600" b="1" i="1" dirty="0">
                        <a:latin typeface="+mj-lt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7631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3200" b="1" i="1" dirty="0" smtClean="0">
                          <a:latin typeface="+mj-lt"/>
                          <a:ea typeface="Times New Roman"/>
                          <a:cs typeface="Times New Roman"/>
                        </a:rPr>
                        <a:t>2. </a:t>
                      </a:r>
                      <a:r>
                        <a:rPr lang="ru-RU" sz="3200" b="1" i="1" dirty="0" err="1" smtClean="0">
                          <a:latin typeface="+mj-lt"/>
                          <a:ea typeface="Times New Roman"/>
                          <a:cs typeface="Times New Roman"/>
                        </a:rPr>
                        <a:t>Пушкін</a:t>
                      </a:r>
                      <a:r>
                        <a:rPr lang="ru-RU" sz="3200" b="1" i="1" dirty="0" smtClean="0">
                          <a:latin typeface="+mj-lt"/>
                          <a:ea typeface="Times New Roman"/>
                          <a:cs typeface="Times New Roman"/>
                        </a:rPr>
                        <a:t>              </a:t>
                      </a:r>
                      <a:endParaRPr lang="ru-RU" sz="3600" b="1" i="1" dirty="0">
                        <a:latin typeface="+mj-lt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3200" b="1" i="1" dirty="0" smtClean="0">
                          <a:latin typeface="+mj-lt"/>
                          <a:ea typeface="Times New Roman"/>
                          <a:cs typeface="Times New Roman"/>
                        </a:rPr>
                        <a:t>2. «</a:t>
                      </a:r>
                      <a:r>
                        <a:rPr lang="ru-RU" sz="3200" b="1" i="1" dirty="0" err="1" smtClean="0">
                          <a:latin typeface="+mj-lt"/>
                          <a:ea typeface="Times New Roman"/>
                          <a:cs typeface="Times New Roman"/>
                        </a:rPr>
                        <a:t>Пані</a:t>
                      </a:r>
                      <a:r>
                        <a:rPr lang="ru-RU" sz="3200" b="1" i="1" dirty="0" smtClean="0"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3200" b="1" i="1" dirty="0" err="1">
                          <a:latin typeface="+mj-lt"/>
                          <a:ea typeface="Times New Roman"/>
                          <a:cs typeface="Times New Roman"/>
                        </a:rPr>
                        <a:t>Метелиця</a:t>
                      </a:r>
                      <a:r>
                        <a:rPr lang="ru-RU" sz="3200" b="1" i="1" dirty="0">
                          <a:latin typeface="+mj-lt"/>
                          <a:ea typeface="Times New Roman"/>
                          <a:cs typeface="Times New Roman"/>
                        </a:rPr>
                        <a:t>»</a:t>
                      </a:r>
                      <a:endParaRPr lang="ru-RU" sz="3600" b="1" i="1" dirty="0">
                        <a:latin typeface="+mj-lt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7631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3200" b="1" i="1" dirty="0" smtClean="0">
                          <a:latin typeface="+mj-lt"/>
                          <a:ea typeface="Times New Roman"/>
                          <a:cs typeface="Times New Roman"/>
                        </a:rPr>
                        <a:t>3. Андерсен    </a:t>
                      </a:r>
                      <a:endParaRPr lang="ru-RU" sz="3600" b="1" i="1" dirty="0">
                        <a:latin typeface="+mj-lt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3200" b="1" i="1" dirty="0" smtClean="0">
                          <a:latin typeface="+mj-lt"/>
                          <a:ea typeface="Times New Roman"/>
                          <a:cs typeface="Times New Roman"/>
                        </a:rPr>
                        <a:t>3. «Хлопчик </a:t>
                      </a:r>
                      <a:r>
                        <a:rPr lang="ru-RU" sz="3200" b="1" i="1" dirty="0">
                          <a:latin typeface="+mj-lt"/>
                          <a:ea typeface="Times New Roman"/>
                          <a:cs typeface="Times New Roman"/>
                        </a:rPr>
                        <a:t>– </a:t>
                      </a:r>
                      <a:r>
                        <a:rPr lang="ru-RU" sz="3200" b="1" i="1" dirty="0" err="1">
                          <a:latin typeface="+mj-lt"/>
                          <a:ea typeface="Times New Roman"/>
                          <a:cs typeface="Times New Roman"/>
                        </a:rPr>
                        <a:t>зірка</a:t>
                      </a:r>
                      <a:r>
                        <a:rPr lang="ru-RU" sz="3200" b="1" i="1" dirty="0">
                          <a:latin typeface="+mj-lt"/>
                          <a:ea typeface="Times New Roman"/>
                          <a:cs typeface="Times New Roman"/>
                        </a:rPr>
                        <a:t>»</a:t>
                      </a:r>
                      <a:endParaRPr lang="ru-RU" sz="3600" b="1" i="1" dirty="0">
                        <a:latin typeface="+mj-lt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7631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3200" b="1" i="1" dirty="0" smtClean="0">
                          <a:latin typeface="+mj-lt"/>
                          <a:ea typeface="Times New Roman"/>
                          <a:cs typeface="Times New Roman"/>
                        </a:rPr>
                        <a:t>4. Марк </a:t>
                      </a:r>
                      <a:r>
                        <a:rPr lang="ru-RU" sz="3200" b="1" i="1" dirty="0">
                          <a:latin typeface="+mj-lt"/>
                          <a:ea typeface="Times New Roman"/>
                          <a:cs typeface="Times New Roman"/>
                        </a:rPr>
                        <a:t>Твен                          </a:t>
                      </a:r>
                      <a:endParaRPr lang="ru-RU" sz="3600" b="1" i="1" dirty="0">
                        <a:latin typeface="+mj-lt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3200" b="1" i="1" dirty="0" smtClean="0">
                          <a:latin typeface="+mj-lt"/>
                          <a:ea typeface="Times New Roman"/>
                          <a:cs typeface="Times New Roman"/>
                        </a:rPr>
                        <a:t>4. «</a:t>
                      </a:r>
                      <a:r>
                        <a:rPr lang="ru-RU" sz="3200" b="1" i="1" dirty="0" err="1" smtClean="0">
                          <a:latin typeface="+mj-lt"/>
                          <a:ea typeface="Times New Roman"/>
                          <a:cs typeface="Times New Roman"/>
                        </a:rPr>
                        <a:t>Снап</a:t>
                      </a:r>
                      <a:r>
                        <a:rPr lang="ru-RU" sz="3200" b="1" i="1" dirty="0">
                          <a:latin typeface="+mj-lt"/>
                          <a:ea typeface="Times New Roman"/>
                          <a:cs typeface="Times New Roman"/>
                        </a:rPr>
                        <a:t>»</a:t>
                      </a:r>
                      <a:endParaRPr lang="ru-RU" sz="3600" b="1" i="1" dirty="0">
                        <a:latin typeface="+mj-lt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1998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3200" b="1" i="1" dirty="0" smtClean="0">
                          <a:latin typeface="+mj-lt"/>
                          <a:ea typeface="Times New Roman"/>
                          <a:cs typeface="Times New Roman"/>
                        </a:rPr>
                        <a:t>5. Уайльд                     </a:t>
                      </a:r>
                      <a:endParaRPr lang="ru-RU" sz="3600" b="1" i="1" dirty="0">
                        <a:latin typeface="+mj-lt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3200" b="1" i="1" dirty="0" smtClean="0">
                          <a:latin typeface="+mj-lt"/>
                          <a:ea typeface="Times New Roman"/>
                          <a:cs typeface="Times New Roman"/>
                        </a:rPr>
                        <a:t>5. «</a:t>
                      </a:r>
                      <a:r>
                        <a:rPr lang="ru-RU" sz="3200" b="1" i="1" dirty="0" err="1" smtClean="0">
                          <a:latin typeface="+mj-lt"/>
                          <a:ea typeface="Times New Roman"/>
                          <a:cs typeface="Times New Roman"/>
                        </a:rPr>
                        <a:t>Олов'яний</a:t>
                      </a:r>
                      <a:r>
                        <a:rPr lang="ru-RU" sz="3200" b="1" i="1" dirty="0" smtClean="0"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3200" b="1" i="1" dirty="0">
                          <a:latin typeface="+mj-lt"/>
                          <a:ea typeface="Times New Roman"/>
                          <a:cs typeface="Times New Roman"/>
                        </a:rPr>
                        <a:t>солдатик»</a:t>
                      </a:r>
                      <a:endParaRPr lang="ru-RU" sz="3600" b="1" i="1" dirty="0">
                        <a:latin typeface="+mj-lt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5262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3200" b="1" i="1" dirty="0" smtClean="0">
                          <a:latin typeface="+mj-lt"/>
                          <a:ea typeface="Times New Roman"/>
                          <a:cs typeface="Times New Roman"/>
                        </a:rPr>
                        <a:t>6. </a:t>
                      </a:r>
                      <a:r>
                        <a:rPr lang="ru-RU" sz="3200" b="1" i="1" dirty="0" err="1" smtClean="0">
                          <a:latin typeface="+mj-lt"/>
                          <a:ea typeface="Times New Roman"/>
                          <a:cs typeface="Times New Roman"/>
                        </a:rPr>
                        <a:t>Сетон</a:t>
                      </a:r>
                      <a:r>
                        <a:rPr lang="ru-RU" sz="3200" b="1" i="1" dirty="0" smtClean="0">
                          <a:latin typeface="+mj-lt"/>
                          <a:ea typeface="Times New Roman"/>
                          <a:cs typeface="Times New Roman"/>
                        </a:rPr>
                        <a:t>- </a:t>
                      </a:r>
                      <a:r>
                        <a:rPr lang="ru-RU" sz="3200" b="1" i="1" dirty="0">
                          <a:latin typeface="+mj-lt"/>
                          <a:ea typeface="Times New Roman"/>
                          <a:cs typeface="Times New Roman"/>
                        </a:rPr>
                        <a:t>Томпсон                 </a:t>
                      </a:r>
                      <a:endParaRPr lang="ru-RU" sz="3600" b="1" i="1" dirty="0">
                        <a:latin typeface="+mj-lt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3200" b="1" i="1" dirty="0" smtClean="0">
                          <a:latin typeface="+mj-lt"/>
                          <a:ea typeface="Times New Roman"/>
                          <a:cs typeface="Times New Roman"/>
                        </a:rPr>
                        <a:t>6. « </a:t>
                      </a:r>
                      <a:r>
                        <a:rPr lang="ru-RU" sz="3200" b="1" i="1" dirty="0" err="1">
                          <a:latin typeface="+mj-lt"/>
                          <a:ea typeface="Times New Roman"/>
                          <a:cs typeface="Times New Roman"/>
                        </a:rPr>
                        <a:t>Пригоди</a:t>
                      </a:r>
                      <a:r>
                        <a:rPr lang="ru-RU" sz="3200" b="1" i="1" dirty="0">
                          <a:latin typeface="+mj-lt"/>
                          <a:ea typeface="Times New Roman"/>
                          <a:cs typeface="Times New Roman"/>
                        </a:rPr>
                        <a:t> Тома </a:t>
                      </a:r>
                      <a:r>
                        <a:rPr lang="ru-RU" sz="3200" b="1" i="1" dirty="0" err="1">
                          <a:latin typeface="+mj-lt"/>
                          <a:ea typeface="Times New Roman"/>
                          <a:cs typeface="Times New Roman"/>
                        </a:rPr>
                        <a:t>Сойєра</a:t>
                      </a:r>
                      <a:r>
                        <a:rPr lang="ru-RU" sz="3200" b="1" i="1" dirty="0">
                          <a:latin typeface="+mj-lt"/>
                          <a:ea typeface="Times New Roman"/>
                          <a:cs typeface="Times New Roman"/>
                        </a:rPr>
                        <a:t>»</a:t>
                      </a:r>
                      <a:endParaRPr lang="ru-RU" sz="3600" b="1" i="1" dirty="0">
                        <a:latin typeface="+mj-lt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97717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00024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8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12 21 35 46 53 64</a:t>
            </a:r>
            <a:endParaRPr lang="uk-UA" sz="8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42844" y="128570"/>
            <a:ext cx="8643998" cy="900119"/>
          </a:xfrm>
          <a:prstGeom prst="roundRect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b="1" i="1" dirty="0" smtClean="0">
                <a:solidFill>
                  <a:srgbClr val="FFFF00"/>
                </a:solidFill>
              </a:rPr>
              <a:t>Правильна відповідь</a:t>
            </a:r>
            <a:endParaRPr lang="uk-UA" sz="3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7717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нутый угол 1"/>
          <p:cNvSpPr/>
          <p:nvPr/>
        </p:nvSpPr>
        <p:spPr>
          <a:xfrm>
            <a:off x="179512" y="195486"/>
            <a:ext cx="8712968" cy="4752528"/>
          </a:xfrm>
          <a:prstGeom prst="foldedCorner">
            <a:avLst/>
          </a:prstGeom>
          <a:solidFill>
            <a:srgbClr val="002060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 algn="ctr"/>
            <a:r>
              <a:rPr lang="ru-RU" sz="7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Третя</a:t>
            </a:r>
            <a:r>
              <a:rPr lang="ru-RU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177800" algn="ctr"/>
            <a:r>
              <a:rPr lang="ru-RU" sz="7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відповідність</a:t>
            </a:r>
            <a:r>
              <a:rPr lang="ru-RU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</a:p>
          <a:p>
            <a:pPr marL="177800" algn="ctr"/>
            <a:r>
              <a:rPr lang="ru-RU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автор - </a:t>
            </a:r>
            <a:r>
              <a:rPr lang="ru-RU" sz="7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твір</a:t>
            </a:r>
            <a:r>
              <a:rPr lang="ru-RU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uk-UA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26680133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5979400"/>
              </p:ext>
            </p:extLst>
          </p:nvPr>
        </p:nvGraphicFramePr>
        <p:xfrm>
          <a:off x="142843" y="142857"/>
          <a:ext cx="8858312" cy="4877166"/>
        </p:xfrm>
        <a:graphic>
          <a:graphicData uri="http://schemas.openxmlformats.org/drawingml/2006/table">
            <a:tbl>
              <a:tblPr/>
              <a:tblGrid>
                <a:gridCol w="2916989"/>
                <a:gridCol w="5941323"/>
              </a:tblGrid>
              <a:tr h="1053957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3600" b="1" i="1" dirty="0" smtClean="0">
                          <a:latin typeface="+mn-lt"/>
                          <a:ea typeface="Times New Roman"/>
                          <a:cs typeface="Times New Roman"/>
                        </a:rPr>
                        <a:t>1. Маар                           </a:t>
                      </a:r>
                      <a:endParaRPr lang="ru-RU" sz="4000" b="1" i="1" dirty="0">
                        <a:latin typeface="+mn-lt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3200" b="1" i="1" dirty="0" smtClean="0">
                          <a:latin typeface="+mn-lt"/>
                          <a:ea typeface="Times New Roman"/>
                          <a:cs typeface="Times New Roman"/>
                        </a:rPr>
                        <a:t>1. «Книжки </a:t>
                      </a:r>
                      <a:r>
                        <a:rPr lang="ru-RU" sz="3200" b="1" i="1" dirty="0">
                          <a:latin typeface="+mn-lt"/>
                          <a:ea typeface="Times New Roman"/>
                          <a:cs typeface="Times New Roman"/>
                        </a:rPr>
                        <a:t>в </a:t>
                      </a:r>
                      <a:r>
                        <a:rPr lang="ru-RU" sz="3200" b="1" i="1" dirty="0" err="1">
                          <a:latin typeface="+mn-lt"/>
                          <a:ea typeface="Times New Roman"/>
                          <a:cs typeface="Times New Roman"/>
                        </a:rPr>
                        <a:t>червоній</a:t>
                      </a:r>
                      <a:r>
                        <a:rPr lang="ru-RU" sz="3200" b="1" i="1" dirty="0"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3200" b="1" i="1" dirty="0" err="1">
                          <a:latin typeface="+mn-lt"/>
                          <a:ea typeface="Times New Roman"/>
                          <a:cs typeface="Times New Roman"/>
                        </a:rPr>
                        <a:t>палітурці</a:t>
                      </a:r>
                      <a:r>
                        <a:rPr lang="ru-RU" sz="3200" b="1" i="1" dirty="0">
                          <a:latin typeface="+mn-lt"/>
                          <a:ea typeface="Times New Roman"/>
                          <a:cs typeface="Times New Roman"/>
                        </a:rPr>
                        <a:t>»</a:t>
                      </a:r>
                      <a:endParaRPr lang="ru-RU" sz="3600" b="1" i="1" dirty="0">
                        <a:latin typeface="+mn-lt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1765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3600" b="1" i="1" dirty="0" smtClean="0">
                          <a:latin typeface="+mn-lt"/>
                          <a:ea typeface="Times New Roman"/>
                          <a:cs typeface="Times New Roman"/>
                        </a:rPr>
                        <a:t>2. Янсон                             </a:t>
                      </a:r>
                      <a:endParaRPr lang="ru-RU" sz="4000" b="1" i="1" dirty="0">
                        <a:latin typeface="+mn-lt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3200" b="1" i="1" dirty="0" smtClean="0">
                          <a:latin typeface="+mn-lt"/>
                          <a:ea typeface="Times New Roman"/>
                          <a:cs typeface="Times New Roman"/>
                        </a:rPr>
                        <a:t>2. «</a:t>
                      </a:r>
                      <a:r>
                        <a:rPr lang="ru-RU" sz="3200" b="1" i="1" dirty="0" err="1" smtClean="0">
                          <a:latin typeface="+mn-lt"/>
                          <a:ea typeface="Times New Roman"/>
                          <a:cs typeface="Times New Roman"/>
                        </a:rPr>
                        <a:t>Аліса</a:t>
                      </a:r>
                      <a:r>
                        <a:rPr lang="ru-RU" sz="3200" b="1" i="1" dirty="0" smtClean="0"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3200" b="1" i="1" dirty="0">
                          <a:latin typeface="+mn-lt"/>
                          <a:ea typeface="Times New Roman"/>
                          <a:cs typeface="Times New Roman"/>
                        </a:rPr>
                        <a:t>в </a:t>
                      </a:r>
                      <a:r>
                        <a:rPr lang="ru-RU" sz="3200" b="1" i="1" dirty="0" err="1" smtClean="0">
                          <a:latin typeface="+mn-lt"/>
                          <a:ea typeface="Times New Roman"/>
                          <a:cs typeface="Times New Roman"/>
                        </a:rPr>
                        <a:t>Країні</a:t>
                      </a:r>
                      <a:r>
                        <a:rPr lang="ru-RU" sz="3200" b="1" i="1" dirty="0" smtClean="0">
                          <a:latin typeface="+mn-lt"/>
                          <a:ea typeface="Times New Roman"/>
                          <a:cs typeface="Times New Roman"/>
                        </a:rPr>
                        <a:t> Див»</a:t>
                      </a:r>
                      <a:endParaRPr lang="ru-RU" sz="3600" b="1" i="1" dirty="0">
                        <a:latin typeface="+mn-lt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1765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3600" b="1" i="1" dirty="0" smtClean="0">
                          <a:latin typeface="+mn-lt"/>
                          <a:ea typeface="Times New Roman"/>
                          <a:cs typeface="Times New Roman"/>
                        </a:rPr>
                        <a:t>3. Дал                           </a:t>
                      </a:r>
                      <a:endParaRPr lang="ru-RU" sz="4000" b="1" i="1" dirty="0">
                        <a:latin typeface="+mn-lt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3200" b="1" i="1" dirty="0" smtClean="0">
                          <a:latin typeface="+mn-lt"/>
                          <a:ea typeface="Times New Roman"/>
                          <a:cs typeface="Times New Roman"/>
                        </a:rPr>
                        <a:t>3. «</a:t>
                      </a:r>
                      <a:r>
                        <a:rPr lang="ru-RU" sz="3200" b="1" i="1" dirty="0" err="1" smtClean="0">
                          <a:latin typeface="+mn-lt"/>
                          <a:ea typeface="Times New Roman"/>
                          <a:cs typeface="Times New Roman"/>
                        </a:rPr>
                        <a:t>Капелюх</a:t>
                      </a:r>
                      <a:r>
                        <a:rPr lang="ru-RU" sz="3200" b="1" i="1" dirty="0" smtClean="0"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3200" b="1" i="1" dirty="0" err="1">
                          <a:latin typeface="+mn-lt"/>
                          <a:ea typeface="Times New Roman"/>
                          <a:cs typeface="Times New Roman"/>
                        </a:rPr>
                        <a:t>чарівника</a:t>
                      </a:r>
                      <a:r>
                        <a:rPr lang="ru-RU" sz="3200" b="1" i="1" dirty="0">
                          <a:latin typeface="+mn-lt"/>
                          <a:ea typeface="Times New Roman"/>
                          <a:cs typeface="Times New Roman"/>
                        </a:rPr>
                        <a:t>»</a:t>
                      </a:r>
                      <a:endParaRPr lang="ru-RU" sz="3600" b="1" i="1" dirty="0">
                        <a:latin typeface="+mn-lt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3957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3600" b="1" i="1" dirty="0" smtClean="0">
                          <a:latin typeface="+mn-lt"/>
                          <a:ea typeface="Times New Roman"/>
                          <a:cs typeface="Times New Roman"/>
                        </a:rPr>
                        <a:t>4. </a:t>
                      </a:r>
                      <a:r>
                        <a:rPr lang="ru-RU" sz="3600" b="1" i="1" dirty="0" err="1" smtClean="0">
                          <a:latin typeface="+mn-lt"/>
                          <a:ea typeface="Times New Roman"/>
                          <a:cs typeface="Times New Roman"/>
                        </a:rPr>
                        <a:t>Цвєтаєва</a:t>
                      </a:r>
                      <a:r>
                        <a:rPr lang="ru-RU" sz="3600" b="1" i="1" dirty="0" smtClean="0">
                          <a:latin typeface="+mn-lt"/>
                          <a:ea typeface="Times New Roman"/>
                          <a:cs typeface="Times New Roman"/>
                        </a:rPr>
                        <a:t>               </a:t>
                      </a:r>
                      <a:endParaRPr lang="ru-RU" sz="4000" b="1" i="1" dirty="0">
                        <a:latin typeface="+mn-lt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3200" b="1" i="1" dirty="0" smtClean="0">
                          <a:latin typeface="+mn-lt"/>
                          <a:ea typeface="Times New Roman"/>
                          <a:cs typeface="Times New Roman"/>
                        </a:rPr>
                        <a:t>4. «Машина </a:t>
                      </a:r>
                      <a:r>
                        <a:rPr lang="ru-RU" sz="3200" b="1" i="1" dirty="0">
                          <a:latin typeface="+mn-lt"/>
                          <a:ea typeface="Times New Roman"/>
                          <a:cs typeface="Times New Roman"/>
                        </a:rPr>
                        <a:t>для </a:t>
                      </a:r>
                      <a:r>
                        <a:rPr lang="ru-RU" sz="3200" b="1" i="1" dirty="0" err="1">
                          <a:latin typeface="+mn-lt"/>
                          <a:ea typeface="Times New Roman"/>
                          <a:cs typeface="Times New Roman"/>
                        </a:rPr>
                        <a:t>здійснення</a:t>
                      </a:r>
                      <a:r>
                        <a:rPr lang="ru-RU" sz="3200" b="1" i="1" dirty="0"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3200" b="1" i="1" dirty="0" err="1">
                          <a:latin typeface="+mn-lt"/>
                          <a:ea typeface="Times New Roman"/>
                          <a:cs typeface="Times New Roman"/>
                        </a:rPr>
                        <a:t>бажань</a:t>
                      </a:r>
                      <a:r>
                        <a:rPr lang="ru-RU" sz="3200" b="1" i="1" dirty="0">
                          <a:latin typeface="+mn-lt"/>
                          <a:ea typeface="Times New Roman"/>
                          <a:cs typeface="Times New Roman"/>
                        </a:rPr>
                        <a:t>»</a:t>
                      </a:r>
                      <a:endParaRPr lang="ru-RU" sz="3600" b="1" i="1" dirty="0">
                        <a:latin typeface="+mn-lt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3957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3600" b="1" i="1" dirty="0" smtClean="0">
                          <a:latin typeface="+mn-lt"/>
                          <a:ea typeface="Times New Roman"/>
                          <a:cs typeface="Times New Roman"/>
                        </a:rPr>
                        <a:t>5. </a:t>
                      </a:r>
                      <a:r>
                        <a:rPr lang="ru-RU" sz="3600" b="1" i="1" dirty="0" err="1" smtClean="0">
                          <a:latin typeface="+mn-lt"/>
                          <a:ea typeface="Times New Roman"/>
                          <a:cs typeface="Times New Roman"/>
                        </a:rPr>
                        <a:t>Керролл</a:t>
                      </a:r>
                      <a:r>
                        <a:rPr lang="ru-RU" sz="3600" b="1" i="1" dirty="0" smtClean="0">
                          <a:latin typeface="+mn-lt"/>
                          <a:ea typeface="Times New Roman"/>
                          <a:cs typeface="Times New Roman"/>
                        </a:rPr>
                        <a:t>                    </a:t>
                      </a:r>
                      <a:endParaRPr lang="ru-RU" sz="4000" b="1" i="1" dirty="0">
                        <a:latin typeface="+mn-lt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3200" b="1" i="1" dirty="0" smtClean="0">
                          <a:latin typeface="+mn-lt"/>
                          <a:ea typeface="Times New Roman"/>
                          <a:cs typeface="Times New Roman"/>
                        </a:rPr>
                        <a:t>5. «</a:t>
                      </a:r>
                      <a:r>
                        <a:rPr lang="ru-RU" sz="3200" b="1" i="1" dirty="0" err="1" smtClean="0">
                          <a:latin typeface="+mn-lt"/>
                          <a:ea typeface="Times New Roman"/>
                          <a:cs typeface="Times New Roman"/>
                        </a:rPr>
                        <a:t>Чарлі</a:t>
                      </a:r>
                      <a:r>
                        <a:rPr lang="ru-RU" sz="3200" b="1" i="1" dirty="0" smtClean="0"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3200" b="1" i="1" dirty="0" err="1">
                          <a:latin typeface="+mn-lt"/>
                          <a:ea typeface="Times New Roman"/>
                          <a:cs typeface="Times New Roman"/>
                        </a:rPr>
                        <a:t>і</a:t>
                      </a:r>
                      <a:r>
                        <a:rPr lang="ru-RU" sz="3200" b="1" i="1" dirty="0">
                          <a:latin typeface="+mn-lt"/>
                          <a:ea typeface="Times New Roman"/>
                          <a:cs typeface="Times New Roman"/>
                        </a:rPr>
                        <a:t> шоколадна фабрика»</a:t>
                      </a:r>
                      <a:endParaRPr lang="ru-RU" sz="3600" b="1" i="1" dirty="0">
                        <a:latin typeface="+mn-lt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1765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3600" b="1" i="1" dirty="0" smtClean="0">
                          <a:latin typeface="+mn-lt"/>
                          <a:ea typeface="Times New Roman"/>
                          <a:cs typeface="Times New Roman"/>
                        </a:rPr>
                        <a:t>6. Портер                </a:t>
                      </a:r>
                      <a:endParaRPr lang="ru-RU" sz="4000" b="1" i="1" dirty="0">
                        <a:latin typeface="+mn-lt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3200" b="1" i="1" dirty="0" smtClean="0">
                          <a:latin typeface="+mn-lt"/>
                          <a:ea typeface="Times New Roman"/>
                          <a:cs typeface="Times New Roman"/>
                        </a:rPr>
                        <a:t>6. «Полліанна»</a:t>
                      </a:r>
                      <a:endParaRPr lang="ru-RU" sz="3600" b="1" i="1" dirty="0">
                        <a:latin typeface="+mn-lt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97717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00024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8800" b="1" dirty="0" smtClean="0"/>
              <a:t>14 23 35 41 52 66</a:t>
            </a:r>
            <a:endParaRPr lang="uk-UA" sz="8800" b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42844" y="128570"/>
            <a:ext cx="8643998" cy="900119"/>
          </a:xfrm>
          <a:prstGeom prst="roundRect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b="1" i="1" dirty="0" smtClean="0">
                <a:solidFill>
                  <a:srgbClr val="FFFF00"/>
                </a:solidFill>
              </a:rPr>
              <a:t>Правильна відповідь</a:t>
            </a:r>
            <a:endParaRPr lang="uk-UA" sz="3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7717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нутый угол 1"/>
          <p:cNvSpPr/>
          <p:nvPr/>
        </p:nvSpPr>
        <p:spPr>
          <a:xfrm>
            <a:off x="179512" y="195486"/>
            <a:ext cx="8712968" cy="4752528"/>
          </a:xfrm>
          <a:prstGeom prst="foldedCorner">
            <a:avLst/>
          </a:prstGeom>
          <a:solidFill>
            <a:srgbClr val="002060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 algn="ctr"/>
            <a:r>
              <a:rPr lang="ru-RU" sz="7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Четверта</a:t>
            </a:r>
            <a:r>
              <a:rPr lang="ru-RU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177800" algn="ctr"/>
            <a:r>
              <a:rPr lang="ru-RU" sz="7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відповідність</a:t>
            </a:r>
            <a:r>
              <a:rPr lang="ru-RU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</a:p>
          <a:p>
            <a:pPr marL="177800" algn="ctr"/>
            <a:r>
              <a:rPr lang="ru-RU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предмет - </a:t>
            </a:r>
            <a:r>
              <a:rPr lang="ru-RU" sz="7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твір</a:t>
            </a:r>
            <a:r>
              <a:rPr lang="ru-RU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uk-UA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35506944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9352189"/>
              </p:ext>
            </p:extLst>
          </p:nvPr>
        </p:nvGraphicFramePr>
        <p:xfrm>
          <a:off x="142844" y="142856"/>
          <a:ext cx="8858312" cy="4786347"/>
        </p:xfrm>
        <a:graphic>
          <a:graphicData uri="http://schemas.openxmlformats.org/drawingml/2006/table">
            <a:tbl>
              <a:tblPr/>
              <a:tblGrid>
                <a:gridCol w="3857652"/>
                <a:gridCol w="5000660"/>
              </a:tblGrid>
              <a:tr h="859040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uk-UA" sz="2800" b="1" i="1" dirty="0" smtClean="0">
                          <a:latin typeface="+mj-lt"/>
                          <a:ea typeface="Calibri"/>
                          <a:cs typeface="Times New Roman"/>
                        </a:rPr>
                        <a:t>1. Золотий </a:t>
                      </a:r>
                      <a:r>
                        <a:rPr lang="uk-UA" sz="2800" b="1" i="1" dirty="0">
                          <a:latin typeface="+mj-lt"/>
                          <a:ea typeface="Calibri"/>
                          <a:cs typeface="Times New Roman"/>
                        </a:rPr>
                        <a:t>ланцюг</a:t>
                      </a:r>
                      <a:endParaRPr lang="ru-RU" sz="3200" b="1" i="1" dirty="0">
                        <a:latin typeface="+mj-lt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uk-UA" sz="2800" b="1" i="1" dirty="0" smtClean="0">
                          <a:latin typeface="+mj-lt"/>
                          <a:ea typeface="Calibri"/>
                          <a:cs typeface="Times New Roman"/>
                        </a:rPr>
                        <a:t>1. «</a:t>
                      </a:r>
                      <a:r>
                        <a:rPr lang="uk-UA" sz="2800" b="1" i="1" dirty="0" smtClean="0">
                          <a:latin typeface="+mj-lt"/>
                          <a:ea typeface="Calibri"/>
                          <a:cs typeface="Times New Roman"/>
                        </a:rPr>
                        <a:t>Пеппі </a:t>
                      </a:r>
                      <a:r>
                        <a:rPr lang="uk-UA" sz="2800" b="1" i="1" dirty="0">
                          <a:latin typeface="+mj-lt"/>
                          <a:ea typeface="Calibri"/>
                          <a:cs typeface="Times New Roman"/>
                        </a:rPr>
                        <a:t>Довгапанчоха»</a:t>
                      </a:r>
                      <a:endParaRPr lang="ru-RU" sz="3200" b="1" i="1" dirty="0">
                        <a:latin typeface="+mj-lt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63526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uk-UA" sz="2800" b="1" i="1" dirty="0" smtClean="0">
                          <a:latin typeface="+mj-lt"/>
                          <a:ea typeface="Calibri"/>
                          <a:cs typeface="Times New Roman"/>
                        </a:rPr>
                        <a:t>2. Починок</a:t>
                      </a:r>
                      <a:endParaRPr lang="ru-RU" sz="3200" b="1" i="1" dirty="0">
                        <a:latin typeface="+mj-lt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uk-UA" sz="2800" b="1" i="1" dirty="0" smtClean="0">
                          <a:latin typeface="+mj-lt"/>
                          <a:ea typeface="Calibri"/>
                          <a:cs typeface="Times New Roman"/>
                        </a:rPr>
                        <a:t>2. «Стійкий </a:t>
                      </a:r>
                      <a:r>
                        <a:rPr lang="uk-UA" sz="2800" b="1" i="1" dirty="0">
                          <a:latin typeface="+mj-lt"/>
                          <a:ea typeface="Calibri"/>
                          <a:cs typeface="Times New Roman"/>
                        </a:rPr>
                        <a:t>олов’яний солдатик»</a:t>
                      </a:r>
                      <a:endParaRPr lang="ru-RU" sz="3200" b="1" i="1" dirty="0">
                        <a:latin typeface="+mj-lt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0539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uk-UA" sz="2800" b="1" i="1" dirty="0" smtClean="0">
                          <a:latin typeface="+mj-lt"/>
                          <a:ea typeface="Calibri"/>
                          <a:cs typeface="Times New Roman"/>
                        </a:rPr>
                        <a:t>3. Бляшанка </a:t>
                      </a:r>
                      <a:r>
                        <a:rPr lang="uk-UA" sz="2800" b="1" i="1" dirty="0">
                          <a:latin typeface="+mj-lt"/>
                          <a:ea typeface="Calibri"/>
                          <a:cs typeface="Times New Roman"/>
                        </a:rPr>
                        <a:t>з діркою</a:t>
                      </a:r>
                      <a:endParaRPr lang="ru-RU" sz="3200" b="1" i="1" dirty="0">
                        <a:latin typeface="+mj-lt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uk-UA" sz="2800" b="1" i="1" dirty="0" smtClean="0">
                          <a:latin typeface="+mj-lt"/>
                          <a:ea typeface="Calibri"/>
                          <a:cs typeface="Times New Roman"/>
                        </a:rPr>
                        <a:t>3. «Пригоди </a:t>
                      </a:r>
                      <a:r>
                        <a:rPr lang="uk-UA" sz="2800" b="1" i="1" dirty="0">
                          <a:latin typeface="+mj-lt"/>
                          <a:ea typeface="Calibri"/>
                          <a:cs typeface="Times New Roman"/>
                        </a:rPr>
                        <a:t>Тома Сойєра»</a:t>
                      </a:r>
                      <a:endParaRPr lang="ru-RU" sz="3200" b="1" i="1" dirty="0">
                        <a:latin typeface="+mj-lt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6245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uk-UA" sz="2800" b="1" i="1" dirty="0" smtClean="0">
                          <a:latin typeface="+mj-lt"/>
                          <a:ea typeface="Calibri"/>
                          <a:cs typeface="Times New Roman"/>
                        </a:rPr>
                        <a:t>4. Черевичок</a:t>
                      </a:r>
                      <a:endParaRPr lang="ru-RU" sz="3200" b="1" i="1" dirty="0">
                        <a:latin typeface="+mj-lt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uk-UA" sz="2800" b="1" i="1" dirty="0" smtClean="0">
                          <a:latin typeface="+mj-lt"/>
                          <a:ea typeface="Calibri"/>
                          <a:cs typeface="Times New Roman"/>
                        </a:rPr>
                        <a:t>4. «Край  Лукомор’я</a:t>
                      </a:r>
                      <a:r>
                        <a:rPr lang="uk-UA" sz="2800" b="1" i="1" dirty="0">
                          <a:latin typeface="+mj-lt"/>
                          <a:ea typeface="Calibri"/>
                          <a:cs typeface="Times New Roman"/>
                        </a:rPr>
                        <a:t>»</a:t>
                      </a:r>
                      <a:endParaRPr lang="ru-RU" sz="3200" b="1" i="1" dirty="0">
                        <a:latin typeface="+mj-lt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0752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uk-UA" sz="2800" b="1" i="1" dirty="0" smtClean="0">
                          <a:latin typeface="+mj-lt"/>
                          <a:ea typeface="Calibri"/>
                          <a:cs typeface="Times New Roman"/>
                        </a:rPr>
                        <a:t>5. Відерце </a:t>
                      </a:r>
                      <a:r>
                        <a:rPr lang="uk-UA" sz="2800" b="1" i="1" dirty="0">
                          <a:latin typeface="+mj-lt"/>
                          <a:ea typeface="Calibri"/>
                          <a:cs typeface="Times New Roman"/>
                        </a:rPr>
                        <a:t>з вапном</a:t>
                      </a:r>
                      <a:endParaRPr lang="ru-RU" sz="3200" b="1" i="1" dirty="0">
                        <a:latin typeface="+mj-lt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uk-UA" sz="2800" b="1" i="1" dirty="0" smtClean="0">
                          <a:latin typeface="+mj-lt"/>
                          <a:ea typeface="Calibri"/>
                          <a:cs typeface="Times New Roman"/>
                        </a:rPr>
                        <a:t>5. «Пані </a:t>
                      </a:r>
                      <a:r>
                        <a:rPr lang="uk-UA" sz="2800" b="1" i="1" dirty="0">
                          <a:latin typeface="+mj-lt"/>
                          <a:ea typeface="Calibri"/>
                          <a:cs typeface="Times New Roman"/>
                        </a:rPr>
                        <a:t>Метелиця»</a:t>
                      </a:r>
                      <a:endParaRPr lang="ru-RU" sz="3200" b="1" i="1" dirty="0">
                        <a:latin typeface="+mj-lt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6245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uk-UA" sz="2800" b="1" i="1" dirty="0" smtClean="0">
                          <a:latin typeface="+mj-lt"/>
                          <a:ea typeface="Calibri"/>
                          <a:cs typeface="Times New Roman"/>
                        </a:rPr>
                        <a:t>6. Табакерка </a:t>
                      </a:r>
                      <a:endParaRPr lang="ru-RU" sz="3200" b="1" i="1" dirty="0">
                        <a:latin typeface="+mj-lt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uk-UA" sz="2800" b="1" i="1" dirty="0" smtClean="0">
                          <a:latin typeface="+mj-lt"/>
                          <a:ea typeface="Calibri"/>
                          <a:cs typeface="Times New Roman"/>
                        </a:rPr>
                        <a:t>6. «Попелюшка</a:t>
                      </a:r>
                      <a:r>
                        <a:rPr lang="uk-UA" sz="2800" b="1" i="1" dirty="0">
                          <a:latin typeface="+mj-lt"/>
                          <a:ea typeface="Calibri"/>
                          <a:cs typeface="Times New Roman"/>
                        </a:rPr>
                        <a:t>»</a:t>
                      </a:r>
                      <a:endParaRPr lang="ru-RU" sz="3200" b="1" i="1" dirty="0">
                        <a:latin typeface="+mj-lt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97717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00024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8800" b="1" dirty="0" smtClean="0"/>
              <a:t>14 25 31 46 53 62</a:t>
            </a:r>
            <a:endParaRPr lang="uk-UA" sz="8800" b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42844" y="128570"/>
            <a:ext cx="8643998" cy="900119"/>
          </a:xfrm>
          <a:prstGeom prst="roundRect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b="1" i="1" dirty="0" smtClean="0">
                <a:solidFill>
                  <a:srgbClr val="FFFF00"/>
                </a:solidFill>
              </a:rPr>
              <a:t>Правильна відповідь</a:t>
            </a:r>
            <a:endParaRPr lang="uk-UA" sz="3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7717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нутый угол 1"/>
          <p:cNvSpPr/>
          <p:nvPr/>
        </p:nvSpPr>
        <p:spPr>
          <a:xfrm>
            <a:off x="179512" y="195486"/>
            <a:ext cx="8712968" cy="4752528"/>
          </a:xfrm>
          <a:prstGeom prst="foldedCorner">
            <a:avLst/>
          </a:prstGeom>
          <a:solidFill>
            <a:srgbClr val="002060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 algn="ctr"/>
            <a:r>
              <a:rPr lang="ru-RU" sz="7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Четвертий</a:t>
            </a:r>
            <a:r>
              <a:rPr lang="ru-RU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тур </a:t>
            </a:r>
          </a:p>
          <a:p>
            <a:pPr marL="177800" algn="ctr"/>
            <a:r>
              <a:rPr lang="ru-RU" sz="7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</a:t>
            </a:r>
            <a:r>
              <a:rPr lang="ru-RU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«Головоломка»</a:t>
            </a:r>
            <a:endParaRPr lang="uk-UA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22127210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2844" y="0"/>
            <a:ext cx="885831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327275" algn="l"/>
              </a:tabLst>
            </a:pPr>
            <a:r>
              <a:rPr lang="uk-UA" sz="4800" b="1" i="1" dirty="0" smtClean="0">
                <a:solidFill>
                  <a:srgbClr val="002060"/>
                </a:solidFill>
              </a:rPr>
              <a:t>Завдання на швидкість: </a:t>
            </a:r>
            <a:endParaRPr lang="uk-UA" sz="4800" b="1" i="1" dirty="0" smtClean="0">
              <a:solidFill>
                <a:srgbClr val="002060"/>
              </a:solidFill>
            </a:endParaRPr>
          </a:p>
          <a:p>
            <a:pPr>
              <a:tabLst>
                <a:tab pos="2327275" algn="l"/>
              </a:tabLst>
            </a:pPr>
            <a:r>
              <a:rPr lang="uk-UA" sz="4800" b="1" i="1" dirty="0" smtClean="0">
                <a:solidFill>
                  <a:srgbClr val="002060"/>
                </a:solidFill>
              </a:rPr>
              <a:t>із </a:t>
            </a:r>
            <a:r>
              <a:rPr lang="uk-UA" sz="4800" b="1" i="1" dirty="0" smtClean="0">
                <a:solidFill>
                  <a:srgbClr val="002060"/>
                </a:solidFill>
              </a:rPr>
              <a:t>розрізнених слів відновити прислів'я і розкрити його зміст</a:t>
            </a:r>
            <a:r>
              <a:rPr lang="uk-UA" sz="4800" b="1" i="1" dirty="0" smtClean="0">
                <a:solidFill>
                  <a:srgbClr val="002060"/>
                </a:solidFill>
              </a:rPr>
              <a:t>.</a:t>
            </a:r>
            <a:endParaRPr lang="ru-RU" sz="4800" b="1" i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7717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2844" y="0"/>
            <a:ext cx="885831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8000" b="1" i="1" dirty="0" smtClean="0"/>
              <a:t>вух </a:t>
            </a:r>
            <a:r>
              <a:rPr lang="uk-UA" sz="8000" b="1" i="1" dirty="0" smtClean="0"/>
              <a:t>кажи язик раз двоє один тому двічі а слухай один </a:t>
            </a:r>
            <a:endParaRPr lang="uk-UA" sz="8000" b="1" i="1" dirty="0"/>
          </a:p>
        </p:txBody>
      </p:sp>
    </p:spTree>
    <p:extLst>
      <p:ext uri="{BB962C8B-B14F-4D97-AF65-F5344CB8AC3E}">
        <p14:creationId xmlns:p14="http://schemas.microsoft.com/office/powerpoint/2010/main" val="354235782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42844" y="128570"/>
            <a:ext cx="8643998" cy="900119"/>
          </a:xfrm>
          <a:prstGeom prst="roundRect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b="1" i="1" dirty="0" smtClean="0">
                <a:solidFill>
                  <a:srgbClr val="FFFF00"/>
                </a:solidFill>
              </a:rPr>
              <a:t>Правильна відповідь</a:t>
            </a:r>
            <a:endParaRPr lang="uk-UA" sz="3600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2844" y="1142990"/>
            <a:ext cx="885831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7200" b="1" dirty="0" smtClean="0"/>
              <a:t>Язик один, а вух двоє — тому кажи один раз, а слухай </a:t>
            </a:r>
            <a:r>
              <a:rPr lang="uk-UA" sz="7200" b="1" dirty="0" smtClean="0"/>
              <a:t>двічі.</a:t>
            </a:r>
            <a:endParaRPr lang="ru-RU" sz="7200" b="1" dirty="0"/>
          </a:p>
        </p:txBody>
      </p:sp>
    </p:spTree>
    <p:extLst>
      <p:ext uri="{BB962C8B-B14F-4D97-AF65-F5344CB8AC3E}">
        <p14:creationId xmlns:p14="http://schemas.microsoft.com/office/powerpoint/2010/main" val="36597717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нутый угол 1"/>
          <p:cNvSpPr/>
          <p:nvPr/>
        </p:nvSpPr>
        <p:spPr>
          <a:xfrm>
            <a:off x="179512" y="195486"/>
            <a:ext cx="8712968" cy="4752528"/>
          </a:xfrm>
          <a:prstGeom prst="foldedCorner">
            <a:avLst/>
          </a:prstGeom>
          <a:solidFill>
            <a:srgbClr val="002060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 algn="ctr"/>
            <a:r>
              <a:rPr lang="uk-UA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П’ятий </a:t>
            </a:r>
            <a:r>
              <a:rPr lang="uk-UA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тур</a:t>
            </a:r>
          </a:p>
          <a:p>
            <a:pPr marL="177800" algn="ctr"/>
            <a:r>
              <a:rPr lang="uk-UA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Три сенкани </a:t>
            </a:r>
            <a:endParaRPr lang="ru-RU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9018707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2844" y="123478"/>
            <a:ext cx="8858312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i="1" dirty="0">
                <a:solidFill>
                  <a:srgbClr val="C00000"/>
                </a:solidFill>
              </a:rPr>
              <a:t>Алгоритм </a:t>
            </a:r>
            <a:r>
              <a:rPr lang="uk-UA" sz="4000" b="1" i="1" dirty="0" smtClean="0">
                <a:solidFill>
                  <a:srgbClr val="C00000"/>
                </a:solidFill>
              </a:rPr>
              <a:t>сенкану:</a:t>
            </a:r>
            <a:endParaRPr lang="uk-UA" sz="4000" b="1" i="1" dirty="0">
              <a:solidFill>
                <a:srgbClr val="C00000"/>
              </a:solidFill>
            </a:endParaRPr>
          </a:p>
          <a:p>
            <a:pPr lvl="0"/>
            <a:r>
              <a:rPr lang="uk-UA" sz="2400" b="1" i="1" dirty="0"/>
              <a:t>У першому рядку записується одне слово, іменник, який є темою сенкану.</a:t>
            </a:r>
          </a:p>
          <a:p>
            <a:pPr lvl="0"/>
            <a:r>
              <a:rPr lang="uk-UA" sz="2400" b="1" i="1" dirty="0"/>
              <a:t>У другому – два слова, прикметники, які є означеннями до теми.</a:t>
            </a:r>
          </a:p>
          <a:p>
            <a:pPr lvl="0"/>
            <a:r>
              <a:rPr lang="uk-UA" sz="2400" b="1" i="1" dirty="0"/>
              <a:t>У третьому – вміщуються три слова (дієслова, які вказують на активність, дієвість, пов’язану з темою).</a:t>
            </a:r>
          </a:p>
          <a:p>
            <a:pPr lvl="0"/>
            <a:r>
              <a:rPr lang="uk-UA" sz="2400" b="1" i="1" dirty="0"/>
              <a:t>У четвертому – записується фраза, якою висловлюється розуміння теми (складається із чотирьох слів)</a:t>
            </a:r>
          </a:p>
          <a:p>
            <a:pPr lvl="0"/>
            <a:r>
              <a:rPr lang="uk-UA" sz="2400" b="1" i="1" dirty="0"/>
              <a:t>У п’ятому – одне слово, іменник – синонім (висновок)</a:t>
            </a:r>
            <a:r>
              <a:rPr lang="ru-RU" sz="2400" b="1" i="1" dirty="0"/>
              <a:t> до теми.</a:t>
            </a:r>
            <a:endParaRPr lang="uk-UA" sz="2400" b="1" i="1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597717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2844" y="123478"/>
            <a:ext cx="8858312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0" indent="-914400">
              <a:buFont typeface="+mj-lt"/>
              <a:buAutoNum type="arabicPeriod"/>
            </a:pPr>
            <a:r>
              <a:rPr lang="uk-UA" sz="6000" b="1" i="1" dirty="0" smtClean="0"/>
              <a:t>Пані Метелиця</a:t>
            </a:r>
            <a:endParaRPr lang="ru-RU" sz="6000" b="1" i="1" dirty="0" smtClean="0"/>
          </a:p>
          <a:p>
            <a:pPr marL="914400" lvl="0" indent="-914400">
              <a:buFont typeface="+mj-lt"/>
              <a:buAutoNum type="arabicPeriod"/>
            </a:pPr>
            <a:r>
              <a:rPr lang="uk-UA" sz="6000" b="1" i="1" dirty="0" smtClean="0"/>
              <a:t>Два прикметника</a:t>
            </a:r>
            <a:endParaRPr lang="ru-RU" sz="6000" b="1" i="1" dirty="0" smtClean="0"/>
          </a:p>
          <a:p>
            <a:pPr marL="914400" lvl="0" indent="-914400">
              <a:buFont typeface="+mj-lt"/>
              <a:buAutoNum type="arabicPeriod"/>
            </a:pPr>
            <a:r>
              <a:rPr lang="uk-UA" sz="6000" b="1" i="1" dirty="0" smtClean="0"/>
              <a:t>Три дієслова</a:t>
            </a:r>
            <a:endParaRPr lang="ru-RU" sz="6000" b="1" i="1" dirty="0" smtClean="0"/>
          </a:p>
          <a:p>
            <a:pPr marL="914400" lvl="0" indent="-914400">
              <a:buFont typeface="+mj-lt"/>
              <a:buAutoNum type="arabicPeriod"/>
            </a:pPr>
            <a:r>
              <a:rPr lang="uk-UA" sz="6000" b="1" i="1" dirty="0" smtClean="0"/>
              <a:t>Одне речення (4 слова)</a:t>
            </a:r>
            <a:endParaRPr lang="ru-RU" sz="6000" b="1" i="1" dirty="0" smtClean="0"/>
          </a:p>
          <a:p>
            <a:pPr marL="914400" lvl="0" indent="-914400">
              <a:buFont typeface="+mj-lt"/>
              <a:buAutoNum type="arabicPeriod"/>
            </a:pPr>
            <a:r>
              <a:rPr lang="uk-UA" sz="6000" b="1" i="1" dirty="0" smtClean="0"/>
              <a:t>Іменник-синонім</a:t>
            </a:r>
            <a:endParaRPr lang="ru-RU" sz="6000" b="1" i="1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286104672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2844" y="0"/>
            <a:ext cx="90011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/>
            <a:r>
              <a:rPr lang="uk-UA" sz="5400" b="1" dirty="0" smtClean="0">
                <a:solidFill>
                  <a:srgbClr val="002060"/>
                </a:solidFill>
              </a:rPr>
              <a:t>Мій варіант</a:t>
            </a:r>
            <a:endParaRPr lang="uk-UA" sz="54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2844" y="785800"/>
            <a:ext cx="8858312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0" indent="-914400">
              <a:buFont typeface="+mj-lt"/>
              <a:buAutoNum type="arabicPeriod"/>
            </a:pPr>
            <a:r>
              <a:rPr lang="uk-UA" sz="4400" b="1" i="1" dirty="0" smtClean="0"/>
              <a:t>Пані Метелиця</a:t>
            </a:r>
            <a:endParaRPr lang="ru-RU" sz="4400" b="1" i="1" dirty="0" smtClean="0"/>
          </a:p>
          <a:p>
            <a:pPr marL="914400" lvl="0" indent="-914400">
              <a:buFont typeface="+mj-lt"/>
              <a:buAutoNum type="arabicPeriod"/>
            </a:pPr>
            <a:r>
              <a:rPr lang="uk-UA" sz="4400" b="1" i="1" dirty="0" smtClean="0"/>
              <a:t>Співчутлива, щедра</a:t>
            </a:r>
            <a:endParaRPr lang="ru-RU" sz="4400" b="1" i="1" dirty="0" smtClean="0"/>
          </a:p>
          <a:p>
            <a:pPr marL="914400" lvl="0" indent="-914400">
              <a:buFont typeface="+mj-lt"/>
              <a:buAutoNum type="arabicPeriod"/>
            </a:pPr>
            <a:r>
              <a:rPr lang="uk-UA" sz="4400" b="1" i="1" dirty="0" smtClean="0"/>
              <a:t>Допомагає, жаліє, нагороджує</a:t>
            </a:r>
            <a:endParaRPr lang="ru-RU" sz="4400" b="1" i="1" dirty="0" smtClean="0"/>
          </a:p>
          <a:p>
            <a:pPr marL="914400" lvl="0" indent="-914400">
              <a:buFont typeface="+mj-lt"/>
              <a:buAutoNum type="arabicPeriod"/>
            </a:pPr>
            <a:r>
              <a:rPr lang="uk-UA" sz="4400" b="1" i="1" dirty="0" smtClean="0"/>
              <a:t>Справедливо ставиться до дівчат</a:t>
            </a:r>
            <a:endParaRPr lang="ru-RU" sz="4400" b="1" i="1" dirty="0" smtClean="0"/>
          </a:p>
          <a:p>
            <a:pPr marL="914400" lvl="0" indent="-914400">
              <a:buFont typeface="+mj-lt"/>
              <a:buAutoNum type="arabicPeriod"/>
            </a:pPr>
            <a:r>
              <a:rPr lang="uk-UA" sz="4400" b="1" i="1" dirty="0" smtClean="0"/>
              <a:t>Бабуся</a:t>
            </a:r>
            <a:endParaRPr lang="ru-RU" sz="4400" b="1" i="1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5732899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2844" y="123478"/>
            <a:ext cx="8858312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0" indent="-914400">
              <a:buFont typeface="+mj-lt"/>
              <a:buAutoNum type="arabicPeriod"/>
            </a:pPr>
            <a:r>
              <a:rPr lang="uk-UA" sz="6000" b="1" i="1" dirty="0" smtClean="0"/>
              <a:t>Падчерка</a:t>
            </a:r>
            <a:endParaRPr lang="ru-RU" sz="6000" b="1" i="1" dirty="0" smtClean="0"/>
          </a:p>
          <a:p>
            <a:pPr marL="914400" lvl="0" indent="-914400">
              <a:buFont typeface="+mj-lt"/>
              <a:buAutoNum type="arabicPeriod"/>
            </a:pPr>
            <a:r>
              <a:rPr lang="uk-UA" sz="6000" b="1" i="1" dirty="0" smtClean="0"/>
              <a:t>Два прикметника</a:t>
            </a:r>
            <a:endParaRPr lang="ru-RU" sz="6000" b="1" i="1" dirty="0" smtClean="0"/>
          </a:p>
          <a:p>
            <a:pPr marL="914400" lvl="0" indent="-914400">
              <a:buFont typeface="+mj-lt"/>
              <a:buAutoNum type="arabicPeriod"/>
            </a:pPr>
            <a:r>
              <a:rPr lang="uk-UA" sz="6000" b="1" i="1" dirty="0" smtClean="0"/>
              <a:t>Три дієслова</a:t>
            </a:r>
            <a:endParaRPr lang="ru-RU" sz="6000" b="1" i="1" dirty="0" smtClean="0"/>
          </a:p>
          <a:p>
            <a:pPr marL="914400" lvl="0" indent="-914400">
              <a:buFont typeface="+mj-lt"/>
              <a:buAutoNum type="arabicPeriod"/>
            </a:pPr>
            <a:r>
              <a:rPr lang="uk-UA" sz="6000" b="1" i="1" dirty="0" smtClean="0"/>
              <a:t>Одне речення (4 слова)</a:t>
            </a:r>
            <a:endParaRPr lang="ru-RU" sz="6000" b="1" i="1" dirty="0" smtClean="0"/>
          </a:p>
          <a:p>
            <a:pPr marL="914400" lvl="0" indent="-914400">
              <a:buFont typeface="+mj-lt"/>
              <a:buAutoNum type="arabicPeriod"/>
            </a:pPr>
            <a:r>
              <a:rPr lang="uk-UA" sz="6000" b="1" i="1" dirty="0" smtClean="0"/>
              <a:t>Іменник-синонім</a:t>
            </a:r>
            <a:endParaRPr lang="ru-RU" sz="6000" b="1" i="1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0900124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2844" y="0"/>
            <a:ext cx="90011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/>
            <a:r>
              <a:rPr lang="uk-UA" sz="5400" b="1" dirty="0" smtClean="0">
                <a:solidFill>
                  <a:srgbClr val="002060"/>
                </a:solidFill>
              </a:rPr>
              <a:t>Мій варіант</a:t>
            </a:r>
            <a:endParaRPr lang="uk-UA" sz="54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2844" y="785800"/>
            <a:ext cx="8858312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0" indent="-742950">
              <a:buFont typeface="+mj-lt"/>
              <a:buAutoNum type="arabicPeriod"/>
            </a:pPr>
            <a:r>
              <a:rPr lang="uk-UA" sz="4400" b="1" i="1" dirty="0" err="1" smtClean="0"/>
              <a:t>Падчірка</a:t>
            </a:r>
            <a:endParaRPr lang="ru-RU" sz="4400" b="1" i="1" dirty="0" smtClean="0"/>
          </a:p>
          <a:p>
            <a:pPr marL="742950" lvl="0" indent="-742950">
              <a:buFont typeface="+mj-lt"/>
              <a:buAutoNum type="arabicPeriod"/>
            </a:pPr>
            <a:r>
              <a:rPr lang="uk-UA" sz="4400" b="1" i="1" dirty="0" smtClean="0"/>
              <a:t>Роботяща, добра</a:t>
            </a:r>
            <a:endParaRPr lang="ru-RU" sz="4400" b="1" i="1" dirty="0" smtClean="0"/>
          </a:p>
          <a:p>
            <a:pPr marL="742950" lvl="0" indent="-742950">
              <a:buFont typeface="+mj-lt"/>
              <a:buAutoNum type="arabicPeriod"/>
            </a:pPr>
            <a:r>
              <a:rPr lang="uk-UA" sz="4400" b="1" i="1" dirty="0" smtClean="0"/>
              <a:t>Працює, допомагає, співчуває</a:t>
            </a:r>
            <a:endParaRPr lang="ru-RU" sz="4400" b="1" i="1" dirty="0" smtClean="0"/>
          </a:p>
          <a:p>
            <a:pPr marL="742950" lvl="0" indent="-742950">
              <a:buFont typeface="+mj-lt"/>
              <a:buAutoNum type="arabicPeriod"/>
            </a:pPr>
            <a:r>
              <a:rPr lang="uk-UA" sz="4400" b="1" i="1" dirty="0" smtClean="0"/>
              <a:t>Допомагає у скрутній ситуації</a:t>
            </a:r>
            <a:endParaRPr lang="ru-RU" sz="4400" b="1" i="1" dirty="0" smtClean="0"/>
          </a:p>
          <a:p>
            <a:pPr marL="742950" lvl="0" indent="-742950">
              <a:buFont typeface="+mj-lt"/>
              <a:buAutoNum type="arabicPeriod"/>
            </a:pPr>
            <a:r>
              <a:rPr lang="uk-UA" sz="4400" b="1" i="1" dirty="0" smtClean="0"/>
              <a:t>Дівчина</a:t>
            </a:r>
            <a:endParaRPr lang="ru-RU" sz="4400" b="1" i="1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597717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2844" y="123478"/>
            <a:ext cx="8858312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0" indent="-914400">
              <a:buFont typeface="+mj-lt"/>
              <a:buAutoNum type="arabicPeriod"/>
            </a:pPr>
            <a:r>
              <a:rPr lang="uk-UA" sz="6000" b="1" i="1" dirty="0" smtClean="0"/>
              <a:t>Ваш герой</a:t>
            </a:r>
            <a:endParaRPr lang="ru-RU" sz="6000" b="1" i="1" dirty="0" smtClean="0"/>
          </a:p>
          <a:p>
            <a:pPr marL="914400" lvl="0" indent="-914400">
              <a:buFont typeface="+mj-lt"/>
              <a:buAutoNum type="arabicPeriod"/>
            </a:pPr>
            <a:r>
              <a:rPr lang="uk-UA" sz="6000" b="1" i="1" dirty="0" smtClean="0"/>
              <a:t>Два прикметника</a:t>
            </a:r>
            <a:endParaRPr lang="ru-RU" sz="6000" b="1" i="1" dirty="0" smtClean="0"/>
          </a:p>
          <a:p>
            <a:pPr marL="914400" lvl="0" indent="-914400">
              <a:buFont typeface="+mj-lt"/>
              <a:buAutoNum type="arabicPeriod"/>
            </a:pPr>
            <a:r>
              <a:rPr lang="uk-UA" sz="6000" b="1" i="1" dirty="0" smtClean="0"/>
              <a:t>Три дієслова</a:t>
            </a:r>
            <a:endParaRPr lang="ru-RU" sz="6000" b="1" i="1" dirty="0" smtClean="0"/>
          </a:p>
          <a:p>
            <a:pPr marL="914400" lvl="0" indent="-914400">
              <a:buFont typeface="+mj-lt"/>
              <a:buAutoNum type="arabicPeriod"/>
            </a:pPr>
            <a:r>
              <a:rPr lang="uk-UA" sz="6000" b="1" i="1" dirty="0" smtClean="0"/>
              <a:t>Одне речення (4 слова)</a:t>
            </a:r>
            <a:endParaRPr lang="ru-RU" sz="6000" b="1" i="1" dirty="0" smtClean="0"/>
          </a:p>
          <a:p>
            <a:pPr marL="914400" lvl="0" indent="-914400">
              <a:buFont typeface="+mj-lt"/>
              <a:buAutoNum type="arabicPeriod"/>
            </a:pPr>
            <a:r>
              <a:rPr lang="uk-UA" sz="6000" b="1" i="1" dirty="0" smtClean="0"/>
              <a:t>Іменник-синонім</a:t>
            </a:r>
            <a:endParaRPr lang="ru-RU" sz="6000" b="1" i="1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451378909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нутый угол 1"/>
          <p:cNvSpPr/>
          <p:nvPr/>
        </p:nvSpPr>
        <p:spPr>
          <a:xfrm>
            <a:off x="179512" y="195486"/>
            <a:ext cx="8712968" cy="4752528"/>
          </a:xfrm>
          <a:prstGeom prst="foldedCorner">
            <a:avLst/>
          </a:prstGeom>
          <a:solidFill>
            <a:srgbClr val="002060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 algn="ctr"/>
            <a:r>
              <a:rPr lang="uk-UA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Шостий тур</a:t>
            </a:r>
          </a:p>
          <a:p>
            <a:pPr marL="177800" algn="ctr"/>
            <a:r>
              <a:rPr lang="uk-UA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Впізнати твір за цитатою </a:t>
            </a:r>
            <a:endParaRPr lang="ru-RU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96332103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2844" y="0"/>
            <a:ext cx="8858312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b="1" i="1" dirty="0" smtClean="0"/>
              <a:t>1. «Баба спекла хлопцеві найбільших у Японії смачних коржів, а дід подарував йому хустину — зав’язувати голову, щоб піт не стікав на чоло, шаровари і меч».</a:t>
            </a:r>
            <a:endParaRPr lang="ru-RU" sz="4400" b="1" i="1" dirty="0" smtClean="0"/>
          </a:p>
          <a:p>
            <a:pPr algn="r"/>
            <a:r>
              <a:rPr lang="uk-UA" sz="4400" b="1" i="1" dirty="0" smtClean="0">
                <a:solidFill>
                  <a:srgbClr val="002060"/>
                </a:solidFill>
              </a:rPr>
              <a:t>«Момотаро, або Хлопчик-Персик»</a:t>
            </a:r>
            <a:endParaRPr lang="ru-RU" sz="4400" b="1" i="1" dirty="0" smtClean="0">
              <a:solidFill>
                <a:srgbClr val="002060"/>
              </a:solidFill>
            </a:endParaRPr>
          </a:p>
          <a:p>
            <a:r>
              <a:rPr lang="uk-UA" b="1" i="1" dirty="0" smtClean="0"/>
              <a:t> 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597717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trithucvn.net/wp-content/uploads/2016/08/nhung-loai-banh-khong-the-bo-qua-khi-di-du-lich-nhat-ban-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7038"/>
            <a:ext cx="9144000" cy="51605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65471184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2844" y="0"/>
            <a:ext cx="8858312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b="1" i="1" dirty="0" smtClean="0"/>
              <a:t>2. «Новоспечений «цар» подарував левові посаду головного радника, тигра зробив керуючим палацом, пантері довірив охорону  царської скарбниці, а вовка призначив палацовим сторожем».</a:t>
            </a:r>
            <a:endParaRPr lang="ru-RU" sz="4400" b="1" i="1" dirty="0" smtClean="0"/>
          </a:p>
          <a:p>
            <a:pPr algn="r"/>
            <a:r>
              <a:rPr lang="uk-UA" sz="4400" b="1" i="1" dirty="0" smtClean="0">
                <a:solidFill>
                  <a:srgbClr val="002060"/>
                </a:solidFill>
              </a:rPr>
              <a:t>«Фарбований шакал»</a:t>
            </a:r>
            <a:endParaRPr lang="ru-RU" sz="4400" b="1" i="1" dirty="0" smtClean="0">
              <a:solidFill>
                <a:srgbClr val="002060"/>
              </a:solidFill>
            </a:endParaRPr>
          </a:p>
          <a:p>
            <a:r>
              <a:rPr lang="uk-UA" b="1" i="1" dirty="0" smtClean="0"/>
              <a:t> 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597717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 descr="http://cdn2.momjunction.com/wp-content/uploads/2014/09/lion-and-jackal-story.jpg"/>
          <p:cNvPicPr>
            <a:picLocks noChangeAspect="1" noChangeArrowheads="1"/>
          </p:cNvPicPr>
          <p:nvPr/>
        </p:nvPicPr>
        <p:blipFill>
          <a:blip r:embed="rId2"/>
          <a:srcRect b="15625"/>
          <a:stretch>
            <a:fillRect/>
          </a:stretch>
        </p:blipFill>
        <p:spPr bwMode="auto">
          <a:xfrm>
            <a:off x="0" y="-2"/>
            <a:ext cx="9144000" cy="51435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11426190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2844" y="0"/>
            <a:ext cx="8858312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i="1" dirty="0" smtClean="0"/>
              <a:t>3. «Він низько схилив голову, аж до пилюки і, ридаючи так, що, здавалося, його серце ось-ось розірветься з болю, промовив такі слова: </a:t>
            </a:r>
            <a:r>
              <a:rPr lang="uk-UA" sz="4000" b="1" i="1" dirty="0" err="1" smtClean="0"/>
              <a:t>“Мати</a:t>
            </a:r>
            <a:r>
              <a:rPr lang="uk-UA" sz="4000" b="1" i="1" dirty="0" smtClean="0"/>
              <a:t> моя! Я зрікся тебе в дні своєї гордині. Не відштовхни мене в годину мого смирення!” </a:t>
            </a:r>
            <a:endParaRPr lang="ru-RU" sz="4000" b="1" i="1" dirty="0" smtClean="0"/>
          </a:p>
          <a:p>
            <a:pPr algn="r"/>
            <a:r>
              <a:rPr lang="uk-UA" sz="4000" b="1" i="1" dirty="0" smtClean="0">
                <a:solidFill>
                  <a:srgbClr val="002060"/>
                </a:solidFill>
              </a:rPr>
              <a:t>«Хлопчик-Зірка»</a:t>
            </a:r>
            <a:endParaRPr lang="ru-RU" sz="4000" b="1" i="1" dirty="0" smtClean="0">
              <a:solidFill>
                <a:srgbClr val="002060"/>
              </a:solidFill>
            </a:endParaRPr>
          </a:p>
          <a:p>
            <a:r>
              <a:rPr lang="uk-UA" b="1" i="1" dirty="0" smtClean="0"/>
              <a:t> 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597717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https://i.ytimg.com/vi/xhf57w1a_8A/maxresdefault.jpg"/>
          <p:cNvPicPr>
            <a:picLocks noChangeAspect="1" noChangeArrowheads="1"/>
          </p:cNvPicPr>
          <p:nvPr/>
        </p:nvPicPr>
        <p:blipFill>
          <a:blip r:embed="rId2"/>
          <a:srcRect b="10000"/>
          <a:stretch>
            <a:fillRect/>
          </a:stretch>
        </p:blipFill>
        <p:spPr bwMode="auto">
          <a:xfrm>
            <a:off x="1" y="0"/>
            <a:ext cx="9144000" cy="5143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5677929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2844" y="0"/>
            <a:ext cx="8858312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b="1" i="1" dirty="0" smtClean="0"/>
              <a:t>4. «Хіба коли бідний, то й малювати не дозволяється?” — обурився хлопець, і йому ще дужче захотілося навчитись малювати».</a:t>
            </a:r>
            <a:endParaRPr lang="ru-RU" sz="4400" b="1" i="1" dirty="0" smtClean="0"/>
          </a:p>
          <a:p>
            <a:pPr algn="r"/>
            <a:r>
              <a:rPr lang="uk-UA" sz="4400" b="1" i="1" dirty="0" smtClean="0">
                <a:solidFill>
                  <a:srgbClr val="002060"/>
                </a:solidFill>
              </a:rPr>
              <a:t> «Пензлик </a:t>
            </a:r>
            <a:r>
              <a:rPr lang="uk-UA" sz="4400" b="1" i="1" dirty="0" err="1" smtClean="0">
                <a:solidFill>
                  <a:srgbClr val="002060"/>
                </a:solidFill>
              </a:rPr>
              <a:t>Маляна</a:t>
            </a:r>
            <a:r>
              <a:rPr lang="uk-UA" sz="4400" b="1" i="1" dirty="0" smtClean="0">
                <a:solidFill>
                  <a:srgbClr val="002060"/>
                </a:solidFill>
              </a:rPr>
              <a:t>»</a:t>
            </a:r>
            <a:endParaRPr lang="ru-RU" sz="4400" b="1" i="1" dirty="0" smtClean="0">
              <a:solidFill>
                <a:srgbClr val="002060"/>
              </a:solidFill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597717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 descr="http://fil.ocvita.com.ua/pars_docs/refs/2/1342/1342_html_41de7c22.jpg"/>
          <p:cNvPicPr>
            <a:picLocks noChangeAspect="1" noChangeArrowheads="1"/>
          </p:cNvPicPr>
          <p:nvPr/>
        </p:nvPicPr>
        <p:blipFill>
          <a:blip r:embed="rId2"/>
          <a:srcRect b="25000"/>
          <a:stretch>
            <a:fillRect/>
          </a:stretch>
        </p:blipFill>
        <p:spPr bwMode="auto">
          <a:xfrm>
            <a:off x="-1" y="0"/>
            <a:ext cx="9144001" cy="51434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62230019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2844" y="0"/>
            <a:ext cx="8858312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i="1" dirty="0" smtClean="0"/>
              <a:t>5. «Ні, подумайте тільки, які чудеса трапляються на світі — він опинився в тій самій кімнаті, де був раніш; він бачив тих самих дітей, і ті самі іграшки стояли на столі і розкішний палац з чарівною маленькою балериною».</a:t>
            </a:r>
            <a:endParaRPr lang="ru-RU" sz="4000" b="1" i="1" dirty="0" smtClean="0"/>
          </a:p>
          <a:p>
            <a:pPr algn="r"/>
            <a:r>
              <a:rPr lang="uk-UA" sz="4000" b="1" i="1" dirty="0" smtClean="0">
                <a:solidFill>
                  <a:srgbClr val="002060"/>
                </a:solidFill>
              </a:rPr>
              <a:t>«Непохитний олов’яний солдатик»</a:t>
            </a:r>
            <a:endParaRPr lang="ru-RU" sz="4000" b="1" i="1" dirty="0" smtClean="0">
              <a:solidFill>
                <a:srgbClr val="002060"/>
              </a:solidFill>
            </a:endParaRPr>
          </a:p>
          <a:p>
            <a:r>
              <a:rPr lang="uk-UA" b="1" i="1" dirty="0" smtClean="0"/>
              <a:t> </a:t>
            </a:r>
            <a:endParaRPr lang="ru-RU" b="1" i="1" dirty="0" smtClean="0"/>
          </a:p>
        </p:txBody>
      </p:sp>
    </p:spTree>
    <p:extLst>
      <p:ext uri="{BB962C8B-B14F-4D97-AF65-F5344CB8AC3E}">
        <p14:creationId xmlns:p14="http://schemas.microsoft.com/office/powerpoint/2010/main" val="36597717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Picture 2" descr="http://img.youtube.com/vi/1FprjFsD9DA/0.jpg"/>
          <p:cNvPicPr>
            <a:picLocks noChangeAspect="1" noChangeArrowheads="1"/>
          </p:cNvPicPr>
          <p:nvPr/>
        </p:nvPicPr>
        <p:blipFill rotWithShape="1">
          <a:blip r:embed="rId2"/>
          <a:srcRect b="14051"/>
          <a:stretch/>
        </p:blipFill>
        <p:spPr bwMode="auto">
          <a:xfrm>
            <a:off x="0" y="-32631"/>
            <a:ext cx="9144000" cy="51761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11949495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2844" y="0"/>
            <a:ext cx="885831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i="1" dirty="0" smtClean="0"/>
              <a:t>6. «І з того часу ми постійно в неї грали. І що тобі важче, то більше радіти треба – ось так. Щоправда, іноді буває зовсім важко, особливо коли твій тато іде на небо, а в тебе не лишається нікого…»</a:t>
            </a:r>
            <a:endParaRPr lang="ru-RU" sz="4000" b="1" i="1" dirty="0" smtClean="0"/>
          </a:p>
          <a:p>
            <a:pPr algn="r"/>
            <a:r>
              <a:rPr lang="uk-UA" sz="4000" b="1" i="1" dirty="0" smtClean="0">
                <a:solidFill>
                  <a:srgbClr val="002060"/>
                </a:solidFill>
              </a:rPr>
              <a:t>«Полліанна»</a:t>
            </a:r>
            <a:endParaRPr lang="ru-RU" sz="4000" b="1" i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7717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 descr="http://7yana.tv/wp-content/uploads/2013/11/polianna.jpg"/>
          <p:cNvPicPr>
            <a:picLocks noChangeAspect="1" noChangeArrowheads="1"/>
          </p:cNvPicPr>
          <p:nvPr/>
        </p:nvPicPr>
        <p:blipFill>
          <a:blip r:embed="rId2"/>
          <a:srcRect b="16279"/>
          <a:stretch>
            <a:fillRect/>
          </a:stretch>
        </p:blipFill>
        <p:spPr bwMode="auto">
          <a:xfrm>
            <a:off x="0" y="0"/>
            <a:ext cx="9215475" cy="51434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9984819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2844" y="0"/>
            <a:ext cx="885831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i="1" dirty="0" smtClean="0"/>
              <a:t>7. «Відставний художник сидів поруч у затінку на якійсь діжці, погойдував ногами, наминав яблуко й розставляв сіті на інших телепнів. А таких не бракувало: хлопці раз у раз підходили до паркана — підходили покепкувати, а залишалися білити».</a:t>
            </a:r>
            <a:endParaRPr lang="ru-RU" sz="4000" b="1" i="1" dirty="0" smtClean="0"/>
          </a:p>
          <a:p>
            <a:pPr algn="r"/>
            <a:r>
              <a:rPr lang="uk-UA" sz="4000" b="1" i="1" dirty="0" smtClean="0">
                <a:solidFill>
                  <a:srgbClr val="002060"/>
                </a:solidFill>
              </a:rPr>
              <a:t>«Пригоди Тома Сойєра»</a:t>
            </a:r>
            <a:r>
              <a:rPr lang="uk-UA" sz="4000" b="1" i="1" dirty="0" smtClean="0"/>
              <a:t> </a:t>
            </a:r>
            <a:endParaRPr lang="uk-UA" sz="4000" dirty="0"/>
          </a:p>
        </p:txBody>
      </p:sp>
    </p:spTree>
    <p:extLst>
      <p:ext uri="{BB962C8B-B14F-4D97-AF65-F5344CB8AC3E}">
        <p14:creationId xmlns:p14="http://schemas.microsoft.com/office/powerpoint/2010/main" val="36597717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 descr="http://knigoo.com.ua/media/catalog/product/cache/1/image/9df78eab33525d08d6e5fb8d27136e95/9/7/978-617-526-137-8_1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8784"/>
          <a:stretch>
            <a:fillRect/>
          </a:stretch>
        </p:blipFill>
        <p:spPr bwMode="auto">
          <a:xfrm>
            <a:off x="0" y="0"/>
            <a:ext cx="9144000" cy="51435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0045211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2844" y="0"/>
            <a:ext cx="885831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i="1" dirty="0" smtClean="0"/>
              <a:t>8. «Пішла бідна дівчина до криниці, не знаючи, що й робити. І з великого жалю й страху стрибнула в криницю й знепритомніла. А коли опритомніла, то побачила, що лежить на чудовій луці».</a:t>
            </a:r>
            <a:endParaRPr lang="ru-RU" sz="4000" b="1" i="1" dirty="0" smtClean="0"/>
          </a:p>
          <a:p>
            <a:pPr algn="r"/>
            <a:r>
              <a:rPr lang="uk-UA" sz="4000" b="1" i="1" dirty="0" smtClean="0">
                <a:solidFill>
                  <a:srgbClr val="002060"/>
                </a:solidFill>
              </a:rPr>
              <a:t>«Пані Метелиця»</a:t>
            </a:r>
            <a:endParaRPr lang="uk-UA" sz="4000" dirty="0"/>
          </a:p>
        </p:txBody>
      </p:sp>
    </p:spTree>
    <p:extLst>
      <p:ext uri="{BB962C8B-B14F-4D97-AF65-F5344CB8AC3E}">
        <p14:creationId xmlns:p14="http://schemas.microsoft.com/office/powerpoint/2010/main" val="36597717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https://zoya273.files.wordpress.com/2016/08/d0bfd0b0d0bdd196-d0bcd0b5d182d0b5d0bbd0b8d186d18f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b="8019"/>
          <a:stretch>
            <a:fillRect/>
          </a:stretch>
        </p:blipFill>
        <p:spPr bwMode="auto">
          <a:xfrm>
            <a:off x="0" y="2"/>
            <a:ext cx="9143999" cy="514349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14293382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2844" y="0"/>
            <a:ext cx="885831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i="1" dirty="0" smtClean="0"/>
              <a:t>9. «Серед бенкетів і розваг я швидко став забувати про колишні страшні пригоди. А розкішне, сите життя мені почало обридати. Я був молодий, дужий — хотілось якоїсь діяльності. Скінчилося тим, що я знову поклався на долю, зібрав товаришів-торговців, накупив різного краму й сів на корабель».</a:t>
            </a:r>
            <a:endParaRPr lang="ru-RU" sz="3600" b="1" i="1" dirty="0" smtClean="0"/>
          </a:p>
          <a:p>
            <a:pPr algn="r"/>
            <a:r>
              <a:rPr lang="uk-UA" sz="3600" b="1" i="1" dirty="0" smtClean="0">
                <a:solidFill>
                  <a:srgbClr val="002060"/>
                </a:solidFill>
              </a:rPr>
              <a:t>«</a:t>
            </a:r>
            <a:r>
              <a:rPr lang="uk-UA" sz="3600" b="1" i="1" dirty="0" err="1" smtClean="0">
                <a:solidFill>
                  <a:srgbClr val="002060"/>
                </a:solidFill>
              </a:rPr>
              <a:t>Синдбад-мореплавець</a:t>
            </a:r>
            <a:r>
              <a:rPr lang="uk-UA" sz="3600" b="1" i="1" dirty="0" smtClean="0">
                <a:solidFill>
                  <a:srgbClr val="002060"/>
                </a:solidFill>
              </a:rPr>
              <a:t>»</a:t>
            </a:r>
            <a:endParaRPr lang="ru-RU" sz="3600" b="1" i="1" dirty="0" smtClean="0">
              <a:solidFill>
                <a:srgbClr val="002060"/>
              </a:solidFill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597717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2" descr="https://static-s.aa-cdn.net/img/gp/20600000863314/PLU7ka9YK0CdsGkiFsr9bWUuhv-XG42HNO-OcH3M8IGjJytArZ8zMnJlmojUf38vRz89=h900"/>
          <p:cNvPicPr>
            <a:picLocks noChangeAspect="1" noChangeArrowheads="1"/>
          </p:cNvPicPr>
          <p:nvPr/>
        </p:nvPicPr>
        <p:blipFill>
          <a:blip r:embed="rId2"/>
          <a:srcRect l="10547" t="9375" r="10351" b="9375"/>
          <a:stretch>
            <a:fillRect/>
          </a:stretch>
        </p:blipFill>
        <p:spPr bwMode="auto">
          <a:xfrm>
            <a:off x="0" y="1"/>
            <a:ext cx="9143999" cy="52831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75506694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2844" y="0"/>
            <a:ext cx="885831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i="1" dirty="0" smtClean="0"/>
              <a:t> </a:t>
            </a:r>
            <a:r>
              <a:rPr lang="uk-UA" sz="3600" b="1" i="1" dirty="0" smtClean="0"/>
              <a:t>10. «3 Часом треба поводитися правильно! Бач, якби ти з ним дружила, він робив би з годинником усе, що захочеш. Ось, припустімо, зараз дев’ята ранку — саме час початку уроків, а ти береш і шепочеш Часові одне слівце — і стрілки  </a:t>
            </a:r>
            <a:r>
              <a:rPr lang="uk-UA" sz="3600" b="1" i="1" dirty="0" err="1" smtClean="0"/>
              <a:t>я-ак</a:t>
            </a:r>
            <a:r>
              <a:rPr lang="uk-UA" sz="3600" b="1" i="1" dirty="0" smtClean="0"/>
              <a:t> забігають!.. Пів на другу, час обідати».</a:t>
            </a:r>
            <a:endParaRPr lang="ru-RU" sz="3600" b="1" i="1" dirty="0" smtClean="0"/>
          </a:p>
          <a:p>
            <a:pPr algn="r"/>
            <a:r>
              <a:rPr lang="uk-UA" sz="3600" b="1" i="1" dirty="0" smtClean="0">
                <a:solidFill>
                  <a:srgbClr val="002060"/>
                </a:solidFill>
              </a:rPr>
              <a:t>«Аліса в Країні Див»</a:t>
            </a:r>
            <a:endParaRPr lang="ru-RU" sz="3600" b="1" i="1" dirty="0" smtClean="0">
              <a:solidFill>
                <a:srgbClr val="002060"/>
              </a:solidFill>
            </a:endParaRPr>
          </a:p>
          <a:p>
            <a:r>
              <a:rPr lang="uk-UA" sz="3600" b="1" i="1" dirty="0" smtClean="0"/>
              <a:t> </a:t>
            </a:r>
            <a:endParaRPr lang="uk-UA" sz="3600" dirty="0"/>
          </a:p>
        </p:txBody>
      </p:sp>
    </p:spTree>
    <p:extLst>
      <p:ext uri="{BB962C8B-B14F-4D97-AF65-F5344CB8AC3E}">
        <p14:creationId xmlns:p14="http://schemas.microsoft.com/office/powerpoint/2010/main" val="36597717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 descr="http://www.olddance.ru/sites/default/files/1a9694e026327c4f5043_720x540_cropromiar-niestandardowy.jpg"/>
          <p:cNvPicPr>
            <a:picLocks noChangeAspect="1" noChangeArrowheads="1"/>
          </p:cNvPicPr>
          <p:nvPr/>
        </p:nvPicPr>
        <p:blipFill>
          <a:blip r:embed="rId2"/>
          <a:srcRect t="6250" b="18750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02807712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2844" y="0"/>
            <a:ext cx="885831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i="1" dirty="0" smtClean="0"/>
              <a:t>11. «</a:t>
            </a:r>
            <a:r>
              <a:rPr lang="ru-RU" sz="3600" b="1" i="1" dirty="0" smtClean="0"/>
              <a:t>Один </a:t>
            </a:r>
            <a:r>
              <a:rPr lang="uk-UA" sz="3600" b="1" i="1" dirty="0" smtClean="0"/>
              <a:t>багатий удівець  одружився  </a:t>
            </a:r>
          </a:p>
          <a:p>
            <a:r>
              <a:rPr lang="uk-UA" sz="3600" b="1" i="1" dirty="0" smtClean="0"/>
              <a:t>вдруге  з  удовою,  такою  чванливою  та гоноровитою, якої, відколи світ світом, ніхто й не бачив. Вона мала двох дочок, теж чванливих і гоноровитих. А в чоловіка була своя дочка, надзвичайно добра та ніжна - вся в матір, найкращу жінку в світі».</a:t>
            </a:r>
            <a:endParaRPr lang="ru-RU" sz="3600" b="1" i="1" dirty="0" smtClean="0"/>
          </a:p>
          <a:p>
            <a:pPr algn="r"/>
            <a:r>
              <a:rPr lang="uk-UA" sz="3600" b="1" i="1" dirty="0" smtClean="0">
                <a:solidFill>
                  <a:srgbClr val="002060"/>
                </a:solidFill>
              </a:rPr>
              <a:t>«Попелюшка»</a:t>
            </a:r>
            <a:endParaRPr lang="ru-RU" sz="3600" b="1" i="1" dirty="0" smtClean="0">
              <a:solidFill>
                <a:srgbClr val="002060"/>
              </a:solidFill>
            </a:endParaRPr>
          </a:p>
          <a:p>
            <a:r>
              <a:rPr lang="ru-RU" b="1" i="1" dirty="0" smtClean="0"/>
              <a:t> 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597717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http://www.globusbooks.ru/up_images/catalog_imgs/1418181671.jpg"/>
          <p:cNvPicPr>
            <a:picLocks noChangeAspect="1" noChangeArrowheads="1"/>
          </p:cNvPicPr>
          <p:nvPr/>
        </p:nvPicPr>
        <p:blipFill>
          <a:blip r:embed="rId2"/>
          <a:srcRect t="5675" b="12606"/>
          <a:stretch>
            <a:fillRect/>
          </a:stretch>
        </p:blipFill>
        <p:spPr bwMode="auto">
          <a:xfrm>
            <a:off x="0" y="-2"/>
            <a:ext cx="9144000" cy="51435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36562812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5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2844" y="0"/>
            <a:ext cx="885831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/>
              <a:t> </a:t>
            </a:r>
            <a:r>
              <a:rPr lang="uk-UA" sz="3600" b="1" i="1" dirty="0" smtClean="0"/>
              <a:t>12. «Був </a:t>
            </a:r>
            <a:r>
              <a:rPr lang="uk-UA" sz="3600" b="1" i="1" dirty="0" err="1" smtClean="0"/>
              <a:t>Хеллоуїн</a:t>
            </a:r>
            <a:r>
              <a:rPr lang="uk-UA" sz="3600" b="1" i="1" dirty="0" smtClean="0"/>
              <a:t>, і вже сутеніло, коли я вперше побачив його. Рано-вранці я отримав телеграму від Джека, мого приятеля з коледжу: «На добру згадку про мене». Коли він прибув, я побачив примітку «Небезпечно», а зсередини чулося гарчання від найменшого поруху».</a:t>
            </a:r>
            <a:endParaRPr lang="ru-RU" sz="3600" b="1" i="1" dirty="0" smtClean="0"/>
          </a:p>
          <a:p>
            <a:pPr algn="r"/>
            <a:r>
              <a:rPr lang="uk-UA" sz="3600" b="1" i="1" dirty="0" smtClean="0">
                <a:solidFill>
                  <a:srgbClr val="002060"/>
                </a:solidFill>
              </a:rPr>
              <a:t>«Снап»</a:t>
            </a:r>
            <a:endParaRPr lang="ru-RU" b="1" i="1" dirty="0" smtClean="0">
              <a:solidFill>
                <a:srgbClr val="002060"/>
              </a:solidFill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597717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https://im0-tub-ua.yandex.net/i?id=d98a497063ef99b73ff1967e58f8b212-l&amp;n=13"/>
          <p:cNvPicPr>
            <a:picLocks noChangeAspect="1" noChangeArrowheads="1"/>
          </p:cNvPicPr>
          <p:nvPr/>
        </p:nvPicPr>
        <p:blipFill>
          <a:blip r:embed="rId2"/>
          <a:srcRect r="10549"/>
          <a:stretch>
            <a:fillRect/>
          </a:stretch>
        </p:blipFill>
        <p:spPr bwMode="auto">
          <a:xfrm>
            <a:off x="107504" y="60471"/>
            <a:ext cx="9036496" cy="50830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3999264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4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нутый угол 1"/>
          <p:cNvSpPr/>
          <p:nvPr/>
        </p:nvSpPr>
        <p:spPr>
          <a:xfrm>
            <a:off x="179512" y="195486"/>
            <a:ext cx="8712968" cy="4752528"/>
          </a:xfrm>
          <a:prstGeom prst="foldedCorner">
            <a:avLst/>
          </a:prstGeom>
          <a:solidFill>
            <a:srgbClr val="002060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/>
            <a:r>
              <a:rPr lang="uk-UA" sz="7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І</a:t>
            </a:r>
            <a:r>
              <a:rPr lang="en-US" sz="7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V</a:t>
            </a:r>
            <a:r>
              <a:rPr lang="uk-UA" sz="7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. </a:t>
            </a:r>
            <a:r>
              <a:rPr lang="uk-UA" sz="7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Підсумки уроку</a:t>
            </a:r>
          </a:p>
        </p:txBody>
      </p:sp>
    </p:spTree>
    <p:extLst>
      <p:ext uri="{BB962C8B-B14F-4D97-AF65-F5344CB8AC3E}">
        <p14:creationId xmlns:p14="http://schemas.microsoft.com/office/powerpoint/2010/main" val="2390954541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11960" y="0"/>
            <a:ext cx="482453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i="1" dirty="0"/>
              <a:t> Ви і справді усі молодці! Я вам дуже вдячний за сьогоднішній день. А чи підрахувало журі бали?</a:t>
            </a:r>
          </a:p>
          <a:p>
            <a:r>
              <a:rPr lang="uk-UA" sz="3200" b="1" i="1" dirty="0"/>
              <a:t>(Оголошення результатів змагання, нагородження переможців</a:t>
            </a:r>
            <a:r>
              <a:rPr lang="uk-UA" sz="3200" b="1" i="1" dirty="0" smtClean="0"/>
              <a:t>)</a:t>
            </a:r>
            <a:endParaRPr lang="uk-UA" sz="3200" b="1" i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108364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687112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11960" y="0"/>
            <a:ext cx="482453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i="1" dirty="0" smtClean="0"/>
              <a:t>Відомий </a:t>
            </a:r>
            <a:r>
              <a:rPr lang="uk-UA" sz="3200" b="1" i="1" dirty="0"/>
              <a:t>письменник Умберто Еко писав: «Книжки – машини для провокування власних нових думок»</a:t>
            </a:r>
          </a:p>
          <a:p>
            <a:r>
              <a:rPr lang="uk-UA" sz="3200" b="1" i="1" dirty="0"/>
              <a:t>Чи згодні ви з цією думкою?</a:t>
            </a:r>
            <a:endParaRPr lang="uk-UA" sz="3200" b="1" i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54"/>
          <a:stretch/>
        </p:blipFill>
        <p:spPr bwMode="auto">
          <a:xfrm>
            <a:off x="0" y="0"/>
            <a:ext cx="3995936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395799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нутый угол 1"/>
          <p:cNvSpPr/>
          <p:nvPr/>
        </p:nvSpPr>
        <p:spPr>
          <a:xfrm>
            <a:off x="179512" y="195486"/>
            <a:ext cx="8712968" cy="4752528"/>
          </a:xfrm>
          <a:prstGeom prst="foldedCorner">
            <a:avLst/>
          </a:prstGeom>
          <a:solidFill>
            <a:srgbClr val="002060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 lvl="0"/>
            <a:r>
              <a:rPr lang="en-US" sz="7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V</a:t>
            </a:r>
            <a:r>
              <a:rPr lang="uk-UA" sz="7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. </a:t>
            </a:r>
            <a:r>
              <a:rPr lang="uk-UA" sz="7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Рефлексія</a:t>
            </a:r>
          </a:p>
        </p:txBody>
      </p:sp>
    </p:spTree>
    <p:extLst>
      <p:ext uri="{BB962C8B-B14F-4D97-AF65-F5344CB8AC3E}">
        <p14:creationId xmlns:p14="http://schemas.microsoft.com/office/powerpoint/2010/main" val="2911459694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0"/>
            <a:ext cx="885698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1813" indent="-531813">
              <a:buFont typeface="Wingdings" pitchFamily="2" charset="2"/>
              <a:buChar char="ü"/>
            </a:pPr>
            <a:r>
              <a:rPr lang="uk-UA" sz="4800" b="1" i="1" dirty="0"/>
              <a:t>Я хочу бути схожим…</a:t>
            </a:r>
          </a:p>
          <a:p>
            <a:pPr marL="531813" indent="-531813">
              <a:buFont typeface="Wingdings" pitchFamily="2" charset="2"/>
              <a:buChar char="ü"/>
            </a:pPr>
            <a:r>
              <a:rPr lang="uk-UA" sz="4800" b="1" i="1" dirty="0"/>
              <a:t>Я буду робити добро…</a:t>
            </a:r>
          </a:p>
          <a:p>
            <a:pPr marL="531813" indent="-531813">
              <a:buFont typeface="Wingdings" pitchFamily="2" charset="2"/>
              <a:buChar char="ü"/>
            </a:pPr>
            <a:r>
              <a:rPr lang="uk-UA" sz="4800" b="1" i="1" dirty="0"/>
              <a:t>Я змінився, дякуючи…</a:t>
            </a:r>
          </a:p>
          <a:p>
            <a:pPr marL="531813" indent="-531813">
              <a:buFont typeface="Wingdings" pitchFamily="2" charset="2"/>
              <a:buChar char="ü"/>
            </a:pPr>
            <a:r>
              <a:rPr lang="uk-UA" sz="4800" b="1" i="1" dirty="0"/>
              <a:t>Я буду ставитись до своїх батьків…</a:t>
            </a:r>
          </a:p>
          <a:p>
            <a:pPr marL="531813" indent="-531813">
              <a:buFont typeface="Wingdings" pitchFamily="2" charset="2"/>
              <a:buChar char="ü"/>
            </a:pPr>
            <a:r>
              <a:rPr lang="uk-UA" sz="4800" b="1" i="1" dirty="0"/>
              <a:t>Я мрію про</a:t>
            </a:r>
            <a:r>
              <a:rPr lang="ru-RU" sz="4800" b="1" i="1" dirty="0"/>
              <a:t>… </a:t>
            </a:r>
            <a:endParaRPr lang="uk-UA" sz="4800" b="1" i="1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5687112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1\Desktop\ДОКУМЕНТИ\гифки\image (17)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43070"/>
            <a:ext cx="3500430" cy="3500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143208" y="1071617"/>
            <a:ext cx="574927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uk-UA" dirty="0" smtClean="0"/>
          </a:p>
          <a:p>
            <a:pPr>
              <a:buFont typeface="Wingdings" pitchFamily="2" charset="2"/>
              <a:buChar char="ü"/>
            </a:pPr>
            <a:r>
              <a:rPr lang="uk-UA" sz="5400" b="1" i="1" dirty="0" smtClean="0"/>
              <a:t>Повторення вивченого</a:t>
            </a:r>
            <a:endParaRPr lang="ru-RU" sz="5400" b="1" i="1" dirty="0" smtClean="0"/>
          </a:p>
          <a:p>
            <a:endParaRPr lang="ru-RU" sz="3600" b="1" i="1" dirty="0" smtClean="0"/>
          </a:p>
          <a:p>
            <a:endParaRPr lang="uk-UA" b="1" i="1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2844" y="128570"/>
            <a:ext cx="8643998" cy="900119"/>
          </a:xfrm>
          <a:prstGeom prst="roundRect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b="1" i="1" dirty="0" smtClean="0">
                <a:solidFill>
                  <a:srgbClr val="FFFF00"/>
                </a:solidFill>
              </a:rPr>
              <a:t>Домашнє завдання</a:t>
            </a:r>
            <a:endParaRPr lang="uk-UA" sz="3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3755</TotalTime>
  <Words>1840</Words>
  <Application>Microsoft Office PowerPoint</Application>
  <PresentationFormat>Экран (16:9)</PresentationFormat>
  <Paragraphs>326</Paragraphs>
  <Slides>109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109</vt:i4>
      </vt:variant>
    </vt:vector>
  </HeadingPairs>
  <TitlesOfParts>
    <vt:vector size="11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office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PC</cp:lastModifiedBy>
  <cp:revision>302</cp:revision>
  <dcterms:created xsi:type="dcterms:W3CDTF">2015-07-08T18:12:59Z</dcterms:created>
  <dcterms:modified xsi:type="dcterms:W3CDTF">2019-06-20T16:20:30Z</dcterms:modified>
</cp:coreProperties>
</file>