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6" r:id="rId17"/>
    <p:sldId id="275" r:id="rId18"/>
    <p:sldId id="273" r:id="rId19"/>
    <p:sldId id="272" r:id="rId20"/>
    <p:sldId id="274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ьзователь" initials="П" lastIdx="0" clrIdx="0">
    <p:extLst>
      <p:ext uri="{19B8F6BF-5375-455C-9EA6-DF929625EA0E}">
        <p15:presenceInfo xmlns:p15="http://schemas.microsoft.com/office/powerpoint/2012/main" userId="Пользователь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3" d="100"/>
          <a:sy n="43" d="100"/>
        </p:scale>
        <p:origin x="87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341C1-4D51-420F-9EA9-996CD3DFE1DC}" type="datetimeFigureOut">
              <a:rPr lang="ru-RU" smtClean="0"/>
              <a:t>08.05.2022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E4FCA-C4CB-491B-BD4A-43135E4C1A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42122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341C1-4D51-420F-9EA9-996CD3DFE1DC}" type="datetimeFigureOut">
              <a:rPr lang="ru-RU" smtClean="0"/>
              <a:t>08.05.2022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E4FCA-C4CB-491B-BD4A-43135E4C1A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09311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341C1-4D51-420F-9EA9-996CD3DFE1DC}" type="datetimeFigureOut">
              <a:rPr lang="ru-RU" smtClean="0"/>
              <a:t>08.05.2022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E4FCA-C4CB-491B-BD4A-43135E4C1A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8538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341C1-4D51-420F-9EA9-996CD3DFE1DC}" type="datetimeFigureOut">
              <a:rPr lang="ru-RU" smtClean="0"/>
              <a:t>08.05.2022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E4FCA-C4CB-491B-BD4A-43135E4C1A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03817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341C1-4D51-420F-9EA9-996CD3DFE1DC}" type="datetimeFigureOut">
              <a:rPr lang="ru-RU" smtClean="0"/>
              <a:t>08.05.2022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E4FCA-C4CB-491B-BD4A-43135E4C1A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08167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341C1-4D51-420F-9EA9-996CD3DFE1DC}" type="datetimeFigureOut">
              <a:rPr lang="ru-RU" smtClean="0"/>
              <a:t>08.05.2022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E4FCA-C4CB-491B-BD4A-43135E4C1A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788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341C1-4D51-420F-9EA9-996CD3DFE1DC}" type="datetimeFigureOut">
              <a:rPr lang="ru-RU" smtClean="0"/>
              <a:t>08.05.2022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E4FCA-C4CB-491B-BD4A-43135E4C1A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5475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341C1-4D51-420F-9EA9-996CD3DFE1DC}" type="datetimeFigureOut">
              <a:rPr lang="ru-RU" smtClean="0"/>
              <a:t>08.05.2022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E4FCA-C4CB-491B-BD4A-43135E4C1A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30985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341C1-4D51-420F-9EA9-996CD3DFE1DC}" type="datetimeFigureOut">
              <a:rPr lang="ru-RU" smtClean="0"/>
              <a:t>08.05.2022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E4FCA-C4CB-491B-BD4A-43135E4C1A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7986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341C1-4D51-420F-9EA9-996CD3DFE1DC}" type="datetimeFigureOut">
              <a:rPr lang="ru-RU" smtClean="0"/>
              <a:t>08.05.2022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E4FCA-C4CB-491B-BD4A-43135E4C1A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05782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341C1-4D51-420F-9EA9-996CD3DFE1DC}" type="datetimeFigureOut">
              <a:rPr lang="ru-RU" smtClean="0"/>
              <a:t>08.05.2022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E4FCA-C4CB-491B-BD4A-43135E4C1A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60662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9341C1-4D51-420F-9EA9-996CD3DFE1DC}" type="datetimeFigureOut">
              <a:rPr lang="ru-RU" smtClean="0"/>
              <a:t>08.05.2022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DE4FCA-C4CB-491B-BD4A-43135E4C1A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2249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58868" cy="5278437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Тема </a:t>
            </a:r>
            <a:r>
              <a:rPr lang="ru-RU" dirty="0" smtClean="0"/>
              <a:t>урока: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№ 61.Главные </a:t>
            </a:r>
            <a:r>
              <a:rPr lang="ru-RU" dirty="0"/>
              <a:t>члены </a:t>
            </a:r>
            <a:r>
              <a:rPr lang="ru-RU" dirty="0" smtClean="0"/>
              <a:t>предложения. Подлежащее.</a:t>
            </a:r>
            <a:br>
              <a:rPr lang="ru-RU" dirty="0" smtClean="0"/>
            </a:br>
            <a:r>
              <a:rPr lang="ru-RU" dirty="0" smtClean="0"/>
              <a:t>Сказуемое</a:t>
            </a:r>
            <a:r>
              <a:rPr lang="ru-RU" dirty="0" smtClean="0"/>
              <a:t>.</a:t>
            </a:r>
            <a:r>
              <a:rPr lang="ru-RU" dirty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№ 62. Тире </a:t>
            </a:r>
            <a:r>
              <a:rPr lang="ru-RU" dirty="0"/>
              <a:t>между подлежащим и сказуемым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4914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4825211" y="2561996"/>
            <a:ext cx="2747210" cy="199724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с</a:t>
            </a:r>
            <a:r>
              <a:rPr lang="ru-RU" sz="3200" dirty="0" smtClean="0"/>
              <a:t>интаксис</a:t>
            </a:r>
          </a:p>
          <a:p>
            <a:pPr algn="ctr"/>
            <a:endParaRPr lang="ru-RU" dirty="0"/>
          </a:p>
        </p:txBody>
      </p:sp>
      <p:sp>
        <p:nvSpPr>
          <p:cNvPr id="8" name="Овал 7"/>
          <p:cNvSpPr/>
          <p:nvPr/>
        </p:nvSpPr>
        <p:spPr>
          <a:xfrm>
            <a:off x="1626816" y="4401381"/>
            <a:ext cx="3198395" cy="228600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предложение</a:t>
            </a:r>
            <a:endParaRPr lang="ru-RU" sz="2400" dirty="0"/>
          </a:p>
        </p:txBody>
      </p:sp>
      <p:sp>
        <p:nvSpPr>
          <p:cNvPr id="13" name="Овал 12"/>
          <p:cNvSpPr/>
          <p:nvPr/>
        </p:nvSpPr>
        <p:spPr>
          <a:xfrm>
            <a:off x="7572421" y="666582"/>
            <a:ext cx="2784763" cy="204780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сказуемое</a:t>
            </a:r>
          </a:p>
          <a:p>
            <a:pPr algn="ctr"/>
            <a:endParaRPr lang="ru-RU" dirty="0"/>
          </a:p>
        </p:txBody>
      </p:sp>
      <p:sp>
        <p:nvSpPr>
          <p:cNvPr id="14" name="Овал 13"/>
          <p:cNvSpPr/>
          <p:nvPr/>
        </p:nvSpPr>
        <p:spPr>
          <a:xfrm>
            <a:off x="1451721" y="666582"/>
            <a:ext cx="2759970" cy="201276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подлежащие</a:t>
            </a:r>
            <a:endParaRPr lang="ru-RU" sz="2400" dirty="0"/>
          </a:p>
        </p:txBody>
      </p:sp>
      <p:sp>
        <p:nvSpPr>
          <p:cNvPr id="15" name="Овал 14"/>
          <p:cNvSpPr/>
          <p:nvPr/>
        </p:nvSpPr>
        <p:spPr>
          <a:xfrm>
            <a:off x="7572421" y="4607016"/>
            <a:ext cx="3248891" cy="217516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Главные члены предложения</a:t>
            </a:r>
            <a:endParaRPr lang="ru-RU" sz="2800" dirty="0"/>
          </a:p>
        </p:txBody>
      </p:sp>
      <p:cxnSp>
        <p:nvCxnSpPr>
          <p:cNvPr id="17" name="Прямая со стрелкой 16"/>
          <p:cNvCxnSpPr/>
          <p:nvPr/>
        </p:nvCxnSpPr>
        <p:spPr>
          <a:xfrm flipV="1">
            <a:off x="7093527" y="2355273"/>
            <a:ext cx="478894" cy="3591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H="1" flipV="1">
            <a:off x="4488873" y="2561996"/>
            <a:ext cx="336338" cy="4167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flipH="1">
            <a:off x="4644646" y="4401381"/>
            <a:ext cx="370699" cy="3645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7572421" y="4401381"/>
            <a:ext cx="451185" cy="3645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235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37874" y="365125"/>
            <a:ext cx="9115926" cy="6685380"/>
          </a:xfrm>
        </p:spPr>
        <p:txBody>
          <a:bodyPr>
            <a:normAutofit/>
          </a:bodyPr>
          <a:lstStyle/>
          <a:p>
            <a:r>
              <a:rPr lang="ru-RU" dirty="0" smtClean="0"/>
              <a:t>Вопросы </a:t>
            </a:r>
            <a:br>
              <a:rPr lang="ru-RU" dirty="0" smtClean="0"/>
            </a:br>
            <a:r>
              <a:rPr lang="ru-RU" dirty="0" smtClean="0"/>
              <a:t>Советы </a:t>
            </a:r>
            <a:br>
              <a:rPr lang="ru-RU" dirty="0" smtClean="0"/>
            </a:br>
            <a:r>
              <a:rPr lang="ru-RU" dirty="0" smtClean="0"/>
              <a:t>Просьбы </a:t>
            </a:r>
            <a:br>
              <a:rPr lang="ru-RU" dirty="0" smtClean="0"/>
            </a:br>
            <a:r>
              <a:rPr lang="ru-RU" dirty="0" smtClean="0"/>
              <a:t>Приказание</a:t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6616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2263" y="1977356"/>
            <a:ext cx="10515600" cy="1325563"/>
          </a:xfrm>
        </p:spPr>
        <p:txBody>
          <a:bodyPr/>
          <a:lstStyle/>
          <a:p>
            <a:r>
              <a:rPr lang="ru-RU" dirty="0"/>
              <a:t>Предложение – это основная единица языка</a:t>
            </a:r>
          </a:p>
        </p:txBody>
      </p:sp>
    </p:spTree>
    <p:extLst>
      <p:ext uri="{BB962C8B-B14F-4D97-AF65-F5344CB8AC3E}">
        <p14:creationId xmlns:p14="http://schemas.microsoft.com/office/powerpoint/2010/main" val="1074739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364664"/>
          </a:xfrm>
        </p:spPr>
        <p:txBody>
          <a:bodyPr/>
          <a:lstStyle/>
          <a:p>
            <a:pPr algn="ctr"/>
            <a:r>
              <a:rPr lang="ru-RU" dirty="0" smtClean="0"/>
              <a:t>Члены предложения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главные               второстепенные</a:t>
            </a:r>
            <a:endParaRPr lang="ru-RU" dirty="0"/>
          </a:p>
        </p:txBody>
      </p:sp>
      <p:cxnSp>
        <p:nvCxnSpPr>
          <p:cNvPr id="5" name="Прямая со стрелкой 4"/>
          <p:cNvCxnSpPr/>
          <p:nvPr/>
        </p:nvCxnSpPr>
        <p:spPr>
          <a:xfrm flipH="1">
            <a:off x="3633537" y="1660358"/>
            <a:ext cx="409074" cy="601579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6160168" y="1732547"/>
            <a:ext cx="240632" cy="5053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81366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40213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Главные члены предложения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подлежащее             сказуемое</a:t>
            </a:r>
            <a:br>
              <a:rPr lang="ru-RU" dirty="0" smtClean="0"/>
            </a:br>
            <a:endParaRPr lang="ru-RU" dirty="0"/>
          </a:p>
        </p:txBody>
      </p:sp>
      <p:cxnSp>
        <p:nvCxnSpPr>
          <p:cNvPr id="5" name="Прямая со стрелкой 4"/>
          <p:cNvCxnSpPr/>
          <p:nvPr/>
        </p:nvCxnSpPr>
        <p:spPr>
          <a:xfrm flipH="1">
            <a:off x="3970420" y="954671"/>
            <a:ext cx="625642" cy="8422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7002379" y="1123113"/>
            <a:ext cx="312821" cy="6737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flipV="1">
            <a:off x="2839452" y="2526630"/>
            <a:ext cx="2887579" cy="24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838200" y="2850151"/>
            <a:ext cx="11686673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800"/>
              </a:spcAft>
              <a:buFontTx/>
              <a:buChar char="-"/>
            </a:pP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</a:t>
            </a:r>
            <a:r>
              <a:rPr lang="ru-RU" sz="2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лавный член предложения</a:t>
            </a:r>
          </a:p>
          <a:p>
            <a:pPr marL="457200" indent="-457200">
              <a:spcAft>
                <a:spcPts val="800"/>
              </a:spcAft>
              <a:buFontTx/>
              <a:buChar char="-"/>
            </a:pPr>
            <a:r>
              <a:rPr lang="ru-RU" sz="2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связан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 сказуемым </a:t>
            </a:r>
            <a:r>
              <a:rPr lang="ru-RU" sz="2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457200" indent="-457200">
              <a:spcAft>
                <a:spcPts val="800"/>
              </a:spcAft>
              <a:buFontTx/>
              <a:buChar char="-"/>
            </a:pPr>
            <a:r>
              <a:rPr lang="ru-RU" sz="2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называет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то, о ком или о чем </a:t>
            </a:r>
            <a:endParaRPr lang="ru-RU" sz="28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говорится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sz="2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предложении</a:t>
            </a:r>
          </a:p>
          <a:p>
            <a:pPr marL="457200" indent="-457200">
              <a:spcAft>
                <a:spcPts val="800"/>
              </a:spcAft>
              <a:buFontTx/>
              <a:buChar char="-"/>
            </a:pPr>
            <a:r>
              <a:rPr lang="ru-RU" sz="2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обозначает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предмет речи </a:t>
            </a:r>
            <a:endParaRPr lang="ru-RU" sz="28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spcAft>
                <a:spcPts val="800"/>
              </a:spcAft>
              <a:buFontTx/>
              <a:buChar char="-"/>
            </a:pPr>
            <a:r>
              <a:rPr lang="ru-RU" sz="2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отвечает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 вопросы именительного падежа </a:t>
            </a:r>
            <a:r>
              <a:rPr lang="ru-RU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кто? что? 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ru-RU" sz="2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   подчеркивается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одной чертой</a:t>
            </a:r>
          </a:p>
        </p:txBody>
      </p:sp>
    </p:spTree>
    <p:extLst>
      <p:ext uri="{BB962C8B-B14F-4D97-AF65-F5344CB8AC3E}">
        <p14:creationId xmlns:p14="http://schemas.microsoft.com/office/powerpoint/2010/main" val="7020124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Например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4400" y="1828799"/>
            <a:ext cx="10439400" cy="434816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				</a:t>
            </a:r>
            <a:r>
              <a:rPr lang="ru-RU" i="1" dirty="0" smtClean="0">
                <a:solidFill>
                  <a:srgbClr val="FF0000"/>
                </a:solidFill>
              </a:rPr>
              <a:t>что? </a:t>
            </a:r>
            <a:r>
              <a:rPr lang="ru-RU" i="1" dirty="0" smtClean="0"/>
              <a:t>		</a:t>
            </a:r>
            <a:r>
              <a:rPr lang="ru-RU" i="1" dirty="0" smtClean="0">
                <a:solidFill>
                  <a:srgbClr val="FF0000"/>
                </a:solidFill>
              </a:rPr>
              <a:t>Кто?</a:t>
            </a:r>
          </a:p>
          <a:p>
            <a:pPr marL="0" indent="0">
              <a:buNone/>
            </a:pPr>
            <a:r>
              <a:rPr lang="ru-RU" u="sng" dirty="0" smtClean="0"/>
              <a:t>Установилась</a:t>
            </a:r>
            <a:r>
              <a:rPr lang="ru-RU" dirty="0" smtClean="0"/>
              <a:t> хорошая погода.        Школьники </a:t>
            </a:r>
            <a:r>
              <a:rPr lang="ru-RU" u="sng" dirty="0" smtClean="0"/>
              <a:t>заканчивают 	</a:t>
            </a:r>
            <a:r>
              <a:rPr lang="ru-RU" dirty="0" smtClean="0"/>
              <a:t>								</a:t>
            </a:r>
          </a:p>
          <a:p>
            <a:pPr marL="0" indent="0">
              <a:buNone/>
            </a:pPr>
            <a:r>
              <a:rPr lang="ru-RU" dirty="0"/>
              <a:t>	</a:t>
            </a:r>
            <a:r>
              <a:rPr lang="ru-RU" dirty="0" smtClean="0"/>
              <a:t>				        учебный год.</a:t>
            </a:r>
            <a:endParaRPr lang="ru-RU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572000" y="2863516"/>
            <a:ext cx="9144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6096000" y="2863516"/>
            <a:ext cx="17967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94168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Способы выражения подлежащего: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/>
              <a:t>Слово</a:t>
            </a:r>
          </a:p>
          <a:p>
            <a:pPr marL="0" indent="0">
              <a:buNone/>
            </a:pPr>
            <a:r>
              <a:rPr lang="ru-RU" dirty="0" smtClean="0"/>
              <a:t>Метель надвинулась сразу.</a:t>
            </a:r>
          </a:p>
          <a:p>
            <a:pPr marL="0" indent="0">
              <a:buNone/>
            </a:pPr>
            <a:r>
              <a:rPr lang="ru-RU" b="1" dirty="0" smtClean="0"/>
              <a:t>Словосочетание</a:t>
            </a:r>
          </a:p>
          <a:p>
            <a:pPr marL="0" indent="0">
              <a:buNone/>
            </a:pPr>
            <a:r>
              <a:rPr lang="ru-RU" dirty="0" smtClean="0"/>
              <a:t>Мы с бабушкой уходили тихонько к себе на чердак.</a:t>
            </a:r>
          </a:p>
          <a:p>
            <a:pPr marL="0" indent="0">
              <a:buNone/>
            </a:pPr>
            <a:r>
              <a:rPr lang="ru-RU" b="1" dirty="0" smtClean="0"/>
              <a:t>Фразеологический оборот</a:t>
            </a:r>
          </a:p>
          <a:p>
            <a:pPr marL="0" indent="0">
              <a:buNone/>
            </a:pPr>
            <a:r>
              <a:rPr lang="ru-RU" dirty="0"/>
              <a:t>Филькин </a:t>
            </a:r>
            <a:r>
              <a:rPr lang="ru-RU" dirty="0" smtClean="0"/>
              <a:t>грамота - </a:t>
            </a:r>
            <a:r>
              <a:rPr lang="ru-RU" dirty="0"/>
              <a:t>это пустая, ничего не значащая бумажка</a:t>
            </a: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838200" y="2622884"/>
            <a:ext cx="125529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838200" y="3585411"/>
            <a:ext cx="243438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838200" y="4620126"/>
            <a:ext cx="2747211" cy="240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99379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1. </a:t>
            </a:r>
            <a:r>
              <a:rPr lang="ru-RU" b="1" dirty="0" smtClean="0"/>
              <a:t>Слово </a:t>
            </a:r>
            <a:r>
              <a:rPr lang="ru-RU" b="1" dirty="0"/>
              <a:t>в </a:t>
            </a:r>
            <a:r>
              <a:rPr lang="ru-RU" b="1" dirty="0" smtClean="0"/>
              <a:t>именительном падеже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419726"/>
            <a:ext cx="10515600" cy="51254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	</a:t>
            </a:r>
            <a:r>
              <a:rPr lang="ru-RU" b="1" dirty="0" smtClean="0"/>
              <a:t>- существительное</a:t>
            </a:r>
          </a:p>
          <a:p>
            <a:pPr marL="0" indent="0">
              <a:buNone/>
            </a:pPr>
            <a:r>
              <a:rPr lang="ru-RU" dirty="0" smtClean="0"/>
              <a:t>За заставами ленинградскими вновь бушует весна.</a:t>
            </a:r>
          </a:p>
          <a:p>
            <a:pPr marL="0" indent="0">
              <a:buNone/>
            </a:pPr>
            <a:r>
              <a:rPr lang="ru-RU" b="1" dirty="0" smtClean="0"/>
              <a:t>	- прилагательное       существительное</a:t>
            </a:r>
          </a:p>
          <a:p>
            <a:pPr marL="0" indent="0">
              <a:buNone/>
            </a:pPr>
            <a:r>
              <a:rPr lang="ru-RU" dirty="0" smtClean="0"/>
              <a:t>А </a:t>
            </a:r>
            <a:r>
              <a:rPr lang="ru-RU" dirty="0"/>
              <a:t>самый дерзкий </a:t>
            </a:r>
            <a:r>
              <a:rPr lang="ru-RU" dirty="0" smtClean="0"/>
              <a:t>и </a:t>
            </a:r>
            <a:r>
              <a:rPr lang="ru-RU" dirty="0"/>
              <a:t>молодой смотрел на солнце над водой.</a:t>
            </a:r>
          </a:p>
          <a:p>
            <a:pPr marL="0" indent="0">
              <a:buNone/>
            </a:pPr>
            <a:r>
              <a:rPr lang="ru-RU" dirty="0" smtClean="0"/>
              <a:t>	</a:t>
            </a:r>
            <a:r>
              <a:rPr lang="ru-RU" b="1" dirty="0" smtClean="0"/>
              <a:t>- числительное</a:t>
            </a:r>
          </a:p>
          <a:p>
            <a:pPr marL="0" indent="0">
              <a:buNone/>
            </a:pPr>
            <a:r>
              <a:rPr lang="ru-RU" dirty="0" smtClean="0"/>
              <a:t>И опять идут двенадцать…</a:t>
            </a:r>
          </a:p>
          <a:p>
            <a:pPr marL="0" indent="0">
              <a:buNone/>
            </a:pPr>
            <a:r>
              <a:rPr lang="ru-RU" dirty="0"/>
              <a:t>	</a:t>
            </a:r>
            <a:r>
              <a:rPr lang="ru-RU" b="1" dirty="0" smtClean="0"/>
              <a:t>- местоимение</a:t>
            </a:r>
          </a:p>
          <a:p>
            <a:pPr marL="0" indent="0">
              <a:buNone/>
            </a:pPr>
            <a:r>
              <a:rPr lang="ru-RU" dirty="0" smtClean="0"/>
              <a:t>Она вмешивалась во все, знала все, хлопотала обо всем</a:t>
            </a:r>
          </a:p>
          <a:p>
            <a:pPr marL="0" indent="0">
              <a:buNone/>
            </a:pPr>
            <a:r>
              <a:rPr lang="ru-RU" dirty="0"/>
              <a:t>	</a:t>
            </a:r>
            <a:r>
              <a:rPr lang="ru-RU" b="1" dirty="0" smtClean="0"/>
              <a:t>- причастие     существительное</a:t>
            </a:r>
          </a:p>
          <a:p>
            <a:pPr marL="0" indent="0">
              <a:buNone/>
            </a:pPr>
            <a:r>
              <a:rPr lang="ru-RU" dirty="0" smtClean="0"/>
              <a:t>Опоздавшие на спектакль не допускаются. </a:t>
            </a:r>
            <a:endParaRPr lang="ru-RU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7724274" y="2286000"/>
            <a:ext cx="914400" cy="240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4523873" y="2695074"/>
            <a:ext cx="28875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1347537" y="3335380"/>
            <a:ext cx="3874168" cy="481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8119" y="5632697"/>
            <a:ext cx="371888" cy="164606"/>
          </a:xfrm>
          <a:prstGeom prst="rect">
            <a:avLst/>
          </a:prstGeom>
        </p:spPr>
      </p:pic>
      <p:cxnSp>
        <p:nvCxnSpPr>
          <p:cNvPr id="13" name="Прямая соединительная линия 12"/>
          <p:cNvCxnSpPr/>
          <p:nvPr/>
        </p:nvCxnSpPr>
        <p:spPr>
          <a:xfrm>
            <a:off x="838200" y="5366084"/>
            <a:ext cx="725905" cy="240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flipH="1">
            <a:off x="838200" y="6376737"/>
            <a:ext cx="20253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83725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2. Неопределенная форма 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Грамоту учиться пригодится.</a:t>
            </a:r>
          </a:p>
          <a:p>
            <a:pPr marL="0" indent="0">
              <a:buNone/>
            </a:pPr>
            <a:r>
              <a:rPr lang="ru-RU" dirty="0"/>
              <a:t> </a:t>
            </a:r>
            <a:endParaRPr lang="ru-RU" dirty="0" smtClean="0"/>
          </a:p>
          <a:p>
            <a:pPr marL="0" indent="0">
              <a:buNone/>
            </a:pPr>
            <a:r>
              <a:rPr lang="ru-RU" sz="4400" b="1" dirty="0" smtClean="0"/>
              <a:t>Или междометие 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…Далече грянуло ура</a:t>
            </a:r>
            <a:endParaRPr lang="ru-RU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2189747" y="2189747"/>
            <a:ext cx="1155032" cy="24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 flipV="1">
            <a:off x="3609474" y="4499811"/>
            <a:ext cx="529389" cy="240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13224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3189" y="-2089"/>
            <a:ext cx="10515600" cy="1325563"/>
          </a:xfrm>
        </p:spPr>
        <p:txBody>
          <a:bodyPr/>
          <a:lstStyle/>
          <a:p>
            <a:r>
              <a:rPr lang="ru-RU" b="1" dirty="0" smtClean="0"/>
              <a:t>3. Словосочетание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5641" y="938464"/>
            <a:ext cx="11566359" cy="5238500"/>
          </a:xfrm>
        </p:spPr>
        <p:txBody>
          <a:bodyPr>
            <a:normAutofit fontScale="92500" lnSpcReduction="10000"/>
          </a:bodyPr>
          <a:lstStyle/>
          <a:p>
            <a:pPr>
              <a:buFontTx/>
              <a:buChar char="-"/>
            </a:pPr>
            <a:r>
              <a:rPr lang="ru-RU" dirty="0" err="1" smtClean="0"/>
              <a:t>Им.п</a:t>
            </a:r>
            <a:r>
              <a:rPr lang="ru-RU" dirty="0"/>
              <a:t>. + предлог «с» + Т.п. </a:t>
            </a:r>
            <a:r>
              <a:rPr lang="ru-RU" dirty="0" smtClean="0"/>
              <a:t>существительного</a:t>
            </a:r>
          </a:p>
          <a:p>
            <a:pPr marL="0" indent="0">
              <a:buNone/>
            </a:pPr>
            <a:r>
              <a:rPr lang="ru-RU" dirty="0" smtClean="0"/>
              <a:t>Не шутя, Василий Теркин, подружились мы с тобой.</a:t>
            </a:r>
          </a:p>
          <a:p>
            <a:pPr>
              <a:buFontTx/>
              <a:buChar char="-"/>
            </a:pPr>
            <a:r>
              <a:rPr lang="ru-RU" dirty="0" err="1" smtClean="0"/>
              <a:t>Им.п</a:t>
            </a:r>
            <a:r>
              <a:rPr lang="ru-RU" dirty="0" smtClean="0"/>
              <a:t>. числительного + </a:t>
            </a:r>
            <a:r>
              <a:rPr lang="ru-RU" dirty="0" err="1" smtClean="0"/>
              <a:t>Р.п</a:t>
            </a:r>
            <a:r>
              <a:rPr lang="ru-RU" dirty="0" smtClean="0"/>
              <a:t>. существительного</a:t>
            </a:r>
          </a:p>
          <a:p>
            <a:pPr marL="0" indent="0">
              <a:buNone/>
            </a:pPr>
            <a:r>
              <a:rPr lang="ru-RU" dirty="0" smtClean="0"/>
              <a:t>После этого вчера прошло семь недель.</a:t>
            </a:r>
          </a:p>
          <a:p>
            <a:pPr marL="0" indent="0">
              <a:buNone/>
            </a:pPr>
            <a:r>
              <a:rPr lang="ru-RU" dirty="0" smtClean="0"/>
              <a:t>- неопределенно- </a:t>
            </a:r>
            <a:r>
              <a:rPr lang="ru-RU" dirty="0" err="1" smtClean="0"/>
              <a:t>количественое</a:t>
            </a:r>
            <a:r>
              <a:rPr lang="ru-RU" dirty="0" smtClean="0"/>
              <a:t> слово «много». «сколько», и др. + </a:t>
            </a:r>
            <a:r>
              <a:rPr lang="ru-RU" dirty="0" err="1" smtClean="0"/>
              <a:t>Р.п</a:t>
            </a:r>
            <a:r>
              <a:rPr lang="ru-RU" dirty="0" smtClean="0"/>
              <a:t>. существительного</a:t>
            </a:r>
          </a:p>
          <a:p>
            <a:pPr marL="0" indent="0">
              <a:buNone/>
            </a:pPr>
            <a:r>
              <a:rPr lang="ru-RU" dirty="0" smtClean="0"/>
              <a:t>Пришло несколько новых журналов</a:t>
            </a:r>
          </a:p>
          <a:p>
            <a:pPr>
              <a:buFontTx/>
              <a:buChar char="-"/>
            </a:pPr>
            <a:r>
              <a:rPr lang="ru-RU" dirty="0" smtClean="0"/>
              <a:t>Собирательное числительное или местоимение «кто», «всякий», «каждый», </a:t>
            </a:r>
          </a:p>
          <a:p>
            <a:pPr>
              <a:buFontTx/>
              <a:buChar char="-"/>
            </a:pPr>
            <a:r>
              <a:rPr lang="ru-RU" dirty="0" smtClean="0"/>
              <a:t>Или прилагательное «любой» + предлог «из» + </a:t>
            </a:r>
            <a:r>
              <a:rPr lang="ru-RU" dirty="0" err="1" smtClean="0"/>
              <a:t>Р.п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Кто из нас не знает этого? Всякий из нас готов </a:t>
            </a:r>
            <a:r>
              <a:rPr lang="ru-RU" dirty="0" err="1" smtClean="0"/>
              <a:t>помчь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Некоторые и другие словосочетания</a:t>
            </a:r>
          </a:p>
          <a:p>
            <a:pPr marL="0" indent="0">
              <a:buNone/>
            </a:pPr>
            <a:r>
              <a:rPr lang="ru-RU" dirty="0" smtClean="0"/>
              <a:t>Кольский полуостров омывается Баренцевым и Белым морями.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flipV="1">
            <a:off x="6304547" y="1636295"/>
            <a:ext cx="1636295" cy="240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4499811" y="2622884"/>
            <a:ext cx="1804736" cy="240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1900989" y="3826042"/>
            <a:ext cx="141972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4331369" y="3826042"/>
            <a:ext cx="1371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331369" y="5173579"/>
            <a:ext cx="1973178" cy="240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673768" y="5173579"/>
            <a:ext cx="146785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673768" y="6039853"/>
            <a:ext cx="3031958" cy="240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49827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4. Фразеологический оборот </a:t>
            </a:r>
            <a:br>
              <a:rPr lang="ru-RU" b="1" dirty="0" smtClean="0"/>
            </a:b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4189" y="1873751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В поле вышли от мала до велика</a:t>
            </a:r>
          </a:p>
          <a:p>
            <a:pPr marL="0" indent="0">
              <a:buNone/>
            </a:pPr>
            <a:endParaRPr lang="ru-RU" sz="4400" b="1" dirty="0" smtClean="0"/>
          </a:p>
          <a:p>
            <a:pPr marL="0" indent="0">
              <a:buNone/>
            </a:pPr>
            <a:r>
              <a:rPr lang="ru-RU" sz="4400" b="1" dirty="0" smtClean="0"/>
              <a:t>или предложение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Не стреляйте в белых лебедей.</a:t>
            </a:r>
            <a:endParaRPr lang="ru-RU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3080084" y="2237874"/>
            <a:ext cx="279132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 flipV="1">
            <a:off x="834189" y="4812632"/>
            <a:ext cx="4724400" cy="240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50137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Подлежащие 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Главный член предложения</a:t>
            </a:r>
          </a:p>
          <a:p>
            <a:r>
              <a:rPr lang="ru-RU" dirty="0" smtClean="0"/>
              <a:t>Обозначает предмет</a:t>
            </a:r>
          </a:p>
          <a:p>
            <a:r>
              <a:rPr lang="ru-RU" dirty="0" smtClean="0"/>
              <a:t>Отвечает на вопросы «кто?», «что?»</a:t>
            </a:r>
          </a:p>
          <a:p>
            <a:r>
              <a:rPr lang="ru-RU" dirty="0" smtClean="0"/>
              <a:t>Подлежащие согласуется со сказуемым </a:t>
            </a:r>
          </a:p>
          <a:p>
            <a:r>
              <a:rPr lang="ru-RU" dirty="0" smtClean="0"/>
              <a:t>Функцию подлежащего в предложении может выполнять слово, словосочетание, фразеологический оборот или предложение.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95250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5"/>
            <a:ext cx="10515600" cy="581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680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5"/>
            <a:ext cx="10515600" cy="649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251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77516" y="993717"/>
            <a:ext cx="10635916" cy="5586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Задание № 1</a:t>
            </a:r>
            <a:endParaRPr lang="ru-RU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Подчеркните в предложениях подлежащее и определите, чем оно выражено.</a:t>
            </a:r>
            <a:endParaRPr lang="ru-RU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1) Колокольчик однозвучно утомительно гремит.</a:t>
            </a:r>
            <a:endParaRPr lang="ru-RU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2) Встает заря во мгле холодной.</a:t>
            </a:r>
            <a:endParaRPr lang="ru-RU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3) Все, кто приехал на фестиваль, порадовались успехам российских артистов.</a:t>
            </a:r>
            <a:endParaRPr lang="ru-RU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4) И никто с начала мира не видал такого пира.</a:t>
            </a:r>
            <a:endParaRPr lang="ru-RU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5) Уважать старших – долг каждого человека.</a:t>
            </a:r>
            <a:endParaRPr lang="ru-RU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6) Слезливый слезами обольется, смешливый со смеху надорвётся.</a:t>
            </a:r>
            <a:endParaRPr lang="ru-RU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7) Двести двадцать делится на двадцать без остатка.</a:t>
            </a:r>
            <a:endParaRPr lang="ru-RU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8) Вошедший протянул мне письмо.</a:t>
            </a:r>
            <a:endParaRPr lang="ru-RU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9) Ряд домов стоял в конце деревни.</a:t>
            </a:r>
            <a:endParaRPr lang="ru-RU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10)Все три всадника ехали молча.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1665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122929" y="0"/>
            <a:ext cx="10443411" cy="27090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15000"/>
              </a:lnSpc>
              <a:spcAft>
                <a:spcPts val="1000"/>
              </a:spcAft>
              <a:tabLst>
                <a:tab pos="457200" algn="l"/>
              </a:tabLst>
            </a:pPr>
            <a:r>
              <a:rPr lang="ru-RU" sz="3200" u="sng" dirty="0">
                <a:solidFill>
                  <a:srgbClr val="002060"/>
                </a:solidFill>
                <a:ea typeface="Calibri"/>
                <a:cs typeface="Times New Roman"/>
              </a:rPr>
              <a:t>Земля</a:t>
            </a:r>
            <a:r>
              <a:rPr lang="ru-RU" sz="3200" dirty="0">
                <a:solidFill>
                  <a:srgbClr val="002060"/>
                </a:solidFill>
                <a:ea typeface="Calibri"/>
                <a:cs typeface="Times New Roman"/>
              </a:rPr>
              <a:t> – наш общий</a:t>
            </a:r>
            <a:r>
              <a:rPr lang="ru-RU" sz="3200" u="dbl" dirty="0">
                <a:solidFill>
                  <a:srgbClr val="002060"/>
                </a:solidFill>
                <a:ea typeface="Calibri"/>
                <a:cs typeface="Times New Roman"/>
              </a:rPr>
              <a:t> дом</a:t>
            </a:r>
            <a:r>
              <a:rPr lang="ru-RU" sz="3200" dirty="0">
                <a:solidFill>
                  <a:srgbClr val="002060"/>
                </a:solidFill>
                <a:ea typeface="Calibri"/>
                <a:cs typeface="Times New Roman"/>
              </a:rPr>
              <a:t>.</a:t>
            </a: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tabLst>
                <a:tab pos="457200" algn="l"/>
              </a:tabLst>
            </a:pPr>
            <a:r>
              <a:rPr lang="ru-RU" sz="3200" u="sng" dirty="0">
                <a:solidFill>
                  <a:srgbClr val="002060"/>
                </a:solidFill>
                <a:ea typeface="Calibri"/>
                <a:cs typeface="Times New Roman"/>
              </a:rPr>
              <a:t>Природа</a:t>
            </a:r>
            <a:r>
              <a:rPr lang="ru-RU" sz="3200" dirty="0">
                <a:solidFill>
                  <a:srgbClr val="002060"/>
                </a:solidFill>
                <a:ea typeface="Calibri"/>
                <a:cs typeface="Times New Roman"/>
              </a:rPr>
              <a:t> – </a:t>
            </a:r>
            <a:r>
              <a:rPr lang="ru-RU" sz="3200" u="dbl" dirty="0">
                <a:solidFill>
                  <a:srgbClr val="002060"/>
                </a:solidFill>
                <a:ea typeface="Calibri"/>
                <a:cs typeface="Times New Roman"/>
              </a:rPr>
              <a:t>богатство</a:t>
            </a:r>
            <a:r>
              <a:rPr lang="ru-RU" sz="3200" dirty="0">
                <a:solidFill>
                  <a:srgbClr val="002060"/>
                </a:solidFill>
                <a:ea typeface="Calibri"/>
                <a:cs typeface="Times New Roman"/>
              </a:rPr>
              <a:t> человечества. </a:t>
            </a: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tabLst>
                <a:tab pos="457200" algn="l"/>
              </a:tabLst>
            </a:pPr>
            <a:r>
              <a:rPr lang="ru-RU" sz="3200" u="sng" dirty="0">
                <a:solidFill>
                  <a:srgbClr val="002060"/>
                </a:solidFill>
                <a:ea typeface="Calibri"/>
                <a:cs typeface="Times New Roman"/>
              </a:rPr>
              <a:t>Беречь</a:t>
            </a:r>
            <a:r>
              <a:rPr lang="ru-RU" sz="3200" dirty="0">
                <a:solidFill>
                  <a:srgbClr val="002060"/>
                </a:solidFill>
                <a:ea typeface="Calibri"/>
                <a:cs typeface="Times New Roman"/>
              </a:rPr>
              <a:t> её – </a:t>
            </a:r>
            <a:r>
              <a:rPr lang="ru-RU" sz="3200" u="dbl" dirty="0">
                <a:solidFill>
                  <a:srgbClr val="002060"/>
                </a:solidFill>
                <a:ea typeface="Calibri"/>
                <a:cs typeface="Times New Roman"/>
              </a:rPr>
              <a:t>задача</a:t>
            </a:r>
            <a:r>
              <a:rPr lang="ru-RU" sz="3200" dirty="0">
                <a:solidFill>
                  <a:srgbClr val="002060"/>
                </a:solidFill>
                <a:ea typeface="Calibri"/>
                <a:cs typeface="Times New Roman"/>
              </a:rPr>
              <a:t> каждого.</a:t>
            </a: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tabLst>
                <a:tab pos="457200" algn="l"/>
              </a:tabLst>
            </a:pPr>
            <a:r>
              <a:rPr lang="ru-RU" sz="3200" u="sng" dirty="0">
                <a:solidFill>
                  <a:srgbClr val="002060"/>
                </a:solidFill>
                <a:ea typeface="Calibri"/>
                <a:cs typeface="Times New Roman"/>
              </a:rPr>
              <a:t>Курить</a:t>
            </a:r>
            <a:r>
              <a:rPr lang="ru-RU" sz="3200" dirty="0">
                <a:solidFill>
                  <a:srgbClr val="002060"/>
                </a:solidFill>
                <a:ea typeface="Calibri"/>
                <a:cs typeface="Times New Roman"/>
              </a:rPr>
              <a:t> – здоровью </a:t>
            </a:r>
            <a:r>
              <a:rPr lang="ru-RU" sz="3200" u="dbl" dirty="0">
                <a:solidFill>
                  <a:srgbClr val="002060"/>
                </a:solidFill>
                <a:ea typeface="Calibri"/>
                <a:cs typeface="Times New Roman"/>
              </a:rPr>
              <a:t>вредить</a:t>
            </a:r>
            <a:r>
              <a:rPr lang="ru-RU" sz="3200" dirty="0">
                <a:solidFill>
                  <a:srgbClr val="002060"/>
                </a:solidFill>
                <a:ea typeface="Calibri"/>
                <a:cs typeface="Times New Roman"/>
              </a:rPr>
              <a:t>.</a:t>
            </a:r>
            <a:endParaRPr lang="ru-RU" sz="3200" dirty="0">
              <a:solidFill>
                <a:srgbClr val="002060"/>
              </a:solidFill>
              <a:ea typeface="Calibri"/>
              <a:cs typeface="Times New Roman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729815" y="2955492"/>
            <a:ext cx="343822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/>
              <a:t>Тире ставится</a:t>
            </a:r>
            <a:endParaRPr lang="uk-UA" sz="4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35259" y="3909795"/>
            <a:ext cx="1083898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оба главных члена выражены именами существительными:</a:t>
            </a:r>
            <a:endParaRPr lang="en-US" sz="4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0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Ученье </a:t>
            </a:r>
            <a:r>
              <a:rPr lang="ru-RU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4000" i="1" u="dbl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свет</a:t>
            </a:r>
            <a:r>
              <a:rPr lang="ru-RU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4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0567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9932" y="446049"/>
            <a:ext cx="11686478" cy="6155473"/>
          </a:xfrm>
        </p:spPr>
        <p:txBody>
          <a:bodyPr>
            <a:normAutofit/>
          </a:bodyPr>
          <a:lstStyle/>
          <a:p>
            <a:pPr marL="0" lvl="0" indent="0" algn="just">
              <a:buClr>
                <a:srgbClr val="AC66BB"/>
              </a:buClr>
              <a:buNone/>
            </a:pP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оба главных члена выражены инфинитивом:</a:t>
            </a:r>
            <a:endParaRPr lang="en-US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Clr>
                <a:srgbClr val="AC66BB"/>
              </a:buClr>
              <a:buNone/>
            </a:pP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Жизнь </a:t>
            </a:r>
            <a:r>
              <a:rPr lang="ru-RU" sz="2400" b="1" i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прожить</a:t>
            </a: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не поле </a:t>
            </a:r>
            <a:r>
              <a:rPr lang="ru-RU" sz="2400" b="1" i="1" u="dbl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перейти</a:t>
            </a: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Если один из главных членов выражен инфинитивом, а второй – именем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существительным: </a:t>
            </a:r>
            <a:r>
              <a:rPr lang="ru-RU" sz="2400" b="1" i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Построить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 –    непростое </a:t>
            </a:r>
            <a:r>
              <a:rPr lang="ru-RU" sz="2400" b="1" i="1" u="dbl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дело</a:t>
            </a: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оба главных члена выражены именами числительными: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Дважды два</a:t>
            </a: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b="1" i="1" u="dbl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четыре</a:t>
            </a: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ctr">
              <a:buNone/>
            </a:pP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Тире НЕ </a:t>
            </a:r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ставится:</a:t>
            </a:r>
          </a:p>
          <a:p>
            <a:pPr marL="0" indent="0">
              <a:buNone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Если в предложении имеется связка ЕСТЬ:</a:t>
            </a:r>
          </a:p>
          <a:p>
            <a:pPr marL="0" indent="0">
              <a:buNone/>
            </a:pPr>
            <a:r>
              <a:rPr lang="ru-RU" sz="2400" b="1" i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Вера</a:t>
            </a: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u="dbl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есть сила</a:t>
            </a: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жизни.</a:t>
            </a:r>
          </a:p>
          <a:p>
            <a:pPr marL="0" indent="0">
              <a:buNone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Если между главными членами есть отрицательная частица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НЕ:</a:t>
            </a:r>
          </a:p>
          <a:p>
            <a:pPr marL="0" indent="0">
              <a:buNone/>
            </a:pPr>
            <a:r>
              <a:rPr lang="ru-RU" sz="2400" b="1" i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Конфеты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u="dbl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еда</a:t>
            </a: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Если есть сравнительный союз КАК, ТОЧНО, БУДТО,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СЛОВНО:</a:t>
            </a:r>
          </a:p>
          <a:p>
            <a:pPr marL="0" indent="0">
              <a:buNone/>
            </a:pPr>
            <a:r>
              <a:rPr lang="ru-RU" sz="2400" b="1" i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Руки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</a:t>
            </a:r>
            <a:r>
              <a:rPr lang="ru-RU" sz="2400" b="1" i="1" u="dbl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лёд</a:t>
            </a: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endParaRPr lang="ru-RU" sz="24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522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7516" y="529389"/>
            <a:ext cx="10776284" cy="5647574"/>
          </a:xfrm>
        </p:spPr>
        <p:txBody>
          <a:bodyPr>
            <a:normAutofit/>
          </a:bodyPr>
          <a:lstStyle/>
          <a:p>
            <a:r>
              <a:rPr lang="ru-RU" dirty="0" smtClean="0"/>
              <a:t>Задание № 2.</a:t>
            </a:r>
          </a:p>
          <a:p>
            <a:r>
              <a:rPr lang="ru-RU" dirty="0" smtClean="0"/>
              <a:t>Запишите предложения, расставляя, где нужно, знаки препинания. </a:t>
            </a:r>
          </a:p>
          <a:p>
            <a:r>
              <a:rPr lang="ru-RU" dirty="0" smtClean="0"/>
              <a:t>1) Рябина  красавица наших северных лесов.</a:t>
            </a:r>
          </a:p>
          <a:p>
            <a:r>
              <a:rPr lang="ru-RU" dirty="0" smtClean="0"/>
              <a:t>2) Дважды два четыре.</a:t>
            </a:r>
          </a:p>
          <a:p>
            <a:r>
              <a:rPr lang="ru-RU" dirty="0" smtClean="0"/>
              <a:t>3) Мороженое вот моё любимое лакомство.</a:t>
            </a:r>
          </a:p>
          <a:p>
            <a:r>
              <a:rPr lang="ru-RU" dirty="0" smtClean="0"/>
              <a:t>4) Курить здоровью вредить.</a:t>
            </a:r>
          </a:p>
          <a:p>
            <a:r>
              <a:rPr lang="ru-RU" dirty="0" smtClean="0"/>
              <a:t>5) Облака словно сказочные чудовища.</a:t>
            </a:r>
          </a:p>
          <a:p>
            <a:r>
              <a:rPr lang="ru-RU" dirty="0" smtClean="0"/>
              <a:t>6) Ласковое слово что солнышко в ненастье.</a:t>
            </a:r>
          </a:p>
          <a:p>
            <a:r>
              <a:rPr lang="ru-RU" dirty="0" smtClean="0"/>
              <a:t>7) Она девушка с характером.</a:t>
            </a:r>
          </a:p>
          <a:p>
            <a:r>
              <a:rPr lang="ru-RU" dirty="0" smtClean="0"/>
              <a:t>8) С другом и горе не беда.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7895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786738"/>
          </a:xfrm>
        </p:spPr>
        <p:txBody>
          <a:bodyPr>
            <a:normAutofit/>
          </a:bodyPr>
          <a:lstStyle/>
          <a:p>
            <a:pPr algn="ctr"/>
            <a:r>
              <a:rPr lang="uk-UA" dirty="0" smtClean="0"/>
              <a:t>Д</a:t>
            </a:r>
            <a:r>
              <a:rPr lang="en-US" dirty="0" smtClean="0"/>
              <a:t>/</a:t>
            </a:r>
            <a:r>
              <a:rPr lang="ru-RU" dirty="0" smtClean="0"/>
              <a:t>з.</a:t>
            </a:r>
            <a:br>
              <a:rPr lang="ru-RU" dirty="0" smtClean="0"/>
            </a:br>
            <a:r>
              <a:rPr lang="ru-RU" dirty="0" smtClean="0"/>
              <a:t> Урок 61. Выучить </a:t>
            </a:r>
            <a:r>
              <a:rPr lang="ru-RU" dirty="0" smtClean="0"/>
              <a:t>правило с.168. </a:t>
            </a:r>
            <a:br>
              <a:rPr lang="ru-RU" dirty="0" smtClean="0"/>
            </a:br>
            <a:r>
              <a:rPr lang="ru-RU" dirty="0" smtClean="0"/>
              <a:t>Упражнение: 555-Б </a:t>
            </a:r>
            <a:r>
              <a:rPr lang="ru-RU" dirty="0" smtClean="0"/>
              <a:t>с.170.</a:t>
            </a:r>
            <a:br>
              <a:rPr lang="ru-RU" dirty="0" smtClean="0"/>
            </a:br>
            <a:r>
              <a:rPr lang="ru-RU" dirty="0" smtClean="0"/>
              <a:t>Урок 62. </a:t>
            </a:r>
            <a:r>
              <a:rPr lang="ru-RU" dirty="0"/>
              <a:t>Выучить правило </a:t>
            </a:r>
            <a:r>
              <a:rPr lang="ru-RU" dirty="0" smtClean="0"/>
              <a:t>с.171-172. 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Упражнение</a:t>
            </a:r>
            <a:r>
              <a:rPr lang="ru-RU"/>
              <a:t>: </a:t>
            </a:r>
            <a:r>
              <a:rPr lang="ru-RU" smtClean="0"/>
              <a:t>564-А с.173.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8596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</TotalTime>
  <Words>442</Words>
  <Application>Microsoft Office PowerPoint</Application>
  <PresentationFormat>Широкоэкранный</PresentationFormat>
  <Paragraphs>111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Times New Roman</vt:lpstr>
      <vt:lpstr>Тема Office</vt:lpstr>
      <vt:lpstr>Тема урока: № 61.Главные члены предложения. Подлежащее. Сказуемое.  № 62. Тире между подлежащим и сказуемым </vt:lpstr>
      <vt:lpstr>Презентация PowerPoint</vt:lpstr>
      <vt:lpstr>Вопросы  Советы  Просьбы  Приказание </vt:lpstr>
      <vt:lpstr>Предложение – это основная единица языка</vt:lpstr>
      <vt:lpstr>Члены предложения  главные               второстепенные</vt:lpstr>
      <vt:lpstr>Главные члены предложения   подлежащее             сказуемое </vt:lpstr>
      <vt:lpstr>Например</vt:lpstr>
      <vt:lpstr>Способы выражения подлежащего:</vt:lpstr>
      <vt:lpstr>1. Слово в именительном падеже</vt:lpstr>
      <vt:lpstr>2. Неопределенная форма </vt:lpstr>
      <vt:lpstr>3. Словосочетание</vt:lpstr>
      <vt:lpstr>4. Фразеологический оборот  </vt:lpstr>
      <vt:lpstr>Подлежащие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Д/з.  Урок 61. Выучить правило с.168.  Упражнение: 555-Б с.170. Урок 62. Выучить правило с.171-172.  Упражнение: 564-А с.173.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урока Главные члены предложения </dc:title>
  <dc:creator>Пользователь</dc:creator>
  <cp:lastModifiedBy>Svitlana</cp:lastModifiedBy>
  <cp:revision>25</cp:revision>
  <dcterms:created xsi:type="dcterms:W3CDTF">2021-10-31T16:42:50Z</dcterms:created>
  <dcterms:modified xsi:type="dcterms:W3CDTF">2022-05-08T06:29:12Z</dcterms:modified>
</cp:coreProperties>
</file>