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A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EA91F3-0D7E-487E-8F47-BD912CCAAADB}" v="1103" dt="2021-04-25T10:49:06.6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>
        <p:scale>
          <a:sx n="94" d="100"/>
          <a:sy n="94" d="100"/>
        </p:scale>
        <p:origin x="-149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09E330E1-50CB-4DFE-B7C5-47039D3D9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" y="2788"/>
            <a:ext cx="12249612" cy="68524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2ED2E05-38CB-45CD-921D-72B90D538BC4}"/>
              </a:ext>
            </a:extLst>
          </p:cNvPr>
          <p:cNvSpPr txBox="1"/>
          <p:nvPr/>
        </p:nvSpPr>
        <p:spPr>
          <a:xfrm>
            <a:off x="4612888" y="635620"/>
            <a:ext cx="6385931" cy="28315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Григір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Тютюнник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. Коротко про письменника. </a:t>
            </a:r>
            <a:r>
              <a:rPr lang="en-US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“</a:t>
            </a:r>
            <a:r>
              <a:rPr lang="uk-UA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Дивак</a:t>
            </a:r>
            <a:r>
              <a:rPr lang="en-US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”</a:t>
            </a:r>
            <a:endParaRPr lang="en-US" sz="40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algn="ctr"/>
            <a:endParaRPr lang="en-US" sz="40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en-US" dirty="0">
              <a:cs typeface="Calibri" panose="020F0502020204030204"/>
            </a:endParaRPr>
          </a:p>
        </p:txBody>
      </p:sp>
      <p:pic>
        <p:nvPicPr>
          <p:cNvPr id="8" name="Рисунок 8" descr="Изображение выглядит как текст, мужчина,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1FD90B65-10D6-4CF5-BD1D-2BE9385A9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63" y="961526"/>
            <a:ext cx="3765395" cy="539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09E330E1-50CB-4DFE-B7C5-47039D3D9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501" y="2788"/>
            <a:ext cx="12249612" cy="6852424"/>
          </a:xfrm>
          <a:prstGeom prst="rect">
            <a:avLst/>
          </a:prstGeom>
        </p:spPr>
      </p:pic>
      <p:pic>
        <p:nvPicPr>
          <p:cNvPr id="3" name="Рисунок 3" descr="Изображение выглядит как внешний, здание, дом, веранда&#10;&#10;Автоматически созданное описание">
            <a:extLst>
              <a:ext uri="{FF2B5EF4-FFF2-40B4-BE49-F238E27FC236}">
                <a16:creationId xmlns:a16="http://schemas.microsoft.com/office/drawing/2014/main" xmlns="" id="{378CCF0C-0AF6-4664-87ED-BED43295A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90" y="625050"/>
            <a:ext cx="4208190" cy="5645072"/>
          </a:xfrm>
          <a:prstGeom prst="rect">
            <a:avLst/>
          </a:prstGeom>
        </p:spPr>
      </p:pic>
      <p:pic>
        <p:nvPicPr>
          <p:cNvPr id="4" name="Рисунок 5" descr="Изображение выглядит как дерево, внешний, здание&#10;&#10;Автоматически созданное описание">
            <a:extLst>
              <a:ext uri="{FF2B5EF4-FFF2-40B4-BE49-F238E27FC236}">
                <a16:creationId xmlns:a16="http://schemas.microsoft.com/office/drawing/2014/main" xmlns="" id="{E9911DAE-A542-4F17-B028-DA9A62978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2751" y="522365"/>
            <a:ext cx="4375691" cy="29046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5A254FC-9676-4B7E-9880-F032A5176B38}"/>
              </a:ext>
            </a:extLst>
          </p:cNvPr>
          <p:cNvSpPr txBox="1"/>
          <p:nvPr/>
        </p:nvSpPr>
        <p:spPr>
          <a:xfrm>
            <a:off x="4845206" y="3451302"/>
            <a:ext cx="5930589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uk-UA" sz="2400" spc="-55" dirty="0">
                <a:solidFill>
                  <a:srgbClr val="006AFF"/>
                </a:solidFill>
                <a:latin typeface="Times New Roman"/>
                <a:cs typeface="Times New Roman"/>
              </a:rPr>
              <a:t>Після арешту батька взяв до себе Григора батьків </a:t>
            </a:r>
            <a:r>
              <a:rPr lang="uk-UA" sz="2400" spc="-50" dirty="0">
                <a:solidFill>
                  <a:srgbClr val="006AFF"/>
                </a:solidFill>
                <a:latin typeface="Times New Roman"/>
                <a:cs typeface="Times New Roman"/>
              </a:rPr>
              <a:t>брат Филимон Васильович Тютюнник, які проживали на станції Щитове Луганської області... Він і його дружина вчили й виховували його, були хлопчику за батьків. Вони обоє працювали в школі. Дядько був бухгалтером, тітка вик­ладала українську мову й літературу.</a:t>
            </a:r>
            <a:endParaRPr lang="ru-RU" sz="2400" dirty="0">
              <a:solidFill>
                <a:srgbClr val="006A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102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09E330E1-50CB-4DFE-B7C5-47039D3D9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1" y="2788"/>
            <a:ext cx="12249612" cy="6852424"/>
          </a:xfrm>
          <a:prstGeom prst="rect">
            <a:avLst/>
          </a:prstGeom>
        </p:spPr>
      </p:pic>
      <p:pic>
        <p:nvPicPr>
          <p:cNvPr id="2" name="Рисунок 2" descr="Изображение выглядит как текст, стар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92EE3ADF-B60F-4675-8CFE-F638EC18F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3067" y="605978"/>
            <a:ext cx="4965547" cy="3778215"/>
          </a:xfrm>
          <a:prstGeom prst="rect">
            <a:avLst/>
          </a:prstGeom>
        </p:spPr>
      </p:pic>
      <p:pic>
        <p:nvPicPr>
          <p:cNvPr id="3" name="Рисунок 3" descr="Изображение выглядит как текст, дерево, трав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9E7BD443-5550-4740-865A-1B6DF780E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83" y="3276368"/>
            <a:ext cx="4139657" cy="30930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174EEBC-CA1E-4DCB-A84D-62A8CC7D5B25}"/>
              </a:ext>
            </a:extLst>
          </p:cNvPr>
          <p:cNvSpPr txBox="1"/>
          <p:nvPr/>
        </p:nvSpPr>
        <p:spPr>
          <a:xfrm>
            <a:off x="793595" y="1016620"/>
            <a:ext cx="4861932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Г.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Тютюнник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 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народився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на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Полтавщині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у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селі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Шилівка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5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грудня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у 1931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року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в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селянській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 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родині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.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AB0EDEF-0609-405A-A8EA-343EF62521F9}"/>
              </a:ext>
            </a:extLst>
          </p:cNvPr>
          <p:cNvSpPr txBox="1"/>
          <p:nvPr/>
        </p:nvSpPr>
        <p:spPr>
          <a:xfrm>
            <a:off x="6369205" y="4882375"/>
            <a:ext cx="437871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Хата </a:t>
            </a:r>
            <a:r>
              <a:rPr lang="uk-UA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Ївги</a:t>
            </a:r>
            <a:r>
              <a:rPr lang="uk-UA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Федотівни Буденної, матері Григора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15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09E330E1-50CB-4DFE-B7C5-47039D3D9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501" y="2788"/>
            <a:ext cx="12249612" cy="6852424"/>
          </a:xfrm>
          <a:prstGeom prst="rect">
            <a:avLst/>
          </a:prstGeom>
        </p:spPr>
      </p:pic>
      <p:pic>
        <p:nvPicPr>
          <p:cNvPr id="3" name="Рисунок 3" descr="Изображение выглядит как текст, здание, внешний, стар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F11C57FE-BF4B-4AAC-A8EF-63279899B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366" y="3682342"/>
            <a:ext cx="4070659" cy="25784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981289A-5614-4877-94DC-5BCFE8258000}"/>
              </a:ext>
            </a:extLst>
          </p:cNvPr>
          <p:cNvSpPr txBox="1"/>
          <p:nvPr/>
        </p:nvSpPr>
        <p:spPr>
          <a:xfrm>
            <a:off x="5235498" y="709961"/>
            <a:ext cx="5177882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Після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  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демобілізації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  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пішов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  у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восьмий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клас,а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потім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у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десятий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вечірньої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школи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.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Школу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він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закінчив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на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Донбасі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в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російськомовному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класі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,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потім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навчався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у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Зінківському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училищі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.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П'ять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щасливих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років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навчався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  «в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університеті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  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на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філологічному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факультеті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Харківського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університету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,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деякий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час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працював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учителем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на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rgbClr val="006AFF"/>
                </a:solidFill>
                <a:latin typeface="Times New Roman"/>
                <a:cs typeface="Times New Roman"/>
              </a:rPr>
              <a:t>Донбасі</a:t>
            </a:r>
            <a:r>
              <a:rPr lang="en-US" sz="2800" dirty="0">
                <a:solidFill>
                  <a:srgbClr val="006AFF"/>
                </a:solidFill>
                <a:latin typeface="Times New Roman"/>
                <a:cs typeface="Times New Roman"/>
              </a:rPr>
              <a:t>.</a:t>
            </a:r>
            <a:endParaRPr lang="ru-RU" sz="2800">
              <a:cs typeface="Calibri"/>
            </a:endParaRPr>
          </a:p>
        </p:txBody>
      </p:sp>
      <p:pic>
        <p:nvPicPr>
          <p:cNvPr id="6" name="Рисунок 6" descr="Изображение выглядит как дерево, внешний, здание, улица&#10;&#10;Автоматически созданное описание">
            <a:extLst>
              <a:ext uri="{FF2B5EF4-FFF2-40B4-BE49-F238E27FC236}">
                <a16:creationId xmlns:a16="http://schemas.microsoft.com/office/drawing/2014/main" xmlns="" id="{7E21790A-8AA1-4182-A2F8-30FDE76FA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790" y="538436"/>
            <a:ext cx="4072053" cy="284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2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09E330E1-50CB-4DFE-B7C5-47039D3D9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501" y="2788"/>
            <a:ext cx="12249612" cy="6852424"/>
          </a:xfrm>
          <a:prstGeom prst="rect">
            <a:avLst/>
          </a:prstGeom>
        </p:spPr>
      </p:pic>
      <p:pic>
        <p:nvPicPr>
          <p:cNvPr id="2" name="Рисунок 2" descr="Изображение выглядит как текст, дерево&#10;&#10;Автоматически созданное описание">
            <a:extLst>
              <a:ext uri="{FF2B5EF4-FFF2-40B4-BE49-F238E27FC236}">
                <a16:creationId xmlns:a16="http://schemas.microsoft.com/office/drawing/2014/main" xmlns="" id="{5D140389-88B9-4DB5-B75B-2ABE039B1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92" y="536072"/>
            <a:ext cx="2143125" cy="2143125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xmlns="" id="{78D818E8-CA8D-4596-819C-76B84B2EB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06" y="2882243"/>
            <a:ext cx="2478358" cy="3518906"/>
          </a:xfrm>
          <a:prstGeom prst="rect">
            <a:avLst/>
          </a:prstGeom>
        </p:spPr>
      </p:pic>
      <p:pic>
        <p:nvPicPr>
          <p:cNvPr id="4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ED9FE517-EEC8-4FF5-80DB-03E8B3A262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748" y="405625"/>
            <a:ext cx="2329676" cy="3314700"/>
          </a:xfrm>
          <a:prstGeom prst="rect">
            <a:avLst/>
          </a:prstGeom>
        </p:spPr>
      </p:pic>
      <p:pic>
        <p:nvPicPr>
          <p:cNvPr id="6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25649629-AE0C-4FFE-AA7B-2830AF14E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4575" y="539673"/>
            <a:ext cx="2726241" cy="2990850"/>
          </a:xfrm>
          <a:prstGeom prst="rect">
            <a:avLst/>
          </a:prstGeom>
        </p:spPr>
      </p:pic>
      <p:pic>
        <p:nvPicPr>
          <p:cNvPr id="7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068CE06F-9686-47CB-90FE-FEFDA6A6E9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4523" y="407484"/>
            <a:ext cx="2230243" cy="2799885"/>
          </a:xfrm>
          <a:prstGeom prst="rect">
            <a:avLst/>
          </a:prstGeom>
        </p:spPr>
      </p:pic>
      <p:pic>
        <p:nvPicPr>
          <p:cNvPr id="8" name="Рисунок 8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xmlns="" id="{180E2A55-EE2C-4543-8296-7309FF82BA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0406" y="3978779"/>
            <a:ext cx="1790700" cy="2543175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9C487FB7-6BBF-4A30-B431-B099C52258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61967" y="3788162"/>
            <a:ext cx="1790700" cy="25527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36675A1-8497-41A0-B4FE-D2873BF282F9}"/>
              </a:ext>
            </a:extLst>
          </p:cNvPr>
          <p:cNvSpPr txBox="1"/>
          <p:nvPr/>
        </p:nvSpPr>
        <p:spPr>
          <a:xfrm>
            <a:off x="4993888" y="3906644"/>
            <a:ext cx="3412272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Героями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багатьох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його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творів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 є 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діти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, 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природа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. 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Це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такі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твори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 «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Ласочка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», «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Степова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сторожка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», «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Степова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казка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», «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Громовик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», «</a:t>
            </a:r>
            <a:r>
              <a:rPr lang="en-US" sz="24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Дивак</a:t>
            </a:r>
            <a:r>
              <a:rPr lang="en-US" sz="2400" b="1" dirty="0">
                <a:solidFill>
                  <a:srgbClr val="006AFF"/>
                </a:solidFill>
                <a:latin typeface="Times New Roman"/>
                <a:cs typeface="Times New Roman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63700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09E330E1-50CB-4DFE-B7C5-47039D3D9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452" y="-155188"/>
            <a:ext cx="12249612" cy="6852424"/>
          </a:xfrm>
          <a:prstGeom prst="rect">
            <a:avLst/>
          </a:prstGeom>
        </p:spPr>
      </p:pic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008CDFF-8921-4299-BCE0-9407E7E63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23" y="2222344"/>
            <a:ext cx="2063905" cy="38908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6237619-C473-4AA2-AB48-3391C74E9134}"/>
              </a:ext>
            </a:extLst>
          </p:cNvPr>
          <p:cNvSpPr txBox="1"/>
          <p:nvPr/>
        </p:nvSpPr>
        <p:spPr>
          <a:xfrm>
            <a:off x="1146717" y="431180"/>
            <a:ext cx="9099394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"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Незакінчене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речення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":</a:t>
            </a:r>
            <a:endParaRPr lang="en-US" sz="28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Як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ви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розумієте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назву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оповідання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Григора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Тютюнника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 "</a:t>
            </a:r>
            <a:r>
              <a:rPr lang="en-US" sz="2800" b="1" dirty="0" err="1">
                <a:solidFill>
                  <a:srgbClr val="006AFF"/>
                </a:solidFill>
                <a:latin typeface="Times New Roman"/>
                <a:cs typeface="Times New Roman"/>
              </a:rPr>
              <a:t>Дивак</a:t>
            </a:r>
            <a:r>
              <a:rPr lang="en-US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"?</a:t>
            </a:r>
            <a:endParaRPr lang="en-US" sz="28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D280028-E66D-45BD-86FE-BF861085F130}"/>
              </a:ext>
            </a:extLst>
          </p:cNvPr>
          <p:cNvSpPr txBox="1"/>
          <p:nvPr/>
        </p:nvSpPr>
        <p:spPr>
          <a:xfrm>
            <a:off x="3107474" y="2912327"/>
            <a:ext cx="4741127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 Словникова робота.</a:t>
            </a:r>
            <a:r>
              <a:rPr lang="uk-UA" sz="2800" dirty="0">
                <a:solidFill>
                  <a:srgbClr val="FF0000"/>
                </a:solidFill>
                <a:latin typeface="Times New Roman"/>
                <a:cs typeface="Times New Roman"/>
              </a:rPr>
              <a:t> </a:t>
            </a:r>
            <a:endParaRPr lang="ru-RU" sz="28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uk-UA" sz="28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r>
              <a:rPr lang="uk-UA" sz="2800" b="1" dirty="0">
                <a:solidFill>
                  <a:srgbClr val="006AFF"/>
                </a:solidFill>
                <a:latin typeface="Times New Roman"/>
                <a:cs typeface="Times New Roman"/>
              </a:rPr>
              <a:t>Дивак - той, хто викликає здивування.</a:t>
            </a:r>
            <a:endParaRPr lang="ru-RU" sz="2800" b="1">
              <a:solidFill>
                <a:srgbClr val="006AFF"/>
              </a:solidFill>
              <a:latin typeface="Times New Roman"/>
              <a:cs typeface="Times New Roman"/>
            </a:endParaRPr>
          </a:p>
        </p:txBody>
      </p:sp>
      <p:pic>
        <p:nvPicPr>
          <p:cNvPr id="6" name="Рисунок 6" descr="Изображение выглядит как текст, украшен&#10;&#10;Автоматически созданное описание">
            <a:extLst>
              <a:ext uri="{FF2B5EF4-FFF2-40B4-BE49-F238E27FC236}">
                <a16:creationId xmlns:a16="http://schemas.microsoft.com/office/drawing/2014/main" xmlns="" id="{3FE24F04-4E8A-4205-AE8F-ACB36CF4A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2709" y="2207941"/>
            <a:ext cx="2227825" cy="391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3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09E330E1-50CB-4DFE-B7C5-47039D3D9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501" y="2788"/>
            <a:ext cx="12249612" cy="68524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A6A0E51-94E7-4393-AAA6-D1CDF221BC00}"/>
              </a:ext>
            </a:extLst>
          </p:cNvPr>
          <p:cNvSpPr txBox="1"/>
          <p:nvPr/>
        </p:nvSpPr>
        <p:spPr>
          <a:xfrm>
            <a:off x="1044497" y="375424"/>
            <a:ext cx="7008542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Технологія «Мікрофон»:</a:t>
            </a:r>
            <a:endParaRPr lang="ru-RU" sz="2400" dirty="0">
              <a:latin typeface="Times New Roman"/>
              <a:cs typeface="Times New Roman"/>
            </a:endParaRPr>
          </a:p>
          <a:p>
            <a:pPr algn="just"/>
            <a:r>
              <a:rPr lang="uk-UA" sz="2000" b="1" dirty="0">
                <a:solidFill>
                  <a:srgbClr val="006AFF"/>
                </a:solidFill>
                <a:latin typeface="Times New Roman"/>
                <a:cs typeface="Times New Roman"/>
              </a:rPr>
              <a:t>1) Яка пора року зображена у творі?</a:t>
            </a:r>
          </a:p>
          <a:p>
            <a:pPr algn="just"/>
            <a:r>
              <a:rPr lang="uk-UA" sz="2000" b="1" dirty="0">
                <a:solidFill>
                  <a:srgbClr val="006AFF"/>
                </a:solidFill>
                <a:latin typeface="Times New Roman"/>
                <a:ea typeface="+mn-lt"/>
                <a:cs typeface="+mn-lt"/>
              </a:rPr>
              <a:t>2) Куди вирушив Олесь зимового ранку? </a:t>
            </a:r>
          </a:p>
          <a:p>
            <a:pPr algn="just"/>
            <a:r>
              <a:rPr lang="uk-UA" sz="2000" b="1" dirty="0">
                <a:solidFill>
                  <a:srgbClr val="006AFF"/>
                </a:solidFill>
                <a:latin typeface="Times New Roman"/>
                <a:ea typeface="+mn-lt"/>
                <a:cs typeface="+mn-lt"/>
              </a:rPr>
              <a:t>3) Яка стежка була зручніша для Олеся? </a:t>
            </a:r>
          </a:p>
          <a:p>
            <a:pPr algn="just"/>
            <a:r>
              <a:rPr lang="uk-UA" sz="2000" b="1" dirty="0">
                <a:solidFill>
                  <a:srgbClr val="006AFF"/>
                </a:solidFill>
                <a:latin typeface="Times New Roman"/>
                <a:ea typeface="+mn-lt"/>
                <a:cs typeface="+mn-lt"/>
              </a:rPr>
              <a:t>4) Як хлопець сприймав снігову природу? </a:t>
            </a:r>
          </a:p>
          <a:p>
            <a:pPr algn="just"/>
            <a:r>
              <a:rPr lang="uk-UA" sz="2000" b="1" dirty="0">
                <a:solidFill>
                  <a:srgbClr val="006AFF"/>
                </a:solidFill>
                <a:latin typeface="Times New Roman"/>
                <a:ea typeface="+mn-lt"/>
                <a:cs typeface="+mn-lt"/>
              </a:rPr>
              <a:t>5) Чому Олесь не поспішав до школи, а багато часу перебував на природі, спостерігаючи за нею?</a:t>
            </a:r>
          </a:p>
          <a:p>
            <a:pPr algn="just"/>
            <a:r>
              <a:rPr lang="uk-UA" sz="2000" b="1" dirty="0">
                <a:solidFill>
                  <a:srgbClr val="006AFF"/>
                </a:solidFill>
                <a:latin typeface="Times New Roman"/>
                <a:ea typeface="+mn-lt"/>
                <a:cs typeface="+mn-lt"/>
              </a:rPr>
              <a:t>6) Чому школярі не сприймали Олеся? </a:t>
            </a:r>
          </a:p>
          <a:p>
            <a:pPr algn="just"/>
            <a:r>
              <a:rPr lang="uk-UA" sz="2000" b="1" dirty="0">
                <a:solidFill>
                  <a:srgbClr val="006AFF"/>
                </a:solidFill>
                <a:latin typeface="Times New Roman"/>
                <a:ea typeface="+mn-lt"/>
                <a:cs typeface="+mn-lt"/>
              </a:rPr>
              <a:t>7) Чим можна пояснити його самотність? </a:t>
            </a:r>
          </a:p>
          <a:p>
            <a:pPr algn="just"/>
            <a:r>
              <a:rPr lang="uk-UA" sz="2000" b="1" dirty="0">
                <a:solidFill>
                  <a:srgbClr val="006AFF"/>
                </a:solidFill>
                <a:latin typeface="Times New Roman"/>
                <a:ea typeface="+mn-lt"/>
                <a:cs typeface="+mn-lt"/>
              </a:rPr>
              <a:t>8) Як дядьки із села охарактеризували Олеся? </a:t>
            </a:r>
          </a:p>
          <a:p>
            <a:pPr algn="just"/>
            <a:r>
              <a:rPr lang="uk-UA" sz="2000" b="1" dirty="0">
                <a:solidFill>
                  <a:srgbClr val="006AFF"/>
                </a:solidFill>
                <a:latin typeface="Times New Roman"/>
                <a:ea typeface="+mn-lt"/>
                <a:cs typeface="+mn-lt"/>
              </a:rPr>
              <a:t>10) Як дід Прокіп пояснив онуку слово «дивак»? </a:t>
            </a:r>
          </a:p>
          <a:p>
            <a:pPr algn="just"/>
            <a:r>
              <a:rPr lang="uk-UA" sz="2000" b="1" dirty="0">
                <a:solidFill>
                  <a:srgbClr val="006AFF"/>
                </a:solidFill>
                <a:latin typeface="Times New Roman"/>
                <a:ea typeface="+mn-lt"/>
                <a:cs typeface="+mn-lt"/>
              </a:rPr>
              <a:t>11) Чим пояснити песимістичний настрій діда щодо подальшої долі Олеся?</a:t>
            </a:r>
          </a:p>
          <a:p>
            <a:pPr algn="just"/>
            <a:r>
              <a:rPr lang="uk-UA" sz="2000" b="1" dirty="0">
                <a:solidFill>
                  <a:srgbClr val="006AFF"/>
                </a:solidFill>
                <a:latin typeface="Times New Roman"/>
                <a:ea typeface="+mn-lt"/>
                <a:cs typeface="+mn-lt"/>
              </a:rPr>
              <a:t>12) Чому хлопчик втік зі школи? </a:t>
            </a:r>
            <a:endParaRPr lang="uk-UA" sz="2000" b="1">
              <a:solidFill>
                <a:srgbClr val="006AFF"/>
              </a:solidFill>
              <a:latin typeface="Times New Roman"/>
              <a:cs typeface="Calibri"/>
            </a:endParaRPr>
          </a:p>
          <a:p>
            <a:pPr algn="just"/>
            <a:endParaRPr lang="uk-UA"/>
          </a:p>
          <a:p>
            <a:pPr algn="just"/>
            <a:endParaRPr lang="uk-UA" dirty="0">
              <a:solidFill>
                <a:srgbClr val="333333"/>
              </a:solidFill>
              <a:latin typeface="Helvetica Neue Light"/>
            </a:endParaRPr>
          </a:p>
        </p:txBody>
      </p:sp>
      <p:pic>
        <p:nvPicPr>
          <p:cNvPr id="4" name="Рисунок 5" descr="Изображение выглядит как текст, ткань&#10;&#10;Автоматически созданное описание">
            <a:extLst>
              <a:ext uri="{FF2B5EF4-FFF2-40B4-BE49-F238E27FC236}">
                <a16:creationId xmlns:a16="http://schemas.microsoft.com/office/drawing/2014/main" xmlns="" id="{4D03C0E6-4CDD-4D64-AA81-65370850A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9156" y="1555032"/>
            <a:ext cx="2334322" cy="3469156"/>
          </a:xfrm>
          <a:prstGeom prst="rect">
            <a:avLst/>
          </a:prstGeom>
        </p:spPr>
      </p:pic>
      <p:pic>
        <p:nvPicPr>
          <p:cNvPr id="7" name="Рисунок 5" descr="Изображение выглядит как текст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5196FFA0-A041-4221-B0C1-AAE14ABD4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620" y="4344097"/>
            <a:ext cx="2641445" cy="2137781"/>
          </a:xfrm>
          <a:prstGeom prst="rect">
            <a:avLst/>
          </a:prstGeom>
        </p:spPr>
      </p:pic>
      <p:pic>
        <p:nvPicPr>
          <p:cNvPr id="8" name="Рисунок 8" descr="Изображение выглядит как текст, природ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3E78BB66-4835-4C6A-A3EC-333735770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47" y="4821044"/>
            <a:ext cx="272415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42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09E330E1-50CB-4DFE-B7C5-47039D3D9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501" y="2788"/>
            <a:ext cx="12249612" cy="68524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7BBBAFB-E05A-42AB-B043-7711E2B8264D}"/>
              </a:ext>
            </a:extLst>
          </p:cNvPr>
          <p:cNvSpPr txBox="1"/>
          <p:nvPr/>
        </p:nvSpPr>
        <p:spPr>
          <a:xfrm>
            <a:off x="1769328" y="1156010"/>
            <a:ext cx="7956392" cy="1969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Домашнє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завдання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endParaRPr lang="ru-RU" dirty="0"/>
          </a:p>
          <a:p>
            <a:pPr algn="just"/>
            <a:endParaRPr lang="en-US" sz="40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uk-UA" sz="2800" dirty="0" smtClean="0">
                <a:cs typeface="Calibri" panose="020F0502020204030204"/>
              </a:rPr>
              <a:t>Дочитати оповідання</a:t>
            </a:r>
            <a:endParaRPr lang="en-US" sz="28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6637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94</Words>
  <Application>Microsoft Office PowerPoint</Application>
  <PresentationFormat>Произвольный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TPCUSer</cp:lastModifiedBy>
  <cp:revision>328</cp:revision>
  <dcterms:created xsi:type="dcterms:W3CDTF">2021-04-25T09:07:57Z</dcterms:created>
  <dcterms:modified xsi:type="dcterms:W3CDTF">2022-04-30T14:39:52Z</dcterms:modified>
</cp:coreProperties>
</file>