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1"/>
  </p:notesMasterIdLst>
  <p:handoutMasterIdLst>
    <p:handoutMasterId r:id="rId12"/>
  </p:handoutMasterIdLst>
  <p:sldIdLst>
    <p:sldId id="259" r:id="rId5"/>
    <p:sldId id="265" r:id="rId6"/>
    <p:sldId id="266" r:id="rId7"/>
    <p:sldId id="260" r:id="rId8"/>
    <p:sldId id="264" r:id="rId9"/>
    <p:sldId id="268" r:id="rId10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howGuides="1">
      <p:cViewPr>
        <p:scale>
          <a:sx n="96" d="100"/>
          <a:sy n="96" d="100"/>
        </p:scale>
        <p:origin x="-178" y="-53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55363E-5DB3-439C-B549-DD83222C79E4}" type="datetime1">
              <a:rPr lang="ru-RU" smtClean="0"/>
              <a:t>07.05.2022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26E2F11-CEBF-4D63-B350-54083DC2653F}" type="datetime1">
              <a:rPr lang="ru-RU" smtClean="0"/>
              <a:pPr/>
              <a:t>07.05.2022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41221E5-7225-48EB-A4EE-420E7BFCF70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07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1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rtlCol="0"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906DD7E9-633A-4209-8629-FCA24BED8E5C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648EF9-D76D-408D-9269-C51AF1E71906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67F7D04-070A-4786-BFC3-699C3BEEF6F5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DFC388-25B8-4D98-8EA3-7599CFB174A7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184B29-88E0-41C3-91BD-DCA26527FF63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0918EF-A4F5-4A7C-96B1-F87831C82688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38ADB2-DC01-420A-B091-D935BF010607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981ADC-92F1-410C-B0D8-5A45B123FAEB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718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16718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D528A0-6E8B-4E56-B80E-E13CDB5F70CC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BCC0A8-4822-4C48-B4AB-E6618EB17856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26FFAE-3E3C-4124-8CE2-33E8AFE68549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F914A4C0-1A15-4319-B325-10A509977DD3}" type="datetime1">
              <a:rPr lang="ru-RU" noProof="0" smtClean="0"/>
              <a:t>07.05.2022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780" y="620688"/>
            <a:ext cx="11161240" cy="2680127"/>
          </a:xfrm>
        </p:spPr>
        <p:txBody>
          <a:bodyPr rtlCol="0"/>
          <a:lstStyle/>
          <a:p>
            <a:pPr algn="just"/>
            <a:r>
              <a:rPr lang="ru-RU" dirty="0" smtClean="0"/>
              <a:t>Тема: Г</a:t>
            </a:r>
            <a:r>
              <a:rPr lang="ru-RU" dirty="0"/>
              <a:t>. </a:t>
            </a:r>
            <a:r>
              <a:rPr lang="ru-RU" dirty="0" err="1"/>
              <a:t>Тютюнник</a:t>
            </a:r>
            <a:r>
              <a:rPr lang="ru-RU" dirty="0"/>
              <a:t>. «</a:t>
            </a:r>
            <a:r>
              <a:rPr lang="ru-RU" dirty="0" err="1"/>
              <a:t>Дивак</a:t>
            </a:r>
            <a:r>
              <a:rPr lang="ru-RU" dirty="0"/>
              <a:t>».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err="1" smtClean="0"/>
              <a:t>Точність</a:t>
            </a:r>
            <a:r>
              <a:rPr lang="ru-RU" sz="3600" dirty="0" smtClean="0"/>
              <a:t> </a:t>
            </a:r>
            <a:r>
              <a:rPr lang="ru-RU" sz="3600" dirty="0"/>
              <a:t>і </a:t>
            </a:r>
            <a:r>
              <a:rPr lang="ru-RU" sz="3600" dirty="0" err="1"/>
              <a:t>лаконізм</a:t>
            </a:r>
            <a:r>
              <a:rPr lang="ru-RU" sz="3600" dirty="0"/>
              <a:t> </a:t>
            </a:r>
            <a:r>
              <a:rPr lang="ru-RU" sz="3600" dirty="0" err="1"/>
              <a:t>описів</a:t>
            </a:r>
            <a:r>
              <a:rPr lang="ru-RU" sz="3600" dirty="0"/>
              <a:t> </a:t>
            </a:r>
            <a:r>
              <a:rPr lang="ru-RU" sz="3600" dirty="0" err="1"/>
              <a:t>природи</a:t>
            </a:r>
            <a:r>
              <a:rPr lang="ru-RU" sz="3600" dirty="0"/>
              <a:t>. </a:t>
            </a:r>
            <a:r>
              <a:rPr lang="ru-RU" sz="3600" dirty="0" err="1"/>
              <a:t>Допитливий</a:t>
            </a:r>
            <a:r>
              <a:rPr lang="ru-RU" sz="3600" dirty="0"/>
              <a:t>, </a:t>
            </a:r>
            <a:r>
              <a:rPr lang="ru-RU" sz="3600" dirty="0" err="1"/>
              <a:t>чуйний</a:t>
            </a:r>
            <a:r>
              <a:rPr lang="ru-RU" sz="3600" dirty="0"/>
              <a:t>, </a:t>
            </a:r>
            <a:r>
              <a:rPr lang="ru-RU" sz="3600" dirty="0" err="1"/>
              <a:t>добрий</a:t>
            </a:r>
            <a:r>
              <a:rPr lang="ru-RU" sz="3600" dirty="0"/>
              <a:t> хлопчик Олесь, </a:t>
            </a:r>
            <a:r>
              <a:rPr lang="ru-RU" sz="3600" dirty="0" err="1"/>
              <a:t>його</a:t>
            </a:r>
            <a:r>
              <a:rPr lang="ru-RU" sz="3600" dirty="0"/>
              <a:t> </a:t>
            </a:r>
            <a:r>
              <a:rPr lang="ru-RU" sz="3600" dirty="0" err="1"/>
              <a:t>жага</a:t>
            </a:r>
            <a:r>
              <a:rPr lang="ru-RU" sz="3600" dirty="0"/>
              <a:t> </a:t>
            </a:r>
            <a:r>
              <a:rPr lang="ru-RU" sz="3600" dirty="0" err="1"/>
              <a:t>пізнати</a:t>
            </a:r>
            <a:r>
              <a:rPr lang="ru-RU" sz="3600" dirty="0"/>
              <a:t> </a:t>
            </a:r>
            <a:r>
              <a:rPr lang="ru-RU" sz="3600" dirty="0" err="1"/>
              <a:t>загадковий</a:t>
            </a:r>
            <a:r>
              <a:rPr lang="ru-RU" sz="3600" dirty="0"/>
              <a:t> </a:t>
            </a:r>
            <a:r>
              <a:rPr lang="ru-RU" sz="3600" dirty="0" err="1"/>
              <a:t>світ</a:t>
            </a:r>
            <a:r>
              <a:rPr lang="ru-RU" sz="3600" dirty="0"/>
              <a:t> </a:t>
            </a:r>
            <a:r>
              <a:rPr lang="ru-RU" sz="3600" dirty="0" err="1"/>
              <a:t>природи</a:t>
            </a:r>
            <a:r>
              <a:rPr lang="ru-RU" sz="3600" dirty="0"/>
              <a:t>, </a:t>
            </a:r>
            <a:r>
              <a:rPr lang="ru-RU" sz="3600" dirty="0" err="1"/>
              <a:t>уміння</a:t>
            </a:r>
            <a:r>
              <a:rPr lang="ru-RU" sz="3600" dirty="0"/>
              <a:t> </a:t>
            </a:r>
            <a:r>
              <a:rPr lang="ru-RU" sz="3600" dirty="0" err="1"/>
              <a:t>фантазувати</a:t>
            </a:r>
            <a:r>
              <a:rPr lang="ru-RU" sz="3600" dirty="0"/>
              <a:t>, </a:t>
            </a:r>
            <a:r>
              <a:rPr lang="ru-RU" sz="3600" dirty="0" err="1"/>
              <a:t>уявляти</a:t>
            </a:r>
            <a:r>
              <a:rPr lang="ru-RU" sz="3600" dirty="0"/>
              <a:t>. </a:t>
            </a:r>
            <a:r>
              <a:rPr lang="ru-RU" sz="3600" dirty="0" err="1"/>
              <a:t>Гідна</a:t>
            </a:r>
            <a:r>
              <a:rPr lang="ru-RU" sz="3600" dirty="0"/>
              <a:t> </a:t>
            </a:r>
            <a:r>
              <a:rPr lang="ru-RU" sz="3600" dirty="0" err="1"/>
              <a:t>поведінка</a:t>
            </a:r>
            <a:r>
              <a:rPr lang="ru-RU" sz="3600" dirty="0"/>
              <a:t> Олеся як </a:t>
            </a:r>
            <a:r>
              <a:rPr lang="ru-RU" sz="3600" dirty="0" err="1"/>
              <a:t>позиція</a:t>
            </a:r>
            <a:r>
              <a:rPr lang="ru-RU" sz="3600" dirty="0"/>
              <a:t> </a:t>
            </a:r>
            <a:r>
              <a:rPr lang="ru-RU" sz="3600" dirty="0" err="1"/>
              <a:t>особистості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46740" y="5373216"/>
            <a:ext cx="2952328" cy="1116085"/>
          </a:xfrm>
        </p:spPr>
        <p:txBody>
          <a:bodyPr rtlCol="0"/>
          <a:lstStyle/>
          <a:p>
            <a:pPr rtl="0"/>
            <a:r>
              <a:rPr lang="ru-RU" dirty="0" smtClean="0"/>
              <a:t>5 </a:t>
            </a:r>
            <a:r>
              <a:rPr lang="ru-RU" dirty="0" err="1" smtClean="0"/>
              <a:t>клас</a:t>
            </a:r>
            <a:endParaRPr lang="ru-RU" dirty="0"/>
          </a:p>
        </p:txBody>
      </p:sp>
      <p:pic>
        <p:nvPicPr>
          <p:cNvPr id="3074" name="Picture 2" descr="Презентація до укроку української літератури на тему:&quot;Григір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06" y="3029231"/>
            <a:ext cx="5084101" cy="381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9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730920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bg1"/>
                </a:solidFill>
              </a:rPr>
              <a:t>Проблемне питання: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1052736"/>
            <a:ext cx="9782801" cy="5119464"/>
          </a:xfrm>
        </p:spPr>
        <p:txBody>
          <a:bodyPr/>
          <a:lstStyle/>
          <a:p>
            <a:r>
              <a:rPr lang="ru-RU" b="1" dirty="0" smtClean="0"/>
              <a:t>Чи </a:t>
            </a:r>
            <a:r>
              <a:rPr lang="ru-RU" b="1" dirty="0" err="1"/>
              <a:t>потрібні</a:t>
            </a:r>
            <a:r>
              <a:rPr lang="ru-RU" b="1" dirty="0"/>
              <a:t> у </a:t>
            </a:r>
            <a:r>
              <a:rPr lang="ru-RU" b="1" dirty="0" err="1"/>
              <a:t>світі</a:t>
            </a:r>
            <a:r>
              <a:rPr lang="ru-RU" b="1" dirty="0"/>
              <a:t> </a:t>
            </a:r>
            <a:r>
              <a:rPr lang="ru-RU" b="1" dirty="0" err="1"/>
              <a:t>диваки</a:t>
            </a:r>
            <a:r>
              <a:rPr lang="ru-RU" b="1" dirty="0"/>
              <a:t> і </a:t>
            </a:r>
            <a:r>
              <a:rPr lang="ru-RU" b="1" dirty="0" err="1"/>
              <a:t>чи</a:t>
            </a:r>
            <a:r>
              <a:rPr lang="ru-RU" b="1" dirty="0"/>
              <a:t> легко </a:t>
            </a:r>
            <a:r>
              <a:rPr lang="ru-RU" b="1" dirty="0" err="1"/>
              <a:t>їм</a:t>
            </a:r>
            <a:r>
              <a:rPr lang="ru-RU" b="1" dirty="0"/>
              <a:t> </a:t>
            </a:r>
            <a:r>
              <a:rPr lang="ru-RU" b="1" dirty="0" err="1"/>
              <a:t>жити</a:t>
            </a:r>
            <a:r>
              <a:rPr lang="ru-RU" b="1" dirty="0" smtClean="0"/>
              <a:t>?</a:t>
            </a:r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2052" name="Picture 4" descr="Оповідання &quot;Дивак&quot; (Григір Тютюнник) - Мала Сторі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37" y="2132856"/>
            <a:ext cx="334275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371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0"/>
            <a:ext cx="9782801" cy="73092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Робота з текстом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3892" y="908721"/>
            <a:ext cx="8712967" cy="4572000"/>
          </a:xfrm>
        </p:spPr>
        <p:txBody>
          <a:bodyPr>
            <a:noAutofit/>
          </a:bodyPr>
          <a:lstStyle/>
          <a:p>
            <a:pPr algn="just"/>
            <a:r>
              <a:rPr lang="uk-UA" sz="2000" dirty="0"/>
              <a:t>Яка пора року зображена у творі?	.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Де Олесь проводив більшу частину свого вільного часу?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Чому, на вашу думку, в нього не складались стосунки з одноліт­ками? З вчителькою?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3 ким Олесь конфліктував на річці? Чим завершився цей інци­дент?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Що привернуло увагу хлопця у воді? Як він вчинив?</a:t>
            </a:r>
            <a:endParaRPr lang="ru-RU" sz="2000" dirty="0"/>
          </a:p>
          <a:p>
            <a:pPr algn="just"/>
            <a:r>
              <a:rPr lang="uk-UA" sz="2000" dirty="0" smtClean="0"/>
              <a:t>Пригадайте </a:t>
            </a:r>
            <a:r>
              <a:rPr lang="uk-UA" sz="2000" dirty="0"/>
              <a:t>урок малювання. Як ви оцінюєте поведінку Олеся? 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Чим завершилась історія з Федьком </a:t>
            </a:r>
            <a:r>
              <a:rPr lang="uk-UA" sz="2000" dirty="0" err="1"/>
              <a:t>Тойкалом</a:t>
            </a:r>
            <a:r>
              <a:rPr lang="uk-UA" sz="2000" dirty="0"/>
              <a:t>? 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Хто назвав Олеся диваком? Як він відреагував на це? Хто допо­міг йому зрозуміти значення цього слова? </a:t>
            </a:r>
            <a:endParaRPr lang="ru-RU" sz="2000" dirty="0"/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Як Олесь зустрівся з дідом Прокопом? Про що вони розмовляли дорогою?</a:t>
            </a:r>
            <a:endParaRPr lang="ru-RU" sz="2000" dirty="0"/>
          </a:p>
          <a:p>
            <a:pPr algn="just"/>
            <a:r>
              <a:rPr lang="uk-UA" sz="2000" dirty="0" smtClean="0"/>
              <a:t>Як </a:t>
            </a:r>
            <a:r>
              <a:rPr lang="uk-UA" sz="2000" dirty="0"/>
              <a:t>автор ставиться до свого головного героя? Обґрунтуйте свою відповідь.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70475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765820" y="476672"/>
            <a:ext cx="10610417" cy="43204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i="1" dirty="0"/>
              <a:t> </a:t>
            </a:r>
            <a:r>
              <a:rPr lang="ru-RU" b="1" i="1" dirty="0" err="1">
                <a:solidFill>
                  <a:schemeClr val="bg1"/>
                </a:solidFill>
              </a:rPr>
              <a:t>Вікторина</a:t>
            </a:r>
            <a:r>
              <a:rPr lang="ru-RU" b="1" i="1" dirty="0">
                <a:solidFill>
                  <a:schemeClr val="bg1"/>
                </a:solidFill>
              </a:rPr>
              <a:t> «Де </a:t>
            </a:r>
            <a:r>
              <a:rPr lang="ru-RU" b="1" i="1" dirty="0" err="1">
                <a:solidFill>
                  <a:schemeClr val="bg1"/>
                </a:solidFill>
              </a:rPr>
              <a:t>мій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хвіст</a:t>
            </a:r>
            <a:r>
              <a:rPr lang="ru-RU" b="1" i="1" dirty="0">
                <a:solidFill>
                  <a:schemeClr val="bg1"/>
                </a:solidFill>
              </a:rPr>
              <a:t>?»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89756" y="934852"/>
            <a:ext cx="7200800" cy="5695528"/>
          </a:xfrm>
        </p:spPr>
        <p:txBody>
          <a:bodyPr rtlCol="0">
            <a:normAutofit fontScale="92500" lnSpcReduction="20000"/>
          </a:bodyPr>
          <a:lstStyle/>
          <a:p>
            <a:pPr marL="1188720" lvl="2" indent="-457200">
              <a:buAutoNum type="arabicPeriod"/>
            </a:pPr>
            <a:r>
              <a:rPr lang="ru-RU" sz="2400" i="1" dirty="0" smtClean="0"/>
              <a:t>«Дивись</a:t>
            </a:r>
            <a:r>
              <a:rPr lang="ru-RU" sz="2400" i="1" dirty="0"/>
              <a:t>, хата </a:t>
            </a:r>
            <a:r>
              <a:rPr lang="ru-RU" sz="2400" i="1" dirty="0" err="1"/>
              <a:t>виходить</a:t>
            </a:r>
            <a:r>
              <a:rPr lang="ru-RU" sz="2400" i="1" dirty="0"/>
              <a:t>, з </a:t>
            </a:r>
            <a:r>
              <a:rPr lang="ru-RU" sz="2400" i="1" dirty="0" err="1"/>
              <a:t>бовдура</a:t>
            </a:r>
            <a:r>
              <a:rPr lang="ru-RU" sz="2400" i="1" dirty="0"/>
              <a:t> </a:t>
            </a:r>
            <a:r>
              <a:rPr lang="ru-RU" sz="2400" i="1" dirty="0" err="1"/>
              <a:t>дим</a:t>
            </a:r>
            <a:r>
              <a:rPr lang="ru-RU" sz="2400" i="1" dirty="0"/>
              <a:t> </a:t>
            </a:r>
            <a:r>
              <a:rPr lang="ru-RU" sz="2400" i="1" dirty="0" err="1"/>
              <a:t>валує</a:t>
            </a:r>
            <a:r>
              <a:rPr lang="ru-RU" sz="2400" i="1" dirty="0"/>
              <a:t>, а на тину</a:t>
            </a:r>
            <a:r>
              <a:rPr lang="ru-RU" sz="2400" i="1" dirty="0" smtClean="0"/>
              <a:t>...</a:t>
            </a:r>
          </a:p>
          <a:p>
            <a:pPr marL="1188720" lvl="2" indent="-457200">
              <a:buAutoNum type="arabicPeriod"/>
            </a:pPr>
            <a:endParaRPr lang="ru-RU" sz="2400" i="1" dirty="0" smtClean="0"/>
          </a:p>
          <a:p>
            <a:pPr marL="1188720" lvl="2" indent="-457200">
              <a:buAutoNum type="arabicPeriod"/>
            </a:pPr>
            <a:endParaRPr lang="ru-RU" sz="2400" i="1" dirty="0" smtClean="0"/>
          </a:p>
          <a:p>
            <a:pPr marL="1188720" lvl="2" indent="-457200">
              <a:buAutoNum type="arabicPeriod"/>
            </a:pPr>
            <a:endParaRPr lang="ru-RU" sz="2400" i="1" dirty="0" smtClean="0"/>
          </a:p>
          <a:p>
            <a:pPr marL="1188720" lvl="2" indent="-457200">
              <a:buAutoNum type="arabicPeriod"/>
            </a:pPr>
            <a:r>
              <a:rPr lang="ru-RU" sz="2400" dirty="0"/>
              <a:t>«</a:t>
            </a:r>
            <a:r>
              <a:rPr lang="ru-RU" sz="2400" dirty="0" err="1"/>
              <a:t>Десь</a:t>
            </a:r>
            <a:r>
              <a:rPr lang="ru-RU" sz="2400" dirty="0"/>
              <a:t> </a:t>
            </a:r>
            <a:r>
              <a:rPr lang="ru-RU" sz="2400" dirty="0" err="1"/>
              <a:t>неподалік</a:t>
            </a:r>
            <a:r>
              <a:rPr lang="ru-RU" sz="2400" dirty="0"/>
              <a:t> </a:t>
            </a:r>
            <a:r>
              <a:rPr lang="ru-RU" sz="2400" dirty="0" err="1"/>
              <a:t>чути</a:t>
            </a:r>
            <a:r>
              <a:rPr lang="ru-RU" sz="2400" dirty="0"/>
              <a:t>: </a:t>
            </a:r>
            <a:r>
              <a:rPr lang="ru-RU" sz="2400" dirty="0" err="1"/>
              <a:t>цюк-цюк-цюк</a:t>
            </a:r>
            <a:r>
              <a:rPr lang="ru-RU" sz="2400" dirty="0"/>
              <a:t> </a:t>
            </a:r>
            <a:r>
              <a:rPr lang="ru-RU" sz="2400" dirty="0" smtClean="0"/>
              <a:t>…</a:t>
            </a:r>
          </a:p>
          <a:p>
            <a:pPr marL="1188720" lvl="2" indent="-457200">
              <a:buAutoNum type="arabicPeriod"/>
            </a:pPr>
            <a:endParaRPr lang="ru-RU" sz="2400" dirty="0" smtClean="0"/>
          </a:p>
          <a:p>
            <a:pPr marL="1188720" lvl="2" indent="-457200">
              <a:buAutoNum type="arabicPeriod"/>
            </a:pPr>
            <a:endParaRPr lang="ru-RU" sz="2400" dirty="0"/>
          </a:p>
          <a:p>
            <a:pPr marL="1188720" lvl="2" indent="-457200">
              <a:buAutoNum type="arabicPeriod"/>
            </a:pPr>
            <a:r>
              <a:rPr lang="ru-RU" sz="2400" dirty="0"/>
              <a:t>. «</a:t>
            </a:r>
            <a:r>
              <a:rPr lang="ru-RU" sz="2400" dirty="0" err="1"/>
              <a:t>Діти</a:t>
            </a:r>
            <a:r>
              <a:rPr lang="ru-RU" sz="2400" dirty="0"/>
              <a:t> почали </a:t>
            </a:r>
            <a:r>
              <a:rPr lang="ru-RU" sz="2400" dirty="0" err="1"/>
              <a:t>малювати</a:t>
            </a:r>
            <a:r>
              <a:rPr lang="ru-RU" sz="2400" dirty="0"/>
              <a:t>, </a:t>
            </a:r>
            <a:r>
              <a:rPr lang="ru-RU" sz="2400" dirty="0" err="1"/>
              <a:t>виводячи</a:t>
            </a:r>
            <a:r>
              <a:rPr lang="ru-RU" sz="2400" dirty="0"/>
              <a:t> </a:t>
            </a:r>
            <a:r>
              <a:rPr lang="ru-RU" sz="2400" dirty="0" err="1"/>
              <a:t>кожен</a:t>
            </a:r>
            <a:r>
              <a:rPr lang="ru-RU" sz="2400" dirty="0"/>
              <a:t> </a:t>
            </a:r>
            <a:r>
              <a:rPr lang="ru-RU" sz="2400" dirty="0" err="1"/>
              <a:t>своє</a:t>
            </a:r>
            <a:r>
              <a:rPr lang="ru-RU" sz="2400" dirty="0"/>
              <a:t> ... </a:t>
            </a:r>
            <a:endParaRPr lang="ru-RU" sz="2400" dirty="0" smtClean="0"/>
          </a:p>
          <a:p>
            <a:pPr marL="1188720" lvl="2" indent="-457200">
              <a:buAutoNum type="arabicPeriod"/>
            </a:pPr>
            <a:endParaRPr lang="ru-RU" sz="2400" dirty="0" smtClean="0"/>
          </a:p>
          <a:p>
            <a:pPr marL="1188720" lvl="2" indent="-457200">
              <a:buAutoNum type="arabicPeriod"/>
            </a:pPr>
            <a:endParaRPr lang="ru-RU" sz="2400" dirty="0" smtClean="0"/>
          </a:p>
          <a:p>
            <a:pPr marL="1188720" lvl="2" indent="-457200">
              <a:buAutoNum type="arabicPeriod"/>
            </a:pPr>
            <a:r>
              <a:rPr lang="ru-RU" sz="2400" dirty="0" smtClean="0"/>
              <a:t>«</a:t>
            </a:r>
            <a:r>
              <a:rPr lang="ru-RU" sz="2400" dirty="0" err="1"/>
              <a:t>Відмінники</a:t>
            </a:r>
            <a:r>
              <a:rPr lang="ru-RU" sz="2400" dirty="0"/>
              <a:t> </a:t>
            </a:r>
            <a:r>
              <a:rPr lang="ru-RU" sz="2400" dirty="0" err="1"/>
              <a:t>дивилися</a:t>
            </a:r>
            <a:r>
              <a:rPr lang="ru-RU" sz="2400" dirty="0"/>
              <a:t> на </a:t>
            </a:r>
            <a:r>
              <a:rPr lang="ru-RU" sz="2400" dirty="0" err="1"/>
              <a:t>свого</a:t>
            </a:r>
            <a:r>
              <a:rPr lang="ru-RU" sz="2400" dirty="0"/>
              <a:t> </a:t>
            </a:r>
            <a:r>
              <a:rPr lang="ru-RU" sz="2400" dirty="0" err="1"/>
              <a:t>вчорашнього</a:t>
            </a:r>
            <a:r>
              <a:rPr lang="ru-RU" sz="2400" dirty="0"/>
              <a:t> побратима </a:t>
            </a:r>
            <a:r>
              <a:rPr lang="ru-RU" sz="2400" dirty="0" err="1"/>
              <a:t>спів­чутливо</a:t>
            </a:r>
            <a:r>
              <a:rPr lang="ru-RU" sz="2400" dirty="0"/>
              <a:t>, а </a:t>
            </a:r>
            <a:r>
              <a:rPr lang="ru-RU" sz="2400" dirty="0" err="1"/>
              <a:t>ті</a:t>
            </a:r>
            <a:r>
              <a:rPr lang="ru-RU" sz="2400" dirty="0"/>
              <a:t>, </a:t>
            </a:r>
            <a:r>
              <a:rPr lang="ru-RU" sz="2400" dirty="0" err="1"/>
              <a:t>хто</a:t>
            </a:r>
            <a:r>
              <a:rPr lang="ru-RU" sz="2400" dirty="0"/>
              <a:t> </a:t>
            </a:r>
            <a:r>
              <a:rPr lang="ru-RU" sz="2400" dirty="0" err="1"/>
              <a:t>вчився</a:t>
            </a:r>
            <a:r>
              <a:rPr lang="ru-RU" sz="2400" dirty="0"/>
              <a:t> через </a:t>
            </a:r>
            <a:r>
              <a:rPr lang="ru-RU" sz="2400" dirty="0" smtClean="0"/>
              <a:t>пень-колоду…</a:t>
            </a:r>
          </a:p>
          <a:p>
            <a:pPr marL="1188720" lvl="2" indent="-457200">
              <a:buAutoNum type="arabicPeriod"/>
            </a:pPr>
            <a:endParaRPr lang="ru-RU" sz="2400" dirty="0" smtClean="0"/>
          </a:p>
          <a:p>
            <a:pPr marL="1188720" lvl="2" indent="-457200">
              <a:buAutoNum type="arabicPeriod"/>
            </a:pPr>
            <a:endParaRPr lang="ru-RU" sz="2400" dirty="0"/>
          </a:p>
          <a:p>
            <a:pPr marL="1188720" lvl="2" indent="-457200">
              <a:buAutoNum type="arabicPeriod"/>
            </a:pPr>
            <a:r>
              <a:rPr lang="ru-RU" sz="2400" dirty="0"/>
              <a:t>«А </a:t>
            </a:r>
            <a:r>
              <a:rPr lang="ru-RU" sz="2400" dirty="0" err="1"/>
              <a:t>вночі</a:t>
            </a:r>
            <a:r>
              <a:rPr lang="ru-RU" sz="2400" dirty="0"/>
              <a:t> </a:t>
            </a:r>
            <a:r>
              <a:rPr lang="ru-RU" sz="2400" dirty="0" err="1"/>
              <a:t>крізь</a:t>
            </a:r>
            <a:r>
              <a:rPr lang="ru-RU" sz="2400" dirty="0"/>
              <a:t> сон </a:t>
            </a:r>
            <a:r>
              <a:rPr lang="ru-RU" sz="2400" dirty="0" err="1"/>
              <a:t>благав</a:t>
            </a:r>
            <a:r>
              <a:rPr lang="ru-RU" sz="2400" dirty="0"/>
              <a:t> </a:t>
            </a:r>
            <a:r>
              <a:rPr lang="ru-RU" sz="2400" dirty="0" err="1"/>
              <a:t>матір</a:t>
            </a:r>
            <a:r>
              <a:rPr lang="ru-RU" sz="2400" dirty="0"/>
              <a:t> </a:t>
            </a:r>
            <a:r>
              <a:rPr lang="ru-RU" sz="2400" dirty="0" err="1"/>
              <a:t>розповісти</a:t>
            </a:r>
            <a:r>
              <a:rPr lang="ru-RU" sz="2400" dirty="0"/>
              <a:t> </a:t>
            </a:r>
            <a:r>
              <a:rPr lang="ru-RU" sz="2400" dirty="0" err="1"/>
              <a:t>казку</a:t>
            </a:r>
            <a:r>
              <a:rPr lang="ru-RU" sz="2400" dirty="0"/>
              <a:t> про ... </a:t>
            </a:r>
            <a:endParaRPr lang="ru-RU" sz="2400" dirty="0" smtClean="0"/>
          </a:p>
          <a:p>
            <a:pPr marL="1188720" lvl="2" indent="-457200">
              <a:buAutoNum type="arabicPeriod"/>
            </a:pPr>
            <a:endParaRPr lang="ru-RU" sz="2400" i="1" dirty="0"/>
          </a:p>
        </p:txBody>
      </p:sp>
      <p:pic>
        <p:nvPicPr>
          <p:cNvPr id="1026" name="Picture 2" descr="Макитра 2 л ангоб. | vaza.in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399" y="2668292"/>
            <a:ext cx="203965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чему кричит петух? – ПОЧЕМУХА.РУ ответы на вопросы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766" y="43199"/>
            <a:ext cx="2239059" cy="173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етские рисунки - фестиваль. Детский рисунок / Дяте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002" y="1453404"/>
            <a:ext cx="1911022" cy="18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Як реагувати на погані оцінки у діте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617" y="3772001"/>
            <a:ext cx="1911022" cy="191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упити книгу Івасик-телесик () - 978-966-10-3174-5 | Інтернет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883" y="4293096"/>
            <a:ext cx="1731165" cy="245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98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Рефлексія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Чого вчить нас твір </a:t>
            </a:r>
            <a:r>
              <a:rPr lang="uk-UA" dirty="0"/>
              <a:t>Гр. Тютюнника «Дивак</a:t>
            </a:r>
            <a:r>
              <a:rPr lang="uk-UA" dirty="0" smtClean="0"/>
              <a:t>»?</a:t>
            </a:r>
          </a:p>
          <a:p>
            <a:endParaRPr lang="uk-UA" dirty="0" smtClean="0"/>
          </a:p>
          <a:p>
            <a:r>
              <a:rPr lang="ru-RU" dirty="0"/>
              <a:t>Чи </a:t>
            </a:r>
            <a:r>
              <a:rPr lang="ru-RU" dirty="0" err="1"/>
              <a:t>потрібні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диваки</a:t>
            </a:r>
            <a:r>
              <a:rPr lang="ru-RU" dirty="0"/>
              <a:t> і </a:t>
            </a:r>
            <a:r>
              <a:rPr lang="ru-RU" dirty="0" err="1"/>
              <a:t>чи</a:t>
            </a:r>
            <a:r>
              <a:rPr lang="ru-RU" dirty="0"/>
              <a:t> легко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 smtClean="0"/>
              <a:t>жити</a:t>
            </a:r>
            <a:r>
              <a:rPr lang="ru-RU" dirty="0" smtClean="0"/>
              <a:t>?</a:t>
            </a:r>
          </a:p>
          <a:p>
            <a:endParaRPr lang="ru-RU" dirty="0" smtClean="0"/>
          </a:p>
          <a:p>
            <a:r>
              <a:rPr lang="uk-UA" dirty="0" smtClean="0"/>
              <a:t>Розкажіть про ваше ставлення до Олеся?</a:t>
            </a:r>
          </a:p>
          <a:p>
            <a:endParaRPr lang="uk-UA" dirty="0"/>
          </a:p>
          <a:p>
            <a:r>
              <a:rPr lang="uk-UA" dirty="0" smtClean="0"/>
              <a:t>Хотіли б ви мати такого друга, як Олесь? Чому?</a:t>
            </a:r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8192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5869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err="1" smtClean="0">
                <a:solidFill>
                  <a:schemeClr val="bg1"/>
                </a:solidFill>
              </a:rPr>
              <a:t>Домашнє</a:t>
            </a:r>
            <a:r>
              <a:rPr lang="ru-RU" sz="4000" b="1" i="1" dirty="0" smtClean="0">
                <a:solidFill>
                  <a:schemeClr val="bg1"/>
                </a:solidFill>
              </a:rPr>
              <a:t> </a:t>
            </a:r>
            <a:r>
              <a:rPr lang="ru-RU" sz="4000" b="1" i="1" dirty="0" err="1" smtClean="0">
                <a:solidFill>
                  <a:schemeClr val="bg1"/>
                </a:solidFill>
              </a:rPr>
              <a:t>завдання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7948" y="800460"/>
            <a:ext cx="8568952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/>
              <a:t>1. Укладіть план на тему «Пригоди Олеся в лісі» (</a:t>
            </a:r>
            <a:r>
              <a:rPr lang="uk-UA" i="1" dirty="0"/>
              <a:t>близько 5 пунк­тів</a:t>
            </a:r>
            <a:r>
              <a:rPr lang="uk-UA" dirty="0"/>
              <a:t>).</a:t>
            </a:r>
            <a:endParaRPr lang="ru-RU" dirty="0"/>
          </a:p>
          <a:p>
            <a:pPr marL="0" indent="0" algn="just">
              <a:buNone/>
            </a:pPr>
            <a:r>
              <a:rPr lang="uk-UA" dirty="0" smtClean="0"/>
              <a:t>2. Укладіть </a:t>
            </a:r>
            <a:r>
              <a:rPr lang="uk-UA" dirty="0"/>
              <a:t>план на тему «Пригоди Олеся на річці</a:t>
            </a:r>
            <a:r>
              <a:rPr lang="uk-UA" dirty="0" smtClean="0"/>
              <a:t>»</a:t>
            </a:r>
            <a:r>
              <a:rPr lang="uk-UA" i="1" dirty="0"/>
              <a:t> (</a:t>
            </a:r>
            <a:r>
              <a:rPr lang="uk-UA" i="1" dirty="0" smtClean="0"/>
              <a:t>близько </a:t>
            </a:r>
            <a:r>
              <a:rPr lang="uk-UA" i="1" dirty="0"/>
              <a:t>5 пунк­тів</a:t>
            </a:r>
            <a:r>
              <a:rPr lang="uk-UA" dirty="0"/>
              <a:t>).</a:t>
            </a:r>
            <a:endParaRPr lang="uk-UA" dirty="0" smtClean="0"/>
          </a:p>
          <a:p>
            <a:pPr marL="0" indent="0" algn="just">
              <a:buNone/>
            </a:pPr>
            <a:r>
              <a:rPr lang="uk-UA" dirty="0" smtClean="0"/>
              <a:t>3. </a:t>
            </a:r>
            <a:r>
              <a:rPr lang="uk-UA" dirty="0"/>
              <a:t>Укладіть план на тему «Зображення світу природи у творі «Ди­вак»» (</a:t>
            </a:r>
            <a:r>
              <a:rPr lang="uk-UA" i="1" dirty="0"/>
              <a:t>близько 5 пунктів</a:t>
            </a:r>
            <a:r>
              <a:rPr lang="uk-UA" dirty="0"/>
              <a:t>).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5124" name="Picture 4" descr="унікальність людини - презентація з основ безпеки життєдіяльності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95" y="3761656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7320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с оформлением из снежинок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3565634_TF03460579.potx" id="{40D3241A-2CC1-4B91-9455-399A32BBE08D}" vid="{AC3AC366-9FEE-4E7E-8EB1-89A878B99460}"/>
    </a:ext>
  </a:extLst>
</a:theme>
</file>

<file path=ppt/theme/theme2.xml><?xml version="1.0" encoding="utf-8"?>
<a:theme xmlns:a="http://schemas.openxmlformats.org/drawingml/2006/main" name="Тема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5ED37-D514-41C3-9B3C-B262145D17B7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a4f35948-e619-41b3-aa29-22878b09cfd2"/>
    <ds:schemaRef ds:uri="http://schemas.openxmlformats.org/package/2006/metadata/core-properties"/>
    <ds:schemaRef ds:uri="40262f94-9f35-4ac3-9a90-690165a166b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оформлением из снежинок</Template>
  <TotalTime>83</TotalTime>
  <Words>201</Words>
  <Application>Microsoft Office PowerPoint</Application>
  <PresentationFormat>Произвольный</PresentationFormat>
  <Paragraphs>44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Шаблон с оформлением из снежинок</vt:lpstr>
      <vt:lpstr>Тема: Г. Тютюнник. «Дивак».  Точність і лаконізм описів природи. Допитливий, чуйний, добрий хлопчик Олесь, його жага пізнати загадковий світ природи, уміння фантазувати, уявляти. Гідна поведінка Олеся як позиція особистості</vt:lpstr>
      <vt:lpstr>Проблемне питання:</vt:lpstr>
      <vt:lpstr>Робота з текстом</vt:lpstr>
      <vt:lpstr> Вікторина «Де мій хвіст?» </vt:lpstr>
      <vt:lpstr>Рефлексія</vt:lpstr>
      <vt:lpstr>Домашнє завдання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королева</dc:creator>
  <cp:lastModifiedBy>TPCUSer</cp:lastModifiedBy>
  <cp:revision>29</cp:revision>
  <dcterms:created xsi:type="dcterms:W3CDTF">2020-04-28T15:01:50Z</dcterms:created>
  <dcterms:modified xsi:type="dcterms:W3CDTF">2022-05-07T13:46:37Z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