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3" r:id="rId3"/>
    <p:sldId id="264" r:id="rId4"/>
    <p:sldId id="269" r:id="rId5"/>
    <p:sldId id="270" r:id="rId6"/>
    <p:sldId id="271" r:id="rId7"/>
    <p:sldId id="272" r:id="rId8"/>
    <p:sldId id="273" r:id="rId9"/>
    <p:sldId id="27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5890666"/>
          </a:xfrm>
        </p:spPr>
        <p:txBody>
          <a:bodyPr>
            <a:normAutofit fontScale="90000"/>
          </a:bodyPr>
          <a:lstStyle/>
          <a:p>
            <a:r>
              <a:rPr lang="uk-UA" sz="4900" b="1" dirty="0" smtClean="0"/>
              <a:t>Тема. М. Вінграновський. «Сіроманець». Доброта, вигадливість, рішучість Сашка, його здатність на самостійні вчинки, особливо у відстоюванні своєї позиції</a:t>
            </a:r>
            <a:r>
              <a:rPr lang="ru-RU" sz="4900" b="1" dirty="0" smtClean="0"/>
              <a:t/>
            </a:r>
            <a:br>
              <a:rPr lang="ru-RU" sz="4900" b="1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6250706"/>
          </a:xfrm>
        </p:spPr>
        <p:txBody>
          <a:bodyPr>
            <a:normAutofit/>
          </a:bodyPr>
          <a:lstStyle/>
          <a:p>
            <a:r>
              <a:rPr lang="uk-UA" sz="6000" b="1" dirty="0" smtClean="0"/>
              <a:t>Проблемне запитання:</a:t>
            </a:r>
            <a:br>
              <a:rPr lang="uk-UA" sz="6000" b="1" dirty="0" smtClean="0"/>
            </a:br>
            <a:r>
              <a:rPr lang="uk-UA" sz="6000" b="1" dirty="0" smtClean="0"/>
              <a:t> </a:t>
            </a:r>
            <a:r>
              <a:rPr lang="ru-RU" sz="6000" b="1" dirty="0" smtClean="0"/>
              <a:t>«</a:t>
            </a:r>
            <a:r>
              <a:rPr lang="uk-UA" sz="6000" b="1" dirty="0" smtClean="0"/>
              <a:t>Скільки вовка не годуй, а він все одно в ліс дивиться»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250706"/>
          </a:xfrm>
        </p:spPr>
        <p:txBody>
          <a:bodyPr>
            <a:normAutofit fontScale="90000"/>
          </a:bodyPr>
          <a:lstStyle/>
          <a:p>
            <a:r>
              <a:rPr lang="uk-UA" sz="4400" b="1" dirty="0" smtClean="0"/>
              <a:t>          </a:t>
            </a:r>
            <a:br>
              <a:rPr lang="uk-UA" sz="4400" b="1" dirty="0" smtClean="0"/>
            </a:br>
            <a:r>
              <a:rPr lang="uk-UA" sz="4400" b="1" dirty="0" smtClean="0"/>
              <a:t/>
            </a:r>
            <a:br>
              <a:rPr lang="uk-UA" sz="4400" b="1" dirty="0" smtClean="0"/>
            </a:br>
            <a:r>
              <a:rPr lang="uk-UA" sz="5300" b="1" dirty="0" smtClean="0"/>
              <a:t/>
            </a:r>
            <a:br>
              <a:rPr lang="uk-UA" sz="5300" b="1" dirty="0" smtClean="0"/>
            </a:br>
            <a:r>
              <a:rPr lang="uk-UA" sz="5300" b="1" dirty="0" smtClean="0"/>
              <a:t>Визначення власних цілей:</a:t>
            </a:r>
            <a:br>
              <a:rPr lang="uk-UA" sz="5300" b="1" dirty="0" smtClean="0"/>
            </a:br>
            <a:r>
              <a:rPr lang="uk-UA" sz="5300" b="1" dirty="0" smtClean="0"/>
              <a:t> </a:t>
            </a:r>
            <a:r>
              <a:rPr lang="uk-UA" sz="5300" b="1" i="1" dirty="0" smtClean="0"/>
              <a:t>Я хочу</a:t>
            </a:r>
            <a:r>
              <a:rPr lang="uk-UA" sz="5300" b="1" dirty="0" smtClean="0"/>
              <a:t>                    </a:t>
            </a:r>
            <a:r>
              <a:rPr lang="uk-UA" sz="5300" b="1" i="1" dirty="0" smtClean="0"/>
              <a:t>дізнатися…</a:t>
            </a:r>
            <a:r>
              <a:rPr lang="ru-RU" sz="5300" b="1" dirty="0" smtClean="0"/>
              <a:t/>
            </a:r>
            <a:br>
              <a:rPr lang="ru-RU" sz="5300" b="1" dirty="0" smtClean="0"/>
            </a:br>
            <a:r>
              <a:rPr lang="uk-UA" sz="5300" b="1" i="1" dirty="0" smtClean="0"/>
              <a:t>                                    зрозуміти…</a:t>
            </a:r>
            <a:r>
              <a:rPr lang="ru-RU" sz="5300" b="1" dirty="0" smtClean="0"/>
              <a:t/>
            </a:r>
            <a:br>
              <a:rPr lang="ru-RU" sz="5300" b="1" dirty="0" smtClean="0"/>
            </a:br>
            <a:r>
              <a:rPr lang="uk-UA" sz="5300" b="1" i="1" dirty="0" smtClean="0"/>
              <a:t>                                    відчути…</a:t>
            </a: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dirty="0" smtClean="0"/>
              <a:t/>
            </a:r>
            <a:br>
              <a:rPr lang="uk-UA" sz="3200" dirty="0" smtClean="0"/>
            </a:b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73616" cy="6178698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Тема та </a:t>
            </a:r>
            <a:r>
              <a:rPr lang="ru-RU" sz="4000" b="1" dirty="0" err="1" smtClean="0"/>
              <a:t>головна</a:t>
            </a:r>
            <a:r>
              <a:rPr lang="ru-RU" sz="4000" b="1" dirty="0" smtClean="0"/>
              <a:t> думка </a:t>
            </a:r>
            <a:r>
              <a:rPr lang="ru-RU" sz="4000" b="1" dirty="0" err="1" smtClean="0"/>
              <a:t>твору</a:t>
            </a:r>
            <a:r>
              <a:rPr lang="ru-RU" sz="4000" b="1" dirty="0" smtClean="0"/>
              <a:t>? </a:t>
            </a:r>
            <a:br>
              <a:rPr lang="ru-RU" sz="4000" b="1" dirty="0" smtClean="0"/>
            </a:br>
            <a:r>
              <a:rPr lang="ru-RU" sz="4000" b="1" dirty="0" smtClean="0"/>
              <a:t>Тема: </a:t>
            </a:r>
            <a:r>
              <a:rPr lang="uk-UA" sz="4000" dirty="0" smtClean="0"/>
              <a:t>про дружбу хлопчика й вовка, про гармонійні стосунки між людиною та природою; </a:t>
            </a:r>
            <a:br>
              <a:rPr lang="uk-UA" sz="4000" dirty="0" smtClean="0"/>
            </a:br>
            <a:r>
              <a:rPr lang="uk-UA" sz="4000" b="1" dirty="0" smtClean="0"/>
              <a:t> Головна думка, ідея: </a:t>
            </a:r>
            <a:r>
              <a:rPr lang="uk-UA" sz="4000" dirty="0" smtClean="0"/>
              <a:t>потрібно гуманно ставитися до беззахисних тварин;</a:t>
            </a:r>
            <a:br>
              <a:rPr lang="uk-UA" sz="4000" dirty="0" smtClean="0"/>
            </a:br>
            <a:r>
              <a:rPr lang="uk-UA" sz="4000" dirty="0" smtClean="0"/>
              <a:t>уславлення дружби, співчуття,беззастережної хоробрості та самовіддачі, засудження жорстокого поводження з тваринами та злопам’ятства .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/>
          </a:bodyPr>
          <a:lstStyle/>
          <a:p>
            <a:r>
              <a:rPr lang="uk-UA" sz="4400" b="1" dirty="0" smtClean="0"/>
              <a:t>Питання, які порушено в повісті:</a:t>
            </a:r>
            <a:br>
              <a:rPr lang="uk-UA" sz="4400" b="1" dirty="0" smtClean="0"/>
            </a:br>
            <a:r>
              <a:rPr lang="uk-UA" sz="4400" b="1" dirty="0" smtClean="0"/>
              <a:t> - </a:t>
            </a:r>
            <a:r>
              <a:rPr lang="uk-UA" sz="4400" dirty="0" smtClean="0"/>
              <a:t>Одвічна боротьба добра і зла; 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>-  </a:t>
            </a:r>
            <a:r>
              <a:rPr lang="ru-RU" sz="4400" dirty="0" err="1" smtClean="0"/>
              <a:t>Гармонія</a:t>
            </a:r>
            <a:r>
              <a:rPr lang="ru-RU" sz="4400" dirty="0" smtClean="0"/>
              <a:t> у </a:t>
            </a:r>
            <a:r>
              <a:rPr lang="ru-RU" sz="4400" dirty="0" err="1" smtClean="0"/>
              <a:t>стосунках</a:t>
            </a:r>
            <a:r>
              <a:rPr lang="ru-RU" sz="4400" dirty="0" smtClean="0"/>
              <a:t> </a:t>
            </a:r>
            <a:r>
              <a:rPr lang="ru-RU" sz="4400" dirty="0" err="1" smtClean="0"/>
              <a:t>дюдини</a:t>
            </a:r>
            <a:r>
              <a:rPr lang="ru-RU" sz="4400" dirty="0" smtClean="0"/>
              <a:t> </a:t>
            </a:r>
            <a:r>
              <a:rPr lang="ru-RU" sz="4400" dirty="0" err="1" smtClean="0"/>
              <a:t>і</a:t>
            </a:r>
            <a:r>
              <a:rPr lang="ru-RU" sz="4400" dirty="0" smtClean="0"/>
              <a:t> </a:t>
            </a:r>
            <a:r>
              <a:rPr lang="ru-RU" sz="4400" dirty="0" err="1" smtClean="0"/>
              <a:t>природи</a:t>
            </a:r>
            <a:r>
              <a:rPr lang="ru-RU" sz="4400" dirty="0" smtClean="0"/>
              <a:t>;</a:t>
            </a:r>
            <a:br>
              <a:rPr lang="ru-RU" sz="4400" dirty="0" smtClean="0"/>
            </a:br>
            <a:r>
              <a:rPr lang="uk-UA" sz="4400" dirty="0" smtClean="0"/>
              <a:t>- Відстоювання своєї позиції;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uk-UA" sz="4400" dirty="0" smtClean="0"/>
              <a:t>- Критерії справжньої дружби.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6106690"/>
          </a:xfrm>
        </p:spPr>
        <p:txBody>
          <a:bodyPr>
            <a:normAutofit/>
          </a:bodyPr>
          <a:lstStyle/>
          <a:p>
            <a:r>
              <a:rPr lang="ru-RU" sz="4800" b="1" dirty="0" err="1" smtClean="0"/>
              <a:t>Опис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Сіроманця</a:t>
            </a:r>
            <a:r>
              <a:rPr lang="ru-RU" sz="4800" b="1" dirty="0" smtClean="0"/>
              <a:t>: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 «</a:t>
            </a:r>
            <a:r>
              <a:rPr lang="ru-RU" sz="4800" dirty="0" err="1" smtClean="0"/>
              <a:t>Високий</a:t>
            </a:r>
            <a:r>
              <a:rPr lang="ru-RU" sz="4800" dirty="0" smtClean="0"/>
              <a:t>, </a:t>
            </a:r>
            <a:r>
              <a:rPr lang="ru-RU" sz="4800" dirty="0" err="1" smtClean="0"/>
              <a:t>широкогрудий</a:t>
            </a:r>
            <a:r>
              <a:rPr lang="ru-RU" sz="4800" dirty="0" smtClean="0"/>
              <a:t>, </a:t>
            </a:r>
            <a:r>
              <a:rPr lang="ru-RU" sz="4800" dirty="0" err="1" smtClean="0"/>
              <a:t>з</a:t>
            </a:r>
            <a:r>
              <a:rPr lang="ru-RU" sz="4800" dirty="0" smtClean="0"/>
              <a:t> </a:t>
            </a:r>
            <a:r>
              <a:rPr lang="ru-RU" sz="4800" dirty="0" err="1" smtClean="0"/>
              <a:t>малими</a:t>
            </a:r>
            <a:r>
              <a:rPr lang="ru-RU" sz="4800" dirty="0" smtClean="0"/>
              <a:t> </a:t>
            </a:r>
            <a:r>
              <a:rPr lang="ru-RU" sz="4800" dirty="0" err="1" smtClean="0"/>
              <a:t>вушками</a:t>
            </a:r>
            <a:r>
              <a:rPr lang="ru-RU" sz="4800" dirty="0" smtClean="0"/>
              <a:t> на </a:t>
            </a:r>
            <a:r>
              <a:rPr lang="ru-RU" sz="4800" dirty="0" err="1" smtClean="0"/>
              <a:t>великій</a:t>
            </a:r>
            <a:r>
              <a:rPr lang="ru-RU" sz="4800" dirty="0" smtClean="0"/>
              <a:t> </a:t>
            </a:r>
            <a:r>
              <a:rPr lang="ru-RU" sz="4800" dirty="0" err="1" smtClean="0"/>
              <a:t>голові</a:t>
            </a:r>
            <a:r>
              <a:rPr lang="ru-RU" sz="4800" dirty="0" smtClean="0"/>
              <a:t>, </a:t>
            </a:r>
            <a:r>
              <a:rPr lang="ru-RU" sz="4800" dirty="0" err="1" smtClean="0"/>
              <a:t>з</a:t>
            </a:r>
            <a:r>
              <a:rPr lang="ru-RU" sz="4800" dirty="0" smtClean="0"/>
              <a:t> великими </a:t>
            </a:r>
            <a:r>
              <a:rPr lang="ru-RU" sz="4800" dirty="0" err="1" smtClean="0"/>
              <a:t>димчастими</a:t>
            </a:r>
            <a:r>
              <a:rPr lang="ru-RU" sz="4800" dirty="0" smtClean="0"/>
              <a:t> незрячими </a:t>
            </a:r>
            <a:r>
              <a:rPr lang="ru-RU" sz="4800" dirty="0" err="1" smtClean="0"/>
              <a:t>очима</a:t>
            </a:r>
            <a:r>
              <a:rPr lang="ru-RU" sz="4800" dirty="0" smtClean="0"/>
              <a:t>. …</a:t>
            </a:r>
            <a:r>
              <a:rPr lang="ru-RU" sz="4800" dirty="0" err="1" smtClean="0"/>
              <a:t>Великі</a:t>
            </a:r>
            <a:r>
              <a:rPr lang="ru-RU" sz="4800" dirty="0" smtClean="0"/>
              <a:t> </a:t>
            </a:r>
            <a:r>
              <a:rPr lang="ru-RU" sz="4800" dirty="0" err="1" smtClean="0"/>
              <a:t>срібні</a:t>
            </a:r>
            <a:r>
              <a:rPr lang="ru-RU" sz="4800" dirty="0" smtClean="0"/>
              <a:t> </a:t>
            </a:r>
            <a:r>
              <a:rPr lang="ru-RU" sz="4800" dirty="0" err="1" smtClean="0"/>
              <a:t>сльози</a:t>
            </a:r>
            <a:r>
              <a:rPr lang="ru-RU" sz="4800" dirty="0" smtClean="0"/>
              <a:t> </a:t>
            </a:r>
            <a:r>
              <a:rPr lang="ru-RU" sz="4800" dirty="0" err="1" smtClean="0"/>
              <a:t>котилися</a:t>
            </a:r>
            <a:r>
              <a:rPr lang="ru-RU" sz="4800" dirty="0" smtClean="0"/>
              <a:t> по </a:t>
            </a:r>
            <a:r>
              <a:rPr lang="ru-RU" sz="4800" dirty="0" err="1" smtClean="0"/>
              <a:t>його</a:t>
            </a:r>
            <a:r>
              <a:rPr lang="ru-RU" sz="4800" dirty="0" smtClean="0"/>
              <a:t> </a:t>
            </a:r>
            <a:r>
              <a:rPr lang="ru-RU" sz="4800" dirty="0" err="1" smtClean="0"/>
              <a:t>морді</a:t>
            </a:r>
            <a:r>
              <a:rPr lang="ru-RU" sz="4800" dirty="0" smtClean="0"/>
              <a:t> </a:t>
            </a:r>
            <a:r>
              <a:rPr lang="ru-RU" sz="4800" dirty="0" err="1" smtClean="0"/>
              <a:t>і</a:t>
            </a:r>
            <a:r>
              <a:rPr lang="ru-RU" sz="4800" dirty="0" smtClean="0"/>
              <a:t> падали на </a:t>
            </a:r>
            <a:r>
              <a:rPr lang="ru-RU" sz="4800" dirty="0" err="1" smtClean="0"/>
              <a:t>пісок</a:t>
            </a:r>
            <a:r>
              <a:rPr lang="ru-RU" sz="4800" dirty="0" smtClean="0"/>
              <a:t> </a:t>
            </a:r>
            <a:r>
              <a:rPr lang="ru-RU" sz="4800" dirty="0" err="1" smtClean="0"/>
              <a:t>під</a:t>
            </a:r>
            <a:r>
              <a:rPr lang="ru-RU" sz="4800" dirty="0" smtClean="0"/>
              <a:t> </a:t>
            </a:r>
            <a:r>
              <a:rPr lang="ru-RU" sz="4800" dirty="0" err="1" smtClean="0"/>
              <a:t>лапи</a:t>
            </a:r>
            <a:r>
              <a:rPr lang="ru-RU" sz="4800" dirty="0" smtClean="0"/>
              <a:t>». 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/>
          </a:bodyPr>
          <a:lstStyle/>
          <a:p>
            <a:pPr algn="l"/>
            <a:r>
              <a:rPr lang="ru-RU" sz="6000" dirty="0" err="1" smtClean="0"/>
              <a:t>Порівняльна</a:t>
            </a:r>
            <a:r>
              <a:rPr lang="ru-RU" sz="6000" dirty="0" smtClean="0"/>
              <a:t> </a:t>
            </a:r>
            <a:r>
              <a:rPr lang="ru-RU" sz="6000" dirty="0" err="1" smtClean="0"/>
              <a:t>характеристикаСашка</a:t>
            </a:r>
            <a:r>
              <a:rPr lang="ru-RU" sz="6000" dirty="0" smtClean="0"/>
              <a:t> та Василя </a:t>
            </a:r>
            <a:r>
              <a:rPr lang="ru-RU" sz="6000" dirty="0" err="1" smtClean="0"/>
              <a:t>Чепіжного</a:t>
            </a:r>
            <a:r>
              <a:rPr lang="ru-RU" sz="6000" dirty="0" smtClean="0"/>
              <a:t/>
            </a:r>
            <a:br>
              <a:rPr lang="ru-RU" sz="6000" dirty="0" smtClean="0"/>
            </a:b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6250706"/>
          </a:xfrm>
        </p:spPr>
        <p:txBody>
          <a:bodyPr>
            <a:normAutofit/>
          </a:bodyPr>
          <a:lstStyle/>
          <a:p>
            <a:r>
              <a:rPr lang="uk-UA" sz="5400" b="1" dirty="0" smtClean="0"/>
              <a:t>Вирішення проблемного питання:</a:t>
            </a:r>
            <a:r>
              <a:rPr lang="uk-UA" sz="5400" dirty="0" smtClean="0"/>
              <a:t/>
            </a:r>
            <a:br>
              <a:rPr lang="uk-UA" sz="5400" dirty="0" smtClean="0"/>
            </a:br>
            <a:r>
              <a:rPr lang="uk-UA" sz="5400" b="1" dirty="0" smtClean="0"/>
              <a:t> </a:t>
            </a:r>
            <a:r>
              <a:rPr lang="uk-UA" sz="5400" b="1" dirty="0" err="1" smtClean="0">
                <a:solidFill>
                  <a:srgbClr val="FF0000"/>
                </a:solidFill>
              </a:rPr>
              <a:t>“Скільки</a:t>
            </a:r>
            <a:r>
              <a:rPr lang="uk-UA" sz="5400" b="1" dirty="0" smtClean="0">
                <a:solidFill>
                  <a:srgbClr val="FF0000"/>
                </a:solidFill>
              </a:rPr>
              <a:t> вовка не годуй, а він все одно в ліс </a:t>
            </a:r>
            <a:r>
              <a:rPr lang="uk-UA" sz="5400" b="1" dirty="0" err="1" smtClean="0">
                <a:solidFill>
                  <a:srgbClr val="FF0000"/>
                </a:solidFill>
              </a:rPr>
              <a:t>дивиться”</a:t>
            </a:r>
            <a:r>
              <a:rPr lang="uk-UA" sz="5400" b="1" dirty="0" smtClean="0">
                <a:solidFill>
                  <a:srgbClr val="FF0000"/>
                </a:solidFill>
              </a:rPr>
              <a:t/>
            </a:r>
            <a:br>
              <a:rPr lang="uk-UA" sz="5400" b="1" dirty="0" smtClean="0">
                <a:solidFill>
                  <a:srgbClr val="FF0000"/>
                </a:solidFill>
              </a:rPr>
            </a:br>
            <a:r>
              <a:rPr lang="uk-UA" sz="5400" b="1" dirty="0" smtClean="0">
                <a:solidFill>
                  <a:srgbClr val="FF0000"/>
                </a:solidFill>
              </a:rPr>
              <a:t>      </a:t>
            </a:r>
            <a:r>
              <a:rPr lang="uk-UA" sz="5400" b="1" dirty="0" smtClean="0">
                <a:solidFill>
                  <a:schemeClr val="tx2"/>
                </a:solidFill>
              </a:rPr>
              <a:t>Так                                Ні</a:t>
            </a: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>
            <a:normAutofit/>
          </a:bodyPr>
          <a:lstStyle/>
          <a:p>
            <a:r>
              <a:rPr lang="uk-UA" sz="3200" b="1" dirty="0" smtClean="0"/>
              <a:t/>
            </a:r>
            <a:br>
              <a:rPr lang="uk-UA" sz="3200" b="1" dirty="0" smtClean="0"/>
            </a:br>
            <a:r>
              <a:rPr lang="ru-RU" sz="5300" dirty="0" smtClean="0"/>
              <a:t/>
            </a:r>
            <a:br>
              <a:rPr lang="ru-RU" sz="5300" dirty="0" smtClean="0"/>
            </a:br>
            <a:r>
              <a:rPr lang="uk-UA" sz="5300" b="1" dirty="0" smtClean="0"/>
              <a:t>   ДОМАШНЄ ЗАВДАННЯ:</a:t>
            </a:r>
            <a:r>
              <a:rPr lang="ru-RU" sz="5300" dirty="0" smtClean="0"/>
              <a:t/>
            </a:r>
            <a:br>
              <a:rPr lang="ru-RU" sz="5300" dirty="0" smtClean="0"/>
            </a:br>
            <a:r>
              <a:rPr lang="uk-UA" sz="5300" dirty="0" smtClean="0"/>
              <a:t>     </a:t>
            </a:r>
            <a:r>
              <a:rPr lang="uk-UA" sz="5300" dirty="0" smtClean="0"/>
              <a:t>Написати есе «Мої враження </a:t>
            </a:r>
            <a:r>
              <a:rPr lang="uk-UA" sz="5300" smtClean="0"/>
              <a:t>від твору»</a:t>
            </a:r>
            <a:r>
              <a:rPr lang="ru-RU" sz="5300" b="1" dirty="0" smtClean="0"/>
              <a:t/>
            </a:r>
            <a:br>
              <a:rPr lang="ru-RU" sz="5300" b="1" dirty="0" smtClean="0"/>
            </a:br>
            <a:r>
              <a:rPr lang="uk-UA" sz="5300" dirty="0" smtClean="0"/>
              <a:t> 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255</TotalTime>
  <Words>50</Words>
  <Application>Microsoft Office PowerPoint</Application>
  <PresentationFormat>Экран 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Тема. М. Вінграновський. «Сіроманець». Доброта, вигадливість, рішучість Сашка, його здатність на самостійні вчинки, особливо у відстоюванні своєї позиції   </vt:lpstr>
      <vt:lpstr>Проблемне запитання:  «Скільки вовка не годуй, а він все одно в ліс дивиться» </vt:lpstr>
      <vt:lpstr>             Визначення власних цілей:  Я хочу                    дізнатися…                                     зрозуміти…                                     відчути…      </vt:lpstr>
      <vt:lpstr>  Тема та головна думка твору?  Тема: про дружбу хлопчика й вовка, про гармонійні стосунки між людиною та природою;   Головна думка, ідея: потрібно гуманно ставитися до беззахисних тварин; уславлення дружби, співчуття,беззастережної хоробрості та самовіддачі, засудження жорстокого поводження з тваринами та злопам’ятства .  </vt:lpstr>
      <vt:lpstr>Питання, які порушено в повісті:  - Одвічна боротьба добра і зла;  -  Гармонія у стосунках дюдини і природи; - Відстоювання своєї позиції; - Критерії справжньої дружби. </vt:lpstr>
      <vt:lpstr>Опис Сіроманця:  «Високий, широкогрудий, з малими вушками на великій голові, з великими димчастими незрячими очима. …Великі срібні сльози котилися по його морді і падали на пісок під лапи». </vt:lpstr>
      <vt:lpstr>Порівняльна характеристикаСашка та Василя Чепіжного </vt:lpstr>
      <vt:lpstr>Вирішення проблемного питання:  “Скільки вовка не годуй, а він все одно в ліс дивиться”       Так                                Ні </vt:lpstr>
      <vt:lpstr>     ДОМАШНЄ ЗАВДАННЯ:      Написати есе «Мої враження від твору»  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Оксана</dc:creator>
  <cp:lastModifiedBy>TPCUSer</cp:lastModifiedBy>
  <cp:revision>32</cp:revision>
  <dcterms:created xsi:type="dcterms:W3CDTF">2014-05-12T07:07:11Z</dcterms:created>
  <dcterms:modified xsi:type="dcterms:W3CDTF">2022-05-14T12:51:17Z</dcterms:modified>
</cp:coreProperties>
</file>