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 snapToGrid="0">
      <p:cViewPr>
        <p:scale>
          <a:sx n="90" d="100"/>
          <a:sy n="90" d="100"/>
        </p:scale>
        <p:origin x="-326" y="0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4563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411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586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62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815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3104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0637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0461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751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50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9802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4601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3490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7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365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6568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825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EB5B1F7-EEE6-4B9F-98BF-05A2088BABF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F21AF50-A969-466F-8A43-D65812C50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24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6301" y="1697951"/>
            <a:ext cx="8825658" cy="2677648"/>
          </a:xfrm>
        </p:spPr>
        <p:txBody>
          <a:bodyPr/>
          <a:lstStyle/>
          <a:p>
            <a:r>
              <a:rPr lang="uk-UA" b="1" dirty="0" smtClean="0"/>
              <a:t>Леонід Глібов</a:t>
            </a:r>
            <a:br>
              <a:rPr lang="uk-UA" b="1" dirty="0" smtClean="0"/>
            </a:br>
            <a:r>
              <a:rPr lang="uk-UA" b="1" dirty="0" smtClean="0"/>
              <a:t>«Щука»</a:t>
            </a:r>
            <a:endParaRPr lang="ru-RU" b="1" dirty="0"/>
          </a:p>
        </p:txBody>
      </p:sp>
      <p:pic>
        <p:nvPicPr>
          <p:cNvPr id="10242" name="Picture 2" descr="Щука&quot; - байка Леоніда Глібова - Мала Сторін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1"/>
          <a:stretch/>
        </p:blipFill>
        <p:spPr bwMode="auto">
          <a:xfrm>
            <a:off x="5981844" y="186635"/>
            <a:ext cx="4436774" cy="6374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054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03562" y="947920"/>
            <a:ext cx="10072255" cy="728480"/>
          </a:xfrm>
        </p:spPr>
        <p:txBody>
          <a:bodyPr>
            <a:noAutofit/>
          </a:bodyPr>
          <a:lstStyle/>
          <a:p>
            <a:r>
              <a:rPr lang="uk-UA" b="1" dirty="0" smtClean="0"/>
              <a:t>Давайте пригадаємо що таке «байка»?</a:t>
            </a:r>
            <a:endParaRPr lang="ru-RU" b="1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803563" y="2324793"/>
            <a:ext cx="10654145" cy="3931920"/>
          </a:xfrm>
        </p:spPr>
        <p:txBody>
          <a:bodyPr/>
          <a:lstStyle/>
          <a:p>
            <a:pPr marL="0" indent="0">
              <a:buNone/>
            </a:pPr>
            <a:r>
              <a:rPr lang="uk-UA" sz="3600" b="1" dirty="0" smtClean="0"/>
              <a:t>Байка</a:t>
            </a:r>
            <a:r>
              <a:rPr lang="uk-UA" sz="3600" dirty="0" smtClean="0"/>
              <a:t> – це </a:t>
            </a:r>
            <a:r>
              <a:rPr lang="uk-UA" sz="3600" dirty="0"/>
              <a:t>невеликий, здебільшого віршований </a:t>
            </a:r>
            <a:r>
              <a:rPr lang="uk-UA" sz="3600" dirty="0" err="1"/>
              <a:t>повчально</a:t>
            </a:r>
            <a:r>
              <a:rPr lang="uk-UA" sz="3600" dirty="0"/>
              <a:t>-гумористичний або сатиричний твір з алегоричним змістом, у якому людське життя відтворюється в образах тварин, рослин і речей, або зведене до простих і умовних стосунків.</a:t>
            </a:r>
            <a:endParaRPr lang="ru-RU" sz="36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5401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еверная пятнистая сова исчезнет насовсем? - Вокруг Свет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7" t="5670" r="32978" b="5138"/>
          <a:stretch/>
        </p:blipFill>
        <p:spPr bwMode="auto">
          <a:xfrm>
            <a:off x="6941128" y="720436"/>
            <a:ext cx="5043054" cy="5666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8981" y="526473"/>
            <a:ext cx="9628909" cy="1371600"/>
          </a:xfrm>
        </p:spPr>
        <p:txBody>
          <a:bodyPr/>
          <a:lstStyle/>
          <a:p>
            <a:r>
              <a:rPr lang="uk-UA" b="1" dirty="0" smtClean="0"/>
              <a:t>А що таке «алегорія»?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746" y="2241665"/>
            <a:ext cx="6345382" cy="41452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3200" b="1" dirty="0"/>
              <a:t>Алегорія</a:t>
            </a:r>
            <a:r>
              <a:rPr lang="uk-UA" sz="3200" dirty="0"/>
              <a:t> –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dirty="0" err="1"/>
              <a:t>перенесення</a:t>
            </a:r>
            <a:r>
              <a:rPr lang="ru-RU" sz="3200" dirty="0"/>
              <a:t> </a:t>
            </a:r>
            <a:r>
              <a:rPr lang="ru-RU" sz="3200" dirty="0" err="1"/>
              <a:t>властивостей</a:t>
            </a:r>
            <a:r>
              <a:rPr lang="ru-RU" sz="3200" dirty="0"/>
              <a:t> та характеристик одного предмета </a:t>
            </a:r>
            <a:r>
              <a:rPr lang="ru-RU" sz="3200" dirty="0" err="1"/>
              <a:t>чи</a:t>
            </a:r>
            <a:r>
              <a:rPr lang="ru-RU" sz="3200" dirty="0"/>
              <a:t> </a:t>
            </a:r>
            <a:r>
              <a:rPr lang="ru-RU" sz="3200" dirty="0" err="1"/>
              <a:t>явища</a:t>
            </a:r>
            <a:r>
              <a:rPr lang="ru-RU" sz="3200" dirty="0"/>
              <a:t> на </a:t>
            </a:r>
            <a:r>
              <a:rPr lang="ru-RU" sz="3200" dirty="0" err="1" smtClean="0"/>
              <a:t>інший</a:t>
            </a:r>
            <a:r>
              <a:rPr lang="ru-RU" sz="3200" dirty="0" smtClean="0"/>
              <a:t> </a:t>
            </a:r>
            <a:r>
              <a:rPr lang="ru-RU" sz="3200" dirty="0"/>
              <a:t>для </a:t>
            </a:r>
            <a:r>
              <a:rPr lang="ru-RU" sz="3200" dirty="0" err="1"/>
              <a:t>кращого</a:t>
            </a:r>
            <a:r>
              <a:rPr lang="ru-RU" sz="3200" dirty="0"/>
              <a:t> </a:t>
            </a:r>
            <a:r>
              <a:rPr lang="ru-RU" sz="3200" dirty="0" err="1"/>
              <a:t>відображення</a:t>
            </a:r>
            <a:r>
              <a:rPr lang="ru-RU" sz="3200" dirty="0"/>
              <a:t> образу</a:t>
            </a:r>
            <a:r>
              <a:rPr lang="ru-RU" sz="3200" dirty="0" smtClean="0"/>
              <a:t>. </a:t>
            </a:r>
          </a:p>
          <a:p>
            <a:pPr marL="0" indent="0">
              <a:buNone/>
            </a:pPr>
            <a:endParaRPr lang="uk-UA" sz="3200" dirty="0"/>
          </a:p>
          <a:p>
            <a:pPr marL="0" indent="0">
              <a:buNone/>
            </a:pPr>
            <a:r>
              <a:rPr lang="uk-UA" sz="3200" dirty="0" smtClean="0"/>
              <a:t>Які, на вашу думку, людські якості може втілювати образ сови?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854408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9720864" cy="728480"/>
          </a:xfrm>
        </p:spPr>
        <p:txBody>
          <a:bodyPr/>
          <a:lstStyle/>
          <a:p>
            <a:pPr algn="ctr"/>
            <a:r>
              <a:rPr lang="uk-UA" b="1" dirty="0" smtClean="0"/>
              <a:t>Сьогодні ми дізнаємося про інші особливості цього жанру: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746" y="2603500"/>
            <a:ext cx="8021781" cy="3750540"/>
          </a:xfrm>
        </p:spPr>
        <p:txBody>
          <a:bodyPr/>
          <a:lstStyle/>
          <a:p>
            <a:r>
              <a:rPr lang="uk-UA" sz="2800" b="1" dirty="0" smtClean="0"/>
              <a:t>Це завжди розповідь про певну подію;</a:t>
            </a:r>
          </a:p>
          <a:p>
            <a:r>
              <a:rPr lang="uk-UA" sz="2800" b="1" dirty="0" smtClean="0"/>
              <a:t>Небагато дійових осіб;</a:t>
            </a:r>
          </a:p>
          <a:p>
            <a:r>
              <a:rPr lang="uk-UA" sz="2800" b="1" dirty="0" smtClean="0"/>
              <a:t>Про алегорію ми вже знаємо;</a:t>
            </a:r>
          </a:p>
          <a:p>
            <a:r>
              <a:rPr lang="uk-UA" sz="2800" b="1" dirty="0" smtClean="0"/>
              <a:t>Завжди є повчальне значення (мораль);</a:t>
            </a:r>
          </a:p>
          <a:p>
            <a:r>
              <a:rPr lang="uk-UA" sz="2800" b="1" dirty="0" smtClean="0"/>
              <a:t>Складається з двох частин: розповідної та повчальної.</a:t>
            </a:r>
          </a:p>
          <a:p>
            <a:endParaRPr lang="ru-RU" dirty="0"/>
          </a:p>
        </p:txBody>
      </p:sp>
      <p:pic>
        <p:nvPicPr>
          <p:cNvPr id="2050" name="Picture 2" descr="Мораль — что это такое | KtoNaNovenkogo.r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7"/>
          <a:stretch/>
        </p:blipFill>
        <p:spPr bwMode="auto">
          <a:xfrm>
            <a:off x="8354290" y="2348345"/>
            <a:ext cx="3338657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3272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417" y="637309"/>
            <a:ext cx="10640291" cy="1565564"/>
          </a:xfrm>
        </p:spPr>
        <p:txBody>
          <a:bodyPr/>
          <a:lstStyle/>
          <a:p>
            <a:pPr algn="ctr"/>
            <a:r>
              <a:rPr lang="uk-UA" b="1" dirty="0" smtClean="0"/>
              <a:t>Мораль – це повчальна частина байки, висновок, який ми можемо зробити в кінці розповіді.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Мораль это определ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310" y="2349663"/>
            <a:ext cx="7400828" cy="4239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6855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623455"/>
            <a:ext cx="9748573" cy="1440871"/>
          </a:xfrm>
        </p:spPr>
        <p:txBody>
          <a:bodyPr/>
          <a:lstStyle/>
          <a:p>
            <a:r>
              <a:rPr lang="uk-UA" sz="4000" b="1" dirty="0" smtClean="0"/>
              <a:t>Розглянемо це на прикладі байки Леоніда Глібова «Щука».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Леонід Глібов Хмельницька міська централізована бібліотечна систем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36"/>
          <a:stretch/>
        </p:blipFill>
        <p:spPr bwMode="auto">
          <a:xfrm>
            <a:off x="554182" y="2199650"/>
            <a:ext cx="3632372" cy="4658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графика щука: 20 тыс изображений найдено в Яндекс.Картинках | Рыбалка, Рыба  рисунки, Рыбные иллюстрации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" t="11415"/>
          <a:stretch/>
        </p:blipFill>
        <p:spPr bwMode="auto">
          <a:xfrm>
            <a:off x="4787326" y="2341942"/>
            <a:ext cx="6354138" cy="43775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387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dirty="0" smtClean="0"/>
              <a:t>Словникова робота: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216727"/>
            <a:ext cx="8889591" cy="4294909"/>
          </a:xfrm>
        </p:spPr>
        <p:txBody>
          <a:bodyPr>
            <a:normAutofit/>
          </a:bodyPr>
          <a:lstStyle/>
          <a:p>
            <a:pPr hangingPunct="0"/>
            <a:r>
              <a:rPr lang="uk-UA" sz="2400" b="1" dirty="0" err="1"/>
              <a:t>Бомага</a:t>
            </a:r>
            <a:r>
              <a:rPr lang="uk-UA" sz="2400" b="1" dirty="0"/>
              <a:t> – папір.</a:t>
            </a:r>
            <a:endParaRPr lang="ru-RU" sz="2400" b="1" dirty="0"/>
          </a:p>
          <a:p>
            <a:pPr hangingPunct="0"/>
            <a:r>
              <a:rPr lang="uk-UA" sz="2400" b="1" dirty="0" err="1"/>
              <a:t>Буцімби</a:t>
            </a:r>
            <a:r>
              <a:rPr lang="uk-UA" sz="2400" b="1" dirty="0"/>
              <a:t> – нібито</a:t>
            </a:r>
            <a:endParaRPr lang="ru-RU" sz="2400" b="1" dirty="0"/>
          </a:p>
          <a:p>
            <a:pPr hangingPunct="0"/>
            <a:r>
              <a:rPr lang="uk-UA" sz="2400" b="1" dirty="0"/>
              <a:t>Шаплик – посудина з ручками для носіння рідини.</a:t>
            </a:r>
            <a:endParaRPr lang="ru-RU" sz="2400" b="1" dirty="0"/>
          </a:p>
          <a:p>
            <a:pPr hangingPunct="0"/>
            <a:r>
              <a:rPr lang="uk-UA" sz="2400" b="1" dirty="0"/>
              <a:t>Нікчемна - ні на що не здатний.</a:t>
            </a:r>
            <a:endParaRPr lang="ru-RU" sz="2400" b="1" dirty="0"/>
          </a:p>
          <a:p>
            <a:pPr hangingPunct="0"/>
            <a:r>
              <a:rPr lang="uk-UA" sz="2400" b="1" dirty="0"/>
              <a:t>Стряпчий – захисник обвинуваченого в суді.</a:t>
            </a:r>
            <a:endParaRPr lang="ru-RU" sz="2400" b="1" dirty="0"/>
          </a:p>
          <a:p>
            <a:pPr hangingPunct="0"/>
            <a:r>
              <a:rPr lang="uk-UA" sz="2400" b="1" dirty="0"/>
              <a:t>Завсіди – зазвичай.</a:t>
            </a:r>
            <a:endParaRPr lang="ru-RU" sz="2400" b="1" dirty="0"/>
          </a:p>
          <a:p>
            <a:pPr hangingPunct="0"/>
            <a:r>
              <a:rPr lang="uk-UA" sz="2400" b="1" dirty="0"/>
              <a:t>Щупачок – самець </a:t>
            </a:r>
            <a:r>
              <a:rPr lang="uk-UA" sz="2400" b="1" dirty="0" err="1"/>
              <a:t>щуки</a:t>
            </a:r>
            <a:r>
              <a:rPr lang="uk-UA" sz="2400" b="1" dirty="0"/>
              <a:t>.</a:t>
            </a:r>
            <a:endParaRPr lang="ru-RU" sz="2400" b="1" dirty="0"/>
          </a:p>
          <a:p>
            <a:pPr hangingPunct="0"/>
            <a:r>
              <a:rPr lang="uk-UA" sz="2400" b="1" dirty="0"/>
              <a:t>Річ держать – промовляти, говорити.</a:t>
            </a:r>
            <a:endParaRPr lang="ru-RU" sz="24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2896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8" y="947919"/>
            <a:ext cx="9698182" cy="867025"/>
          </a:xfrm>
        </p:spPr>
        <p:txBody>
          <a:bodyPr/>
          <a:lstStyle/>
          <a:p>
            <a:pPr algn="ctr"/>
            <a:r>
              <a:rPr lang="uk-UA" b="1" dirty="0" smtClean="0"/>
              <a:t>Які якості, на вашу думку, втілені в образі </a:t>
            </a:r>
            <a:r>
              <a:rPr lang="uk-UA" b="1" dirty="0" err="1" smtClean="0"/>
              <a:t>щуки</a:t>
            </a:r>
            <a:r>
              <a:rPr lang="uk-UA" b="1" dirty="0" smtClean="0"/>
              <a:t>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1501" y="2376053"/>
            <a:ext cx="5425954" cy="36645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dirty="0" smtClean="0"/>
              <a:t>Щука</a:t>
            </a:r>
            <a:r>
              <a:rPr lang="uk-UA" sz="2800" dirty="0" smtClean="0"/>
              <a:t> – це риба-хижак, яка живиться іншими меншими рибами, жабами і навіть пташенятами. Вона досягає 1,5 метра у довжину та може важити до 35 кг. Дуже швидко плаває.</a:t>
            </a:r>
            <a:endParaRPr lang="ru-RU" sz="2800" dirty="0"/>
          </a:p>
        </p:txBody>
      </p:sp>
      <p:pic>
        <p:nvPicPr>
          <p:cNvPr id="5122" name="Picture 2" descr="Преднерестовая антология малых рек, или Что хочет щука весной. Вторая часть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791" y="2396836"/>
            <a:ext cx="5803794" cy="3865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090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1318" y="1033662"/>
            <a:ext cx="8761413" cy="728480"/>
          </a:xfrm>
        </p:spPr>
        <p:txBody>
          <a:bodyPr/>
          <a:lstStyle/>
          <a:p>
            <a:pPr algn="ctr"/>
            <a:r>
              <a:rPr lang="uk-UA" sz="4000" b="1" dirty="0" smtClean="0"/>
              <a:t>Про яку подію розповідається у байці?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Апеляційний суд залишив у силі рішення суду першої інстанції про 20%  надбавку педагогічним працівникам » Профспілка працівників освіти і науки  Украї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88" y="2285421"/>
            <a:ext cx="7320779" cy="4392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7613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Почему упрямится осел? - Статьи - ilikeP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798" y="459554"/>
            <a:ext cx="4534087" cy="36710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603" y="532221"/>
            <a:ext cx="8761413" cy="728480"/>
          </a:xfrm>
        </p:spPr>
        <p:txBody>
          <a:bodyPr/>
          <a:lstStyle/>
          <a:p>
            <a:r>
              <a:rPr lang="uk-UA" b="1" dirty="0" smtClean="0"/>
              <a:t>Дійові особи. Знайдіть зайвих.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Щука: чем питается, где живет, как размножается, фото, виде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521" y="1327784"/>
            <a:ext cx="4823369" cy="34752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Цап — Київський університет імені Бориса Грінче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1922"/>
            <a:ext cx="3720189" cy="2786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2" descr="Шкапа — Київський університет імені Бориса Грінче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Шкапа — Київський університет імені Бориса Грінчен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6" descr="Шкапа — Київський університет імені Бориса Грінченк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8" descr="Шкапа — Київський університет імені Бориса Грінченка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8" name="Picture 20" descr="Шкапа — Київський університет імені Бориса Грінче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873" y="3454044"/>
            <a:ext cx="4396675" cy="2462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У селі на Волині – нашестя лисиць | ВолиньPos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88454"/>
            <a:ext cx="3581400" cy="26922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В Індії мавпа-алкоголік вбила людину, Прямий новини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247" y="4082776"/>
            <a:ext cx="3900753" cy="2775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Крокодил утащил ребенка в воду на глазах у отца: Происшествия: Из жизни:  Lenta.ru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17" y="4870140"/>
            <a:ext cx="3144110" cy="1968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8467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dirty="0" smtClean="0"/>
              <a:t>Бесіда за змістом твору: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3674" y="2258291"/>
            <a:ext cx="8932694" cy="4364182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Чому Щуку викликали до суду?</a:t>
            </a:r>
          </a:p>
          <a:p>
            <a:r>
              <a:rPr lang="uk-UA" sz="2800" b="1" dirty="0" smtClean="0"/>
              <a:t>Хто виступав у ролі суддів? Прочитайте опис цих героїв.</a:t>
            </a:r>
          </a:p>
          <a:p>
            <a:r>
              <a:rPr lang="uk-UA" sz="2800" b="1" dirty="0" smtClean="0"/>
              <a:t>Хто виступав у ролі адвоката?</a:t>
            </a:r>
          </a:p>
          <a:p>
            <a:r>
              <a:rPr lang="uk-UA" sz="2800" b="1" dirty="0" smtClean="0"/>
              <a:t>Які стосунки були між </a:t>
            </a:r>
            <a:r>
              <a:rPr lang="uk-UA" sz="2800" b="1" dirty="0" err="1" smtClean="0"/>
              <a:t>Щукою</a:t>
            </a:r>
            <a:r>
              <a:rPr lang="uk-UA" sz="2800" b="1" dirty="0" smtClean="0"/>
              <a:t> та Лисицею?</a:t>
            </a:r>
          </a:p>
          <a:p>
            <a:r>
              <a:rPr lang="uk-UA" sz="2800" b="1" dirty="0" smtClean="0"/>
              <a:t>Який було винесено вирок?</a:t>
            </a:r>
          </a:p>
          <a:p>
            <a:r>
              <a:rPr lang="uk-UA" sz="2800" b="1" dirty="0" smtClean="0"/>
              <a:t>Як і чому його змінили?</a:t>
            </a:r>
          </a:p>
          <a:p>
            <a:r>
              <a:rPr lang="uk-UA" sz="2800" b="1" dirty="0" smtClean="0"/>
              <a:t>Чи відбулося правосуддя?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3504091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dirty="0" smtClean="0"/>
              <a:t>Мораль</a:t>
            </a:r>
            <a:endParaRPr lang="ru-RU" sz="4000" b="1" dirty="0"/>
          </a:p>
        </p:txBody>
      </p:sp>
      <p:pic>
        <p:nvPicPr>
          <p:cNvPr id="8194" name="Picture 2" descr="ЩУКА - Леонід ГЛІБОВ (1827-1893) - ГУМОРИСТИЧНІ ТВОР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982" y="4674736"/>
            <a:ext cx="5929745" cy="2146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9709" y="2161309"/>
            <a:ext cx="10460182" cy="3539836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Як ви вважаєте, чи відбуваються подібні ситуації у реальному житті?</a:t>
            </a:r>
          </a:p>
          <a:p>
            <a:r>
              <a:rPr lang="uk-UA" sz="2800" b="1" dirty="0" smtClean="0"/>
              <a:t>Чи завжди злочинець отримує покарання? Чому?</a:t>
            </a:r>
          </a:p>
          <a:p>
            <a:r>
              <a:rPr lang="uk-UA" sz="2800" b="1" dirty="0" smtClean="0"/>
              <a:t>Що висміюється і засуджується у байці?</a:t>
            </a:r>
          </a:p>
          <a:p>
            <a:r>
              <a:rPr lang="uk-UA" sz="2800" b="1" dirty="0" smtClean="0"/>
              <a:t>Знайдіть повчальну частину, тобто мораль, у тексті.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542326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618" y="947920"/>
            <a:ext cx="10709564" cy="728480"/>
          </a:xfrm>
        </p:spPr>
        <p:txBody>
          <a:bodyPr/>
          <a:lstStyle/>
          <a:p>
            <a:pPr algn="ctr"/>
            <a:r>
              <a:rPr lang="uk-UA" b="1" dirty="0"/>
              <a:t>В</a:t>
            </a:r>
            <a:r>
              <a:rPr lang="uk-UA" b="1" dirty="0" smtClean="0"/>
              <a:t>ажливо бути розумними та пильним, щоб ніхто не зміг обвести нас навколо пальця і злодій був покараним!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618" y="3200399"/>
            <a:ext cx="8761413" cy="28332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2800" b="1" dirty="0"/>
              <a:t>— </a:t>
            </a:r>
            <a:r>
              <a:rPr lang="ru-RU" sz="2800" b="1" dirty="0" err="1"/>
              <a:t>Розумна</a:t>
            </a:r>
            <a:r>
              <a:rPr lang="ru-RU" sz="2800" b="1" dirty="0"/>
              <a:t> </a:t>
            </a:r>
            <a:r>
              <a:rPr lang="ru-RU" sz="2800" b="1" dirty="0" err="1"/>
              <a:t>річ</a:t>
            </a:r>
            <a:r>
              <a:rPr lang="ru-RU" sz="2800" b="1" dirty="0"/>
              <a:t>! — </a:t>
            </a:r>
            <a:r>
              <a:rPr lang="ru-RU" sz="2800" b="1" dirty="0" err="1"/>
              <a:t>всі</a:t>
            </a:r>
            <a:r>
              <a:rPr lang="ru-RU" sz="2800" b="1" dirty="0"/>
              <a:t> зачали гукать.</a:t>
            </a:r>
            <a:br>
              <a:rPr lang="ru-RU" sz="2800" b="1" dirty="0"/>
            </a:br>
            <a:r>
              <a:rPr lang="ru-RU" sz="2800" b="1" dirty="0" err="1"/>
              <a:t>Послухали</a:t>
            </a:r>
            <a:r>
              <a:rPr lang="ru-RU" sz="2800" b="1" dirty="0"/>
              <a:t> Лисичку</a:t>
            </a:r>
            <a:br>
              <a:rPr lang="ru-RU" sz="2800" b="1" dirty="0"/>
            </a:br>
            <a:r>
              <a:rPr lang="ru-RU" sz="2800" b="1" dirty="0"/>
              <a:t>І Щуку кинули — у </a:t>
            </a:r>
            <a:r>
              <a:rPr lang="ru-RU" sz="2800" b="1" dirty="0" err="1"/>
              <a:t>річку</a:t>
            </a:r>
            <a:r>
              <a:rPr lang="ru-RU" sz="2800" b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 descr="Люди могут менять свои моральные принципы в зависимости от обстоятельст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228" y="2255934"/>
            <a:ext cx="4857451" cy="4421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0822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197</TotalTime>
  <Words>376</Words>
  <Application>Microsoft Office PowerPoint</Application>
  <PresentationFormat>Произвольный</PresentationFormat>
  <Paragraphs>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Совет директоров</vt:lpstr>
      <vt:lpstr>Леонід Глібов «Щука»</vt:lpstr>
      <vt:lpstr>Давайте пригадаємо що таке «байка»?</vt:lpstr>
      <vt:lpstr>А що таке «алегорія»?</vt:lpstr>
      <vt:lpstr>Сьогодні ми дізнаємося про інші особливості цього жанру:</vt:lpstr>
      <vt:lpstr>Мораль – це повчальна частина байки, висновок, який ми можемо зробити в кінці розповіді.</vt:lpstr>
      <vt:lpstr>Розглянемо це на прикладі байки Леоніда Глібова «Щука».</vt:lpstr>
      <vt:lpstr>Словникова робота:</vt:lpstr>
      <vt:lpstr>Які якості, на вашу думку, втілені в образі щуки?</vt:lpstr>
      <vt:lpstr>Про яку подію розповідається у байці?</vt:lpstr>
      <vt:lpstr>Дійові особи. Знайдіть зайвих.</vt:lpstr>
      <vt:lpstr>Бесіда за змістом твору:</vt:lpstr>
      <vt:lpstr>Мораль</vt:lpstr>
      <vt:lpstr>Важливо бути розумними та пильним, щоб ніхто не зміг обвести нас навколо пальця і злодій був покараним!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TPCUSer</cp:lastModifiedBy>
  <cp:revision>16</cp:revision>
  <dcterms:created xsi:type="dcterms:W3CDTF">2021-01-23T17:04:08Z</dcterms:created>
  <dcterms:modified xsi:type="dcterms:W3CDTF">2022-04-30T14:42:49Z</dcterms:modified>
</cp:coreProperties>
</file>