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60404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09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32743"/>
            <a:ext cx="9144000" cy="2717634"/>
          </a:xfrm>
        </p:spPr>
        <p:txBody>
          <a:bodyPr>
            <a:noAutofit/>
          </a:bodyPr>
          <a:lstStyle/>
          <a:p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Леонід Глібов.</a:t>
            </a:r>
            <a:r>
              <a:rPr lang="uk-UA" sz="4800" b="1" dirty="0" smtClean="0">
                <a:latin typeface="Constantia" pitchFamily="18" charset="0"/>
              </a:rPr>
              <a:t/>
            </a:r>
            <a:br>
              <a:rPr lang="uk-UA" sz="4800" b="1" dirty="0" smtClean="0">
                <a:latin typeface="Constantia" pitchFamily="18" charset="0"/>
              </a:rPr>
            </a:b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Байки</a:t>
            </a:r>
            <a:b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</a:b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 “</a:t>
            </a:r>
            <a:r>
              <a:rPr lang="uk-UA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nstantia" pitchFamily="18" charset="0"/>
              </a:rPr>
              <a:t>Муха</a:t>
            </a: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 і </a:t>
            </a:r>
            <a:r>
              <a:rPr lang="uk-UA" sz="4400" b="1" dirty="0" smtClean="0">
                <a:solidFill>
                  <a:srgbClr val="FF6600"/>
                </a:solidFill>
                <a:latin typeface="Constantia" pitchFamily="18" charset="0"/>
              </a:rPr>
              <a:t>Бджола</a:t>
            </a: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”,</a:t>
            </a:r>
            <a:b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</a:b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“</a:t>
            </a:r>
            <a:r>
              <a:rPr lang="uk-UA" sz="4400" b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Жаба</a:t>
            </a: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 й </a:t>
            </a:r>
            <a:r>
              <a:rPr lang="uk-UA" sz="4400" b="1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Віл</a:t>
            </a:r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”. Алегоричні образи</a:t>
            </a:r>
            <a:endParaRPr lang="ru-RU" sz="4400" b="1" dirty="0">
              <a:solidFill>
                <a:srgbClr val="0070C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2250" y="0"/>
            <a:ext cx="853175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Байка “</a:t>
            </a:r>
            <a:r>
              <a:rPr lang="uk-UA" sz="2400" b="1" i="1" dirty="0">
                <a:ln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Муха</a:t>
            </a:r>
            <a:r>
              <a:rPr lang="uk-UA" sz="2400" b="1" i="1" dirty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 </a:t>
            </a:r>
            <a:r>
              <a:rPr lang="uk-UA" sz="2400" b="1" i="1" dirty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і</a:t>
            </a:r>
            <a:r>
              <a:rPr lang="uk-UA" sz="2400" b="1" i="1" dirty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 </a:t>
            </a:r>
            <a:r>
              <a:rPr lang="uk-UA" sz="2400" b="1" i="1" dirty="0">
                <a:ln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Бджола</a:t>
            </a:r>
            <a:r>
              <a:rPr lang="uk-UA" sz="2400" b="1" i="1" dirty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”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Кажуть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нахабство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друге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Про тих,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користується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таким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девізом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алегоричній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говорить Л.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Глібов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“Муха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Бджола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трудяща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яка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хоче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чесно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заробленим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Муха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живиться чужою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працею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нахабно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забирає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придбане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зроблене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хизується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Таких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людей-нероб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зневажали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зневажають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тепер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Притча о пчеле и мухе » Симферопольское благочи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562" y="4641215"/>
            <a:ext cx="6552284" cy="2216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339634"/>
            <a:ext cx="8515350" cy="6257109"/>
          </a:xfrm>
        </p:spPr>
        <p:txBody>
          <a:bodyPr numCol="2"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Весною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Муха-ледащиця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Майнула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садок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ряст,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подивиться,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Почуть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Зозулин голосок.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примостилась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красолі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те,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гарно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жить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 усе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цвіте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спесиво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поглядає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садку;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Вітрець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тихесенько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гойдає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панночку яку...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Побачила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близенько: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Добридень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Оддиш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ненько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отут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мерщій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сидіти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Одвітує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пасіки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летіти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Далеко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погана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 Муха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доленька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твоя: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Раненько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пізно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ляже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змарніла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тиждень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головоньку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схилила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голубко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мила,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Талан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бенкет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весіллячко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гарної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втеряю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ласую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те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бідная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твоя! –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сказала: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Нехай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 чувала,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Муху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зневажає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всяк,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поткнешся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страви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доторкнешся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Тебе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скрізь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Непрохана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лізь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новинку,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Муха,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довелось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почуть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Запевне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дурень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дурня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слуха...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проженуть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кватирку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пролізу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дірку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Нехай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байка мухам буде,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сказали часом люде,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надокучив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8720" y="2"/>
            <a:ext cx="485938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1" u="sng" dirty="0" smtClean="0">
              <a:solidFill>
                <a:srgbClr val="FF0000"/>
              </a:solidFill>
              <a:latin typeface="Constantia" pitchFamily="18" charset="0"/>
            </a:endParaRPr>
          </a:p>
          <a:p>
            <a:r>
              <a:rPr lang="ru-RU" sz="2000" b="1" i="1" u="sng" dirty="0" smtClean="0">
                <a:solidFill>
                  <a:srgbClr val="FF0000"/>
                </a:solidFill>
                <a:latin typeface="Constantia" pitchFamily="18" charset="0"/>
              </a:rPr>
              <a:t>Тема:  </a:t>
            </a:r>
            <a:r>
              <a:rPr lang="ru-RU" sz="2000" dirty="0" err="1" smtClean="0">
                <a:latin typeface="Constantia" pitchFamily="18" charset="0"/>
              </a:rPr>
              <a:t>зображення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зустрічі</a:t>
            </a:r>
            <a:r>
              <a:rPr lang="ru-RU" sz="2000" dirty="0" smtClean="0">
                <a:latin typeface="Constantia" pitchFamily="18" charset="0"/>
              </a:rPr>
              <a:t> Мухи </a:t>
            </a:r>
            <a:r>
              <a:rPr lang="ru-RU" sz="2000" dirty="0" err="1" smtClean="0">
                <a:latin typeface="Constantia" pitchFamily="18" charset="0"/>
              </a:rPr>
              <a:t>й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Бджоли</a:t>
            </a:r>
            <a:r>
              <a:rPr lang="ru-RU" sz="2000" dirty="0" smtClean="0">
                <a:latin typeface="Constantia" pitchFamily="18" charset="0"/>
              </a:rPr>
              <a:t>, в </a:t>
            </a:r>
            <a:r>
              <a:rPr lang="ru-RU" sz="2000" dirty="0" err="1" smtClean="0">
                <a:latin typeface="Constantia" pitchFamily="18" charset="0"/>
              </a:rPr>
              <a:t>якій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кожна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висловила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свого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життя</a:t>
            </a:r>
            <a:r>
              <a:rPr lang="ru-RU" sz="2000" dirty="0" smtClean="0">
                <a:latin typeface="Constantia" pitchFamily="18" charset="0"/>
              </a:rPr>
              <a:t> та </a:t>
            </a:r>
            <a:r>
              <a:rPr lang="ru-RU" sz="2000" dirty="0" err="1" smtClean="0">
                <a:latin typeface="Constantia" pitchFamily="18" charset="0"/>
              </a:rPr>
              <a:t>покритикувала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іншу</a:t>
            </a:r>
            <a:r>
              <a:rPr lang="ru-RU" sz="2000" dirty="0" smtClean="0">
                <a:latin typeface="Constantia" pitchFamily="18" charset="0"/>
              </a:rPr>
              <a:t>.</a:t>
            </a:r>
          </a:p>
          <a:p>
            <a:endParaRPr lang="ru-RU" sz="2000" dirty="0" smtClean="0">
              <a:latin typeface="Constantia" pitchFamily="18" charset="0"/>
            </a:endParaRPr>
          </a:p>
          <a:p>
            <a:r>
              <a:rPr lang="ru-RU" sz="2000" b="1" i="1" u="sng" dirty="0" err="1" smtClean="0">
                <a:solidFill>
                  <a:srgbClr val="FF0066"/>
                </a:solidFill>
                <a:latin typeface="Constantia" pitchFamily="18" charset="0"/>
              </a:rPr>
              <a:t>Ідея</a:t>
            </a:r>
            <a:r>
              <a:rPr lang="ru-RU" sz="2000" b="1" i="1" u="sng" dirty="0" smtClean="0">
                <a:solidFill>
                  <a:srgbClr val="FF0066"/>
                </a:solidFill>
                <a:latin typeface="Constantia" pitchFamily="18" charset="0"/>
              </a:rPr>
              <a:t>:  </a:t>
            </a:r>
            <a:r>
              <a:rPr lang="ru-RU" sz="2000" dirty="0" err="1" smtClean="0">
                <a:latin typeface="Constantia" pitchFamily="18" charset="0"/>
              </a:rPr>
              <a:t>уславлення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працьовитості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творчого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натхнення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вміння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раціонально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використовувати</a:t>
            </a:r>
            <a:r>
              <a:rPr lang="ru-RU" sz="2000" dirty="0" smtClean="0">
                <a:latin typeface="Constantia" pitchFamily="18" charset="0"/>
              </a:rPr>
              <a:t> час (</a:t>
            </a:r>
            <a:r>
              <a:rPr lang="ru-RU" sz="2000" dirty="0" err="1" smtClean="0">
                <a:latin typeface="Constantia" pitchFamily="18" charset="0"/>
              </a:rPr>
              <a:t>Бджола</a:t>
            </a:r>
            <a:r>
              <a:rPr lang="ru-RU" sz="2000" dirty="0" smtClean="0">
                <a:latin typeface="Constantia" pitchFamily="18" charset="0"/>
              </a:rPr>
              <a:t>); </a:t>
            </a:r>
            <a:r>
              <a:rPr lang="ru-RU" sz="2000" dirty="0" err="1" smtClean="0">
                <a:latin typeface="Constantia" pitchFamily="18" charset="0"/>
              </a:rPr>
              <a:t>засудження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ледарства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безпечності</a:t>
            </a:r>
            <a:r>
              <a:rPr lang="ru-RU" sz="2000" dirty="0" smtClean="0">
                <a:latin typeface="Constantia" pitchFamily="18" charset="0"/>
              </a:rPr>
              <a:t>; </a:t>
            </a:r>
            <a:r>
              <a:rPr lang="ru-RU" sz="2000" dirty="0" err="1" smtClean="0">
                <a:latin typeface="Constantia" pitchFamily="18" charset="0"/>
              </a:rPr>
              <a:t>прагнення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жити</a:t>
            </a:r>
            <a:r>
              <a:rPr lang="ru-RU" sz="2000" dirty="0" smtClean="0">
                <a:latin typeface="Constantia" pitchFamily="18" charset="0"/>
              </a:rPr>
              <a:t> за </a:t>
            </a:r>
            <a:r>
              <a:rPr lang="ru-RU" sz="2000" dirty="0" err="1" smtClean="0">
                <a:latin typeface="Constantia" pitchFamily="18" charset="0"/>
              </a:rPr>
              <a:t>рахунок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інших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задовольняючи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власні</a:t>
            </a:r>
            <a:r>
              <a:rPr lang="ru-RU" sz="2000" dirty="0" smtClean="0">
                <a:latin typeface="Constantia" pitchFamily="18" charset="0"/>
              </a:rPr>
              <a:t> потреби(Муха).</a:t>
            </a:r>
          </a:p>
          <a:p>
            <a:endParaRPr lang="ru-RU" sz="2000" dirty="0" smtClean="0">
              <a:latin typeface="Constantia" pitchFamily="18" charset="0"/>
            </a:endParaRPr>
          </a:p>
          <a:p>
            <a:r>
              <a:rPr lang="ru-RU" sz="2000" b="1" i="1" u="sng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Основна</a:t>
            </a:r>
            <a:r>
              <a:rPr lang="ru-RU" sz="2000" b="1" i="1" u="sng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думка: </a:t>
            </a:r>
            <a:r>
              <a:rPr lang="ru-RU" sz="2000" dirty="0" err="1" smtClean="0">
                <a:latin typeface="Constantia" pitchFamily="18" charset="0"/>
              </a:rPr>
              <a:t>пошану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і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повагу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має</a:t>
            </a:r>
            <a:r>
              <a:rPr lang="ru-RU" sz="2000" dirty="0" smtClean="0">
                <a:latin typeface="Constantia" pitchFamily="18" charset="0"/>
              </a:rPr>
              <a:t> той у </a:t>
            </a:r>
            <a:r>
              <a:rPr lang="ru-RU" sz="2000" dirty="0" err="1" smtClean="0">
                <a:latin typeface="Constantia" pitchFamily="18" charset="0"/>
              </a:rPr>
              <a:t>суспільстві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хто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працює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заради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інших</a:t>
            </a:r>
            <a:r>
              <a:rPr lang="ru-RU" sz="2000" dirty="0" smtClean="0">
                <a:latin typeface="Constantia" pitchFamily="18" charset="0"/>
              </a:rPr>
              <a:t>, приносить </a:t>
            </a:r>
            <a:r>
              <a:rPr lang="ru-RU" sz="2000" dirty="0" err="1" smtClean="0">
                <a:latin typeface="Constantia" pitchFamily="18" charset="0"/>
              </a:rPr>
              <a:t>користь</a:t>
            </a:r>
            <a:r>
              <a:rPr lang="ru-RU" sz="2000" dirty="0" smtClean="0">
                <a:latin typeface="Constantia" pitchFamily="18" charset="0"/>
              </a:rPr>
              <a:t>, </a:t>
            </a:r>
            <a:r>
              <a:rPr lang="ru-RU" sz="2000" dirty="0" err="1" smtClean="0">
                <a:latin typeface="Constantia" pitchFamily="18" charset="0"/>
              </a:rPr>
              <a:t>марно</a:t>
            </a:r>
            <a:r>
              <a:rPr lang="ru-RU" sz="2000" dirty="0" smtClean="0">
                <a:latin typeface="Constantia" pitchFamily="18" charset="0"/>
              </a:rPr>
              <a:t> не </a:t>
            </a:r>
            <a:r>
              <a:rPr lang="ru-RU" sz="2000" dirty="0" err="1" smtClean="0">
                <a:latin typeface="Constantia" pitchFamily="18" charset="0"/>
              </a:rPr>
              <a:t>витрачає</a:t>
            </a:r>
            <a:r>
              <a:rPr lang="ru-RU" sz="2000" dirty="0" smtClean="0">
                <a:latin typeface="Constantia" pitchFamily="18" charset="0"/>
              </a:rPr>
              <a:t> часу; </a:t>
            </a:r>
            <a:r>
              <a:rPr lang="ru-RU" sz="2000" dirty="0" err="1" smtClean="0">
                <a:latin typeface="Constantia" pitchFamily="18" charset="0"/>
              </a:rPr>
              <a:t>ледарі</a:t>
            </a:r>
            <a:r>
              <a:rPr lang="ru-RU" sz="2000" dirty="0" smtClean="0">
                <a:latin typeface="Constantia" pitchFamily="18" charset="0"/>
              </a:rPr>
              <a:t> — </a:t>
            </a:r>
            <a:r>
              <a:rPr lang="ru-RU" sz="2000" dirty="0" err="1" smtClean="0">
                <a:latin typeface="Constantia" pitchFamily="18" charset="0"/>
              </a:rPr>
              <a:t>непрохані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гості</a:t>
            </a:r>
            <a:r>
              <a:rPr lang="ru-RU" sz="2000" dirty="0" smtClean="0">
                <a:latin typeface="Constantia" pitchFamily="18" charset="0"/>
              </a:rPr>
              <a:t>.</a:t>
            </a:r>
          </a:p>
          <a:p>
            <a:endParaRPr lang="ru-RU" sz="2000" dirty="0" smtClean="0">
              <a:latin typeface="Constantia" pitchFamily="18" charset="0"/>
            </a:endParaRPr>
          </a:p>
          <a:p>
            <a:r>
              <a:rPr lang="ru-RU" sz="20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Мораль байки: </a:t>
            </a:r>
            <a:r>
              <a:rPr lang="ru-RU" sz="2000" dirty="0" err="1" smtClean="0">
                <a:latin typeface="Constantia" pitchFamily="18" charset="0"/>
              </a:rPr>
              <a:t>засудження</a:t>
            </a:r>
            <a:r>
              <a:rPr lang="ru-RU" sz="2000" dirty="0" smtClean="0">
                <a:latin typeface="Constantia" pitchFamily="18" charset="0"/>
              </a:rPr>
              <a:t> </a:t>
            </a:r>
            <a:r>
              <a:rPr lang="ru-RU" sz="2000" dirty="0" err="1" smtClean="0">
                <a:latin typeface="Constantia" pitchFamily="18" charset="0"/>
              </a:rPr>
              <a:t>нероб</a:t>
            </a:r>
            <a:r>
              <a:rPr lang="ru-RU" sz="2000" dirty="0" smtClean="0">
                <a:latin typeface="Constantia" pitchFamily="18" charset="0"/>
              </a:rPr>
              <a:t> та </a:t>
            </a:r>
            <a:r>
              <a:rPr lang="ru-RU" sz="2000" dirty="0" err="1" smtClean="0">
                <a:latin typeface="Constantia" pitchFamily="18" charset="0"/>
              </a:rPr>
              <a:t>ледарів</a:t>
            </a:r>
            <a:r>
              <a:rPr lang="ru-RU" sz="2000" dirty="0" smtClean="0">
                <a:latin typeface="Constantia" pitchFamily="18" charset="0"/>
              </a:rPr>
              <a:t>.</a:t>
            </a:r>
          </a:p>
          <a:p>
            <a:endParaRPr lang="ru-RU" sz="2000" dirty="0" smtClean="0">
              <a:latin typeface="Constantia" pitchFamily="18" charset="0"/>
            </a:endParaRPr>
          </a:p>
          <a:p>
            <a:endParaRPr lang="ru-RU" sz="2000" dirty="0">
              <a:latin typeface="Constantia" pitchFamily="18" charset="0"/>
            </a:endParaRPr>
          </a:p>
        </p:txBody>
      </p:sp>
      <p:pic>
        <p:nvPicPr>
          <p:cNvPr id="8196" name="Picture 4" descr="Муха і бджо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6663" y="0"/>
            <a:ext cx="3187337" cy="2913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Пчела и муха. Запись у пользователя Michelangelo — 66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2789" y="3213463"/>
            <a:ext cx="3161211" cy="3644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79269"/>
            <a:ext cx="7886700" cy="888274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Композиція: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4035" y="888274"/>
            <a:ext cx="7720148" cy="596972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Байка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протиставленні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героїнь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(Муха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ставленні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розваг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Експозиція</a:t>
            </a:r>
            <a:r>
              <a:rPr lang="ru-RU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зустріч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читача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Мухою,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безтурботно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панночка.</a:t>
            </a:r>
          </a:p>
          <a:p>
            <a:pPr>
              <a:buNone/>
            </a:pPr>
            <a:r>
              <a:rPr lang="ru-RU" b="1" i="1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Зав</a:t>
            </a:r>
            <a:r>
              <a:rPr lang="ru-RU" i="1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b="1" i="1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язка</a:t>
            </a:r>
            <a:r>
              <a:rPr lang="ru-RU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Мухи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сенс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розкоші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святкуваннях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повсякденній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сумлінній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Кульмінація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непорозуміння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Мухою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Бджолою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Розв’язка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мораль байки.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героїв</a:t>
            </a:r>
            <a:r>
              <a:rPr lang="ru-RU" sz="3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байки:</a:t>
            </a: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Бджола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працьовита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економна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раціонально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Муха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ледача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хвалькувата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безпечна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настирлива,безтурботна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encrypted-tbn0.gstatic.com/images?q=tbn%3AANd9GcRrOomS89LY2A1E73kGfxQd_tYN_WcrcD1K8Yjd7tVgkGZ3cG3Z&amp;usqp=CA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40033"/>
            <a:ext cx="1776549" cy="1319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Сущностно людей можно разделить на «пчёл» и «мух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4309" y="1"/>
            <a:ext cx="2429691" cy="159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Lilafea: Бджола і Муха (майже байка) - ВІРШ, Вірші, поезія. Клуб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"/>
            <a:ext cx="2952206" cy="164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2881"/>
            <a:ext cx="7886700" cy="927462"/>
          </a:xfrm>
        </p:spPr>
        <p:txBody>
          <a:bodyPr/>
          <a:lstStyle/>
          <a:p>
            <a:pPr algn="ctr"/>
            <a:r>
              <a:rPr lang="uk-UA" sz="3600" b="1" i="1" dirty="0" smtClean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Байка </a:t>
            </a:r>
            <a:r>
              <a:rPr lang="uk-UA" sz="3600" b="1" i="1" dirty="0" err="1" smtClean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“</a:t>
            </a:r>
            <a:r>
              <a:rPr lang="uk-UA" sz="3600" b="1" i="1" dirty="0" err="1" smtClean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Жаба</a:t>
            </a:r>
            <a:r>
              <a:rPr lang="uk-UA" sz="3600" b="1" i="1" dirty="0" smtClean="0">
                <a:ln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 </a:t>
            </a:r>
            <a:r>
              <a:rPr lang="uk-UA" sz="3600" b="1" i="1" dirty="0" smtClean="0">
                <a:ln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й</a:t>
            </a:r>
            <a:r>
              <a:rPr lang="uk-UA" sz="3600" b="1" i="1" dirty="0" smtClean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 </a:t>
            </a:r>
            <a:r>
              <a:rPr lang="uk-UA" sz="3600" b="1" i="1" dirty="0" err="1" smtClean="0">
                <a:ln/>
                <a:solidFill>
                  <a:srgbClr val="660404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Віл</a:t>
            </a:r>
            <a:r>
              <a:rPr lang="uk-UA" sz="3600" b="1" i="1" dirty="0" err="1" smtClean="0">
                <a:ln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nstantia" pitchFamily="18" charset="0"/>
              </a:rPr>
              <a:t>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lh3.googleusercontent.com/proxy/roKNlULvipQkRJHAhd0Ppx8GuJKeXAZOJcAxLuzEbteeDWR8sPMzPi-clhCV7IhAWC1gPRo6qvcFGCM5_QSKq0V0oa2Erz81-kNyRCsGxisvHO1eK-f13p9yVBltuPRpBJ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154"/>
            <a:ext cx="9144000" cy="578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28650" y="0"/>
            <a:ext cx="8515350" cy="68579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Раз Жаба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вилізла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на берег подивиться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трошечки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сонечку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погріться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Побачила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Вола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подрузі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тихенько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Вигадлива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!):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здоровий, моя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ненько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Ну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сестрице, як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надмусь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зроблюсь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будуть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дивуваться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І де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сестро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нам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рівняться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... —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Казать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друга почала;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А та не слуха...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дметься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дметься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сестро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тобі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здається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Побільшала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я?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голубонько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моя!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Ну, 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теперечки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Дивися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— 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годі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сестро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схаменися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 –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Не слуха Жаба,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дметься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гірш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думає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стане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 дурна,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зробила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З натуги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луснула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— та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одубіла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Прощайте,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ніде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правди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А по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найлучче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милосердний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sz="195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Басня Лягушка и Вол читать онлайн полностью, Басни Крылова И. А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79" y="1580605"/>
            <a:ext cx="2079625" cy="3487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Басня «Лягушка и Вол» Крылова. Читать онлайн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3943" y="1449978"/>
            <a:ext cx="2090057" cy="3814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77440" y="300446"/>
            <a:ext cx="6766560" cy="6557554"/>
          </a:xfrm>
        </p:spPr>
        <p:txBody>
          <a:bodyPr>
            <a:normAutofit/>
          </a:bodyPr>
          <a:lstStyle/>
          <a:p>
            <a:r>
              <a:rPr lang="ru-RU" sz="2400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намагалася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позмагатися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волом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стосовно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натуги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луснула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одубіла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Ідея</a:t>
            </a:r>
            <a:r>
              <a:rPr lang="ru-RU" sz="2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засудження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прикладі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негативних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людських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жадібності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заздрості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пихатості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хвалькуватості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думка: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«…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найлучче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милосердний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Мораль: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звертає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застосовування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реальних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власних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можливостей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милосердний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Герої</a:t>
            </a:r>
            <a:r>
              <a:rPr lang="ru-RU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байки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“Жаба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”: Жаба,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подруга-сестра,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автор.</a:t>
            </a:r>
          </a:p>
          <a:p>
            <a:endParaRPr lang="ru-RU" dirty="0"/>
          </a:p>
        </p:txBody>
      </p:sp>
      <p:pic>
        <p:nvPicPr>
          <p:cNvPr id="4098" name="Picture 2" descr="Серенади жаб'ячої краї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2390503" cy="3135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ЖАБА Й ВІЛ - АЛЕГОРІЯ. БАЙКА. МОРАЛЬ - ГУМОРИСТИЧНІ ТВОР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48594"/>
            <a:ext cx="2403565" cy="3409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175657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Композиція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2856" y="927464"/>
            <a:ext cx="7511143" cy="5930536"/>
          </a:xfrm>
        </p:spPr>
        <p:txBody>
          <a:bodyPr>
            <a:normAutofit fontScale="92500"/>
          </a:bodyPr>
          <a:lstStyle/>
          <a:p>
            <a:r>
              <a:rPr lang="ru-RU" sz="2600" b="1" i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Вступ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Жаба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вилізла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на берег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подивитися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погрітися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побачивши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Вола,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вирішила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позмагатися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b="1" i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600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змагання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Волом;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намагання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подруги-сестри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Жаби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довести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марність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справи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2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шкода, яку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заподіяла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Жаба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самознищення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Байка 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Глібова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розповідає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Жабу, яка,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побачивши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Вола,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захотіла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такою великою,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Заздрість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примусила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надиматися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луснула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подруга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застерігала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небезпеку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алегорична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картина,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висміює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людей,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прагнуть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йдеться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звичайні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забаганки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Автор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виводить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мораль: треба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так, “як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милосердний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здібностей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Байка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динамічного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діалогу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емоційно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забарвленою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лексикою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голубонька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одубіла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endParaRPr lang="ru-RU" dirty="0"/>
          </a:p>
        </p:txBody>
      </p:sp>
      <p:pic>
        <p:nvPicPr>
          <p:cNvPr id="3074" name="Picture 2" descr="Читати онлайн українську казку про жабу і во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46365"/>
            <a:ext cx="1724297" cy="3239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175657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Домашнє завдання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2856" y="927464"/>
            <a:ext cx="7511143" cy="5930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 smtClean="0"/>
              <a:t>Прочитати</a:t>
            </a:r>
            <a:r>
              <a:rPr lang="ru-RU" sz="3200" dirty="0" smtClean="0"/>
              <a:t> </a:t>
            </a:r>
            <a:r>
              <a:rPr lang="ru-RU" sz="3200" dirty="0" err="1" smtClean="0"/>
              <a:t>скорочено</a:t>
            </a:r>
            <a:r>
              <a:rPr lang="ru-RU" sz="3200" dirty="0" smtClean="0"/>
              <a:t> </a:t>
            </a:r>
            <a:r>
              <a:rPr lang="ru-RU" sz="3200" dirty="0" err="1" smtClean="0"/>
              <a:t>повість</a:t>
            </a:r>
            <a:r>
              <a:rPr lang="ru-RU" sz="3200" dirty="0" smtClean="0"/>
              <a:t> «</a:t>
            </a:r>
            <a:r>
              <a:rPr lang="ru-RU" sz="3200" dirty="0" err="1" smtClean="0"/>
              <a:t>Пригоди</a:t>
            </a:r>
            <a:r>
              <a:rPr lang="ru-RU" sz="3200" dirty="0" smtClean="0"/>
              <a:t> </a:t>
            </a:r>
            <a:r>
              <a:rPr lang="ru-RU" sz="3200" dirty="0" err="1" smtClean="0"/>
              <a:t>Робінзона</a:t>
            </a:r>
            <a:r>
              <a:rPr lang="ru-RU" sz="3200" dirty="0" smtClean="0"/>
              <a:t> </a:t>
            </a:r>
            <a:r>
              <a:rPr lang="ru-RU" sz="3200" dirty="0" err="1" smtClean="0"/>
              <a:t>Кукурудзо</a:t>
            </a:r>
            <a:r>
              <a:rPr lang="ru-RU" sz="3200" dirty="0" smtClean="0"/>
              <a:t>» Всеволода </a:t>
            </a:r>
            <a:r>
              <a:rPr lang="ru-RU" sz="3200" dirty="0" err="1" smtClean="0"/>
              <a:t>Нестайко</a:t>
            </a:r>
            <a:endParaRPr lang="ru-RU" sz="3200" dirty="0"/>
          </a:p>
        </p:txBody>
      </p:sp>
      <p:pic>
        <p:nvPicPr>
          <p:cNvPr id="3074" name="Picture 2" descr="Читати онлайн українську казку про жабу і во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46365"/>
            <a:ext cx="1724297" cy="3239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801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555</Words>
  <Application>Microsoft Office PowerPoint</Application>
  <PresentationFormat>Экран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Леонід Глібов. Байки  “Муха і Бджола”, “Жаба й Віл”. Алегоричні образи</vt:lpstr>
      <vt:lpstr>Презентация PowerPoint</vt:lpstr>
      <vt:lpstr>Презентация PowerPoint</vt:lpstr>
      <vt:lpstr>Презентация PowerPoint</vt:lpstr>
      <vt:lpstr>Композиція:</vt:lpstr>
      <vt:lpstr>Байка “Жаба й Віл”</vt:lpstr>
      <vt:lpstr>Презентация PowerPoint</vt:lpstr>
      <vt:lpstr>Презентация PowerPoint</vt:lpstr>
      <vt:lpstr>Композиція</vt:lpstr>
      <vt:lpstr>Домашнє завдання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Соломія Баранська</dc:creator>
  <cp:lastModifiedBy>TPCUSer</cp:lastModifiedBy>
  <cp:revision>81</cp:revision>
  <dcterms:created xsi:type="dcterms:W3CDTF">2014-11-21T11:00:06Z</dcterms:created>
  <dcterms:modified xsi:type="dcterms:W3CDTF">2022-05-07T13:42:56Z</dcterms:modified>
</cp:coreProperties>
</file>