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3" r:id="rId5"/>
    <p:sldId id="258" r:id="rId6"/>
    <p:sldId id="262" r:id="rId7"/>
    <p:sldId id="261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/>
  </p:normalViewPr>
  <p:slideViewPr>
    <p:cSldViewPr snapToGrid="0">
      <p:cViewPr>
        <p:scale>
          <a:sx n="96" d="100"/>
          <a:sy n="96" d="100"/>
        </p:scale>
        <p:origin x="-178" y="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76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094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914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90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770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839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56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287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71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621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6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D6DC-AD9E-4372-89E8-0B1C8A3A3883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56B64-1053-471F-A3F8-18AE8E3B4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235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країнський кліпарт - Картинки, листівки, привітанн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41333" y="428177"/>
            <a:ext cx="67563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4682B4"/>
                </a:solidFill>
                <a:effectLst/>
                <a:latin typeface="Roboto"/>
              </a:rPr>
              <a:t> 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Степан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Руданський</a:t>
            </a:r>
            <a:r>
              <a:rPr lang="ru-RU" sz="3200" b="1" i="1" dirty="0">
                <a:solidFill>
                  <a:srgbClr val="4682B4"/>
                </a:solidFill>
                <a:latin typeface="Roboto"/>
              </a:rPr>
              <a:t> 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«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Запорожці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у короля».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Висміювання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моральних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вад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,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негативних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рис характеру,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авторська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симпатія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до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простої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людини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, до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її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розуму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,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кмітливості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,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почуття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гумору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,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вміння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посміятися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над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власною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безпорадністю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,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вміння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відстояти</a:t>
            </a:r>
            <a:r>
              <a:rPr lang="ru-RU" sz="3200" b="1" i="1" dirty="0" smtClean="0">
                <a:solidFill>
                  <a:srgbClr val="4682B4"/>
                </a:solidFill>
                <a:effectLst/>
                <a:latin typeface="Roboto"/>
              </a:rPr>
              <a:t> свою </a:t>
            </a:r>
            <a:r>
              <a:rPr lang="ru-RU" sz="3200" b="1" i="1" dirty="0" err="1" smtClean="0">
                <a:solidFill>
                  <a:srgbClr val="4682B4"/>
                </a:solidFill>
                <a:effectLst/>
                <a:latin typeface="Roboto"/>
              </a:rPr>
              <a:t>гідність</a:t>
            </a:r>
            <a:endParaRPr lang="ru-RU" sz="3200" b="1" i="1" dirty="0">
              <a:solidFill>
                <a:srgbClr val="4682B4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09487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країнський кліпарт - Картинки, листівки, привітанн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1106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60799" y="142501"/>
            <a:ext cx="71797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0000"/>
                </a:solidFill>
                <a:effectLst/>
                <a:latin typeface="Roboto"/>
              </a:rPr>
              <a:t>Актуалізація</a:t>
            </a:r>
            <a:r>
              <a:rPr lang="ru-RU" sz="2200" b="1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1" i="1" dirty="0" err="1" smtClean="0">
                <a:solidFill>
                  <a:srgbClr val="000000"/>
                </a:solidFill>
                <a:effectLst/>
                <a:latin typeface="Roboto"/>
              </a:rPr>
              <a:t>опорних</a:t>
            </a:r>
            <a:r>
              <a:rPr lang="ru-RU" sz="2200" b="1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1" i="1" dirty="0" err="1" smtClean="0">
                <a:solidFill>
                  <a:srgbClr val="000000"/>
                </a:solidFill>
                <a:effectLst/>
                <a:latin typeface="Roboto"/>
              </a:rPr>
              <a:t>знань</a:t>
            </a:r>
            <a:r>
              <a:rPr lang="ru-RU" sz="2200" b="1" i="1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1" i="1" dirty="0" err="1" smtClean="0">
                <a:solidFill>
                  <a:srgbClr val="000000"/>
                </a:solidFill>
                <a:effectLst/>
                <a:latin typeface="Roboto"/>
              </a:rPr>
              <a:t>умінь</a:t>
            </a:r>
            <a:r>
              <a:rPr lang="ru-RU" sz="2200" b="1" i="1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1" i="1" dirty="0" err="1" smtClean="0">
                <a:solidFill>
                  <a:srgbClr val="000000"/>
                </a:solidFill>
                <a:effectLst/>
                <a:latin typeface="Roboto"/>
              </a:rPr>
              <a:t>навичок</a:t>
            </a:r>
            <a:r>
              <a:rPr lang="ru-RU" sz="2200" b="1" i="1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pPr algn="ctr"/>
            <a:r>
              <a:rPr lang="ru-RU" sz="2200" b="1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1" i="1" dirty="0" err="1" smtClean="0">
                <a:solidFill>
                  <a:srgbClr val="000000"/>
                </a:solidFill>
                <a:effectLst/>
                <a:latin typeface="Roboto"/>
              </a:rPr>
              <a:t>Методичний</a:t>
            </a:r>
            <a:r>
              <a:rPr lang="ru-RU" sz="2200" b="1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1" i="1" dirty="0" err="1" smtClean="0">
                <a:solidFill>
                  <a:srgbClr val="000000"/>
                </a:solidFill>
                <a:effectLst/>
                <a:latin typeface="Roboto"/>
              </a:rPr>
              <a:t>прийом</a:t>
            </a:r>
            <a:r>
              <a:rPr lang="ru-RU" sz="2200" b="1" i="1" dirty="0" smtClean="0">
                <a:solidFill>
                  <a:srgbClr val="000000"/>
                </a:solidFill>
                <a:effectLst/>
                <a:latin typeface="Roboto"/>
              </a:rPr>
              <a:t> «Так </a:t>
            </a:r>
            <a:r>
              <a:rPr lang="ru-RU" sz="2200" b="1" i="1" dirty="0" err="1" smtClean="0">
                <a:solidFill>
                  <a:srgbClr val="000000"/>
                </a:solidFill>
                <a:effectLst/>
                <a:latin typeface="Roboto"/>
              </a:rPr>
              <a:t>чи</a:t>
            </a:r>
            <a:r>
              <a:rPr lang="ru-RU" sz="2200" b="1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1" i="1" dirty="0" err="1" smtClean="0">
                <a:solidFill>
                  <a:srgbClr val="000000"/>
                </a:solidFill>
                <a:effectLst/>
                <a:latin typeface="Roboto"/>
              </a:rPr>
              <a:t>ні</a:t>
            </a:r>
            <a:r>
              <a:rPr lang="ru-RU" sz="2200" b="1" i="1" dirty="0" smtClean="0">
                <a:solidFill>
                  <a:srgbClr val="000000"/>
                </a:solidFill>
                <a:effectLst/>
                <a:latin typeface="Roboto"/>
              </a:rPr>
              <a:t>".</a:t>
            </a:r>
            <a:endParaRPr lang="ru-RU" sz="2200" b="1" i="1" dirty="0">
              <a:solidFill>
                <a:srgbClr val="000000"/>
              </a:solidFill>
              <a:effectLst/>
              <a:latin typeface="Roboto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77067" y="857406"/>
            <a:ext cx="626533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С.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Руданський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народився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в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сім'ї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священика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. 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  <a:latin typeface="Roboto"/>
              </a:rPr>
              <a:t>(</a:t>
            </a:r>
            <a:endParaRPr lang="ru-RU" sz="20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marL="342900" indent="-342900" algn="just">
              <a:buFontTx/>
              <a:buChar char="-"/>
            </a:pP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Поет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навчався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в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Петербурзькій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академії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мистецтв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. </a:t>
            </a:r>
          </a:p>
          <a:p>
            <a:pPr algn="just"/>
            <a:endParaRPr lang="ru-RU" sz="20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marL="342900" indent="-342900" algn="just">
              <a:buFontTx/>
              <a:buChar char="-"/>
            </a:pP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Руданський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проживав і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працював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у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Ялті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ru-RU" sz="20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marL="342900" indent="-342900" algn="just">
              <a:buFontTx/>
              <a:buChar char="-"/>
            </a:pP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Поет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працював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лікарем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. </a:t>
            </a:r>
          </a:p>
          <a:p>
            <a:pPr algn="just"/>
            <a:endParaRPr lang="ru-RU" sz="20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marL="342900" indent="-342900" algn="just">
              <a:buFontTx/>
              <a:buChar char="-"/>
            </a:pP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Важке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життя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нестатки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і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хвороби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знайшли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відображення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у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творчості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Руданського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. </a:t>
            </a:r>
          </a:p>
          <a:p>
            <a:pPr algn="just"/>
            <a:endParaRPr lang="ru-RU" sz="20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marL="342900" indent="-342900" algn="just">
              <a:buFontTx/>
              <a:buChar char="-"/>
            </a:pP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С.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Руданський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писав байки. </a:t>
            </a:r>
          </a:p>
          <a:p>
            <a:pPr algn="just"/>
            <a:endParaRPr lang="ru-RU" sz="20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marL="342900" indent="-342900" algn="just">
              <a:buFontTx/>
              <a:buChar char="-"/>
            </a:pP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С.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Руданський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прославився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як автор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співомовок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. </a:t>
            </a:r>
          </a:p>
          <a:p>
            <a:pPr algn="just"/>
            <a:endParaRPr lang="ru-RU" sz="20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marL="342900" indent="-342900" algn="just">
              <a:buFontTx/>
              <a:buChar char="-"/>
            </a:pP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Співомовка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—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це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вірш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побудований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на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анекдоті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чи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Roboto"/>
              </a:rPr>
              <a:t>приказці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Roboto"/>
              </a:rPr>
              <a:t>. </a:t>
            </a:r>
          </a:p>
          <a:p>
            <a:pPr algn="just"/>
            <a:endParaRPr lang="ru-RU" sz="2000" b="0" i="0" dirty="0">
              <a:solidFill>
                <a:srgbClr val="000000"/>
              </a:solidFill>
              <a:effectLst/>
              <a:latin typeface="Roboto"/>
            </a:endParaRPr>
          </a:p>
        </p:txBody>
      </p:sp>
      <p:pic>
        <p:nvPicPr>
          <p:cNvPr id="1028" name="Picture 4" descr="Степан Руданський (1834-1873) - КРОКУЄ ОСІНЬ ЗОЛО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00" y="1054443"/>
            <a:ext cx="3149601" cy="268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10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країнський кліпарт - Картинки, листівки, привітанн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65024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40000" y="880533"/>
            <a:ext cx="582506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0" dirty="0" smtClean="0">
                <a:solidFill>
                  <a:srgbClr val="000000"/>
                </a:solidFill>
                <a:effectLst/>
                <a:latin typeface="Roboto"/>
              </a:rPr>
              <a:t>Козаки</a:t>
            </a:r>
          </a:p>
          <a:p>
            <a:pPr algn="just"/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1. Козаки —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воїни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які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понад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300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років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були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охоронцями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нашої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землі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pPr algn="just"/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2. Козаки —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музика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литаврів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гамір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сміх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галас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дотепні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вислови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вершники на конях,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бій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блиск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шабель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музика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бою, свист куль,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перемога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високі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кургани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насипані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шапками.</a:t>
            </a:r>
          </a:p>
          <a:p>
            <a:pPr algn="just"/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3.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Неначе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лавина в горах, яку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ніщо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не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здатне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спинити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. 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Roboto"/>
              </a:rPr>
              <a:t>(</a:t>
            </a:r>
            <a:r>
              <a:rPr lang="ru-RU" sz="2200" b="0" i="1" dirty="0" err="1" smtClean="0">
                <a:solidFill>
                  <a:srgbClr val="000000"/>
                </a:solidFill>
                <a:effectLst/>
                <a:latin typeface="Roboto"/>
              </a:rPr>
              <a:t>Неначе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1" dirty="0" err="1" smtClean="0">
                <a:solidFill>
                  <a:srgbClr val="000000"/>
                </a:solidFill>
                <a:effectLst/>
                <a:latin typeface="Roboto"/>
              </a:rPr>
              <a:t>героїчна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1" dirty="0" err="1" smtClean="0">
                <a:solidFill>
                  <a:srgbClr val="000000"/>
                </a:solidFill>
                <a:effectLst/>
                <a:latin typeface="Roboto"/>
              </a:rPr>
              <a:t>пісня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1" dirty="0" err="1" smtClean="0">
                <a:solidFill>
                  <a:srgbClr val="000000"/>
                </a:solidFill>
                <a:effectLst/>
                <a:latin typeface="Roboto"/>
              </a:rPr>
              <a:t>недоспівана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Roboto"/>
              </a:rPr>
              <a:t>. яку </a:t>
            </a:r>
            <a:r>
              <a:rPr lang="ru-RU" sz="2200" b="0" i="1" dirty="0" err="1" smtClean="0">
                <a:solidFill>
                  <a:srgbClr val="000000"/>
                </a:solidFill>
                <a:effectLst/>
                <a:latin typeface="Roboto"/>
              </a:rPr>
              <a:t>судилося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1" dirty="0" err="1" smtClean="0">
                <a:solidFill>
                  <a:srgbClr val="000000"/>
                </a:solidFill>
                <a:effectLst/>
                <a:latin typeface="Roboto"/>
              </a:rPr>
              <a:t>проспівувати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Roboto"/>
              </a:rPr>
              <a:t> нам).</a:t>
            </a:r>
            <a:endParaRPr lang="ru-RU" sz="22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4. З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пісні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: степу;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дотепного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гумору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;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іскристого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сміху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;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віри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в Бога;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любові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до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Батьківщини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; з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клятви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даної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другу; з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пам'яті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нащадків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; з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віри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в перемогу; з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відданості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Roboto"/>
              </a:rPr>
              <a:t>Україні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ru-RU" sz="2200" b="0" i="0" dirty="0">
              <a:solidFill>
                <a:srgbClr val="000000"/>
              </a:solidFill>
              <a:effectLst/>
              <a:latin typeface="Roboto"/>
            </a:endParaRPr>
          </a:p>
        </p:txBody>
      </p:sp>
      <p:pic>
        <p:nvPicPr>
          <p:cNvPr id="6148" name="Picture 4" descr="Малюнки козаків » Сайт про козакі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399" y="1259624"/>
            <a:ext cx="3539068" cy="524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70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країнський кліпарт - Картинки, листівки, привітанн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25316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05865" y="487527"/>
            <a:ext cx="709506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Словникова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робота.</a:t>
            </a:r>
          </a:p>
          <a:p>
            <a:pPr algn="ctr"/>
            <a:endParaRPr lang="ru-RU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Жупани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—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верхній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одяг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оздоблений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хутром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був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поширений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серед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заможного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козацтва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та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польської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шляхти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pPr algn="just"/>
            <a:endParaRPr lang="ru-RU" sz="2400" b="0" i="1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Кармазиновий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— з дорогого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старовинного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темно-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червоного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сукна.</a:t>
            </a:r>
          </a:p>
          <a:p>
            <a:pPr algn="just"/>
            <a:endParaRPr lang="ru-RU" sz="2400" b="0" i="1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Храбренні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—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хоробрі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pPr algn="just"/>
            <a:endParaRPr lang="ru-RU" sz="2400" b="0" i="1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Ляхи — поляки.</a:t>
            </a:r>
          </a:p>
          <a:p>
            <a:pPr algn="just"/>
            <a:endParaRPr lang="ru-RU" sz="2400" b="0" i="1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Щільник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меду — лист,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утворений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чашечками з воску;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бджоли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та оси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роблять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його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для </a:t>
            </a:r>
            <a:r>
              <a:rPr lang="ru-RU" sz="2400" b="0" i="1" dirty="0" err="1" smtClean="0">
                <a:solidFill>
                  <a:srgbClr val="000000"/>
                </a:solidFill>
                <a:effectLst/>
                <a:latin typeface="Roboto"/>
              </a:rPr>
              <a:t>зберігання</a:t>
            </a:r>
            <a:r>
              <a:rPr lang="ru-RU" sz="2400" b="0" i="1" dirty="0" smtClean="0">
                <a:solidFill>
                  <a:srgbClr val="000000"/>
                </a:solidFill>
                <a:effectLst/>
                <a:latin typeface="Roboto"/>
              </a:rPr>
              <a:t> меду.</a:t>
            </a:r>
            <a:endParaRPr lang="ru-RU" sz="2400" b="0" i="1" dirty="0">
              <a:solidFill>
                <a:srgbClr val="000000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0461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країнський кліпарт - Картинки, листівки, привітанн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1266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42923" y="-125821"/>
            <a:ext cx="5520267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 smtClean="0">
                <a:solidFill>
                  <a:srgbClr val="1A1A1A"/>
                </a:solidFill>
                <a:effectLst/>
                <a:latin typeface="Roboto Slab"/>
              </a:rPr>
              <a:t>                   </a:t>
            </a:r>
            <a:r>
              <a:rPr lang="ru-RU" sz="2400" b="1" i="0" dirty="0" err="1" smtClean="0">
                <a:solidFill>
                  <a:srgbClr val="1A1A1A"/>
                </a:solidFill>
                <a:effectLst/>
                <a:latin typeface="Roboto Slab"/>
              </a:rPr>
              <a:t>Запорожці</a:t>
            </a:r>
            <a:r>
              <a:rPr lang="ru-RU" sz="2400" b="1" i="0" dirty="0" smtClean="0">
                <a:solidFill>
                  <a:srgbClr val="1A1A1A"/>
                </a:solidFill>
                <a:effectLst/>
                <a:latin typeface="Roboto Slab"/>
              </a:rPr>
              <a:t> у короля</a:t>
            </a:r>
          </a:p>
          <a:p>
            <a:r>
              <a:rPr lang="ru-RU" sz="2400" dirty="0" err="1" smtClean="0"/>
              <a:t>Приїхали</a:t>
            </a:r>
            <a:r>
              <a:rPr lang="ru-RU" sz="2400" dirty="0" smtClean="0"/>
              <a:t> </a:t>
            </a:r>
            <a:r>
              <a:rPr lang="ru-RU" sz="2400" dirty="0" err="1" smtClean="0"/>
              <a:t>запорожці</a:t>
            </a:r>
            <a:r>
              <a:rPr lang="ru-RU" sz="2400" dirty="0" smtClean="0"/>
              <a:t>,</a:t>
            </a:r>
            <a:br>
              <a:rPr lang="ru-RU" sz="2400" dirty="0" smtClean="0"/>
            </a:br>
            <a:r>
              <a:rPr lang="ru-RU" sz="2400" dirty="0" smtClean="0"/>
              <a:t>Короля </a:t>
            </a:r>
            <a:r>
              <a:rPr lang="ru-RU" sz="2400" dirty="0" err="1" smtClean="0"/>
              <a:t>вітають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Король просить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сідати</a:t>
            </a:r>
            <a:r>
              <a:rPr lang="ru-RU" sz="2400" dirty="0" smtClean="0"/>
              <a:t>,</a:t>
            </a:r>
            <a:br>
              <a:rPr lang="ru-RU" sz="2400" dirty="0" smtClean="0"/>
            </a:br>
            <a:r>
              <a:rPr lang="ru-RU" sz="2400" dirty="0" smtClean="0"/>
              <a:t>Козаки </a:t>
            </a:r>
            <a:r>
              <a:rPr lang="ru-RU" sz="2400" dirty="0" err="1" smtClean="0"/>
              <a:t>сідають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err="1" smtClean="0"/>
              <a:t>Сидять</a:t>
            </a:r>
            <a:r>
              <a:rPr lang="ru-RU" sz="2400" dirty="0" smtClean="0"/>
              <a:t> </a:t>
            </a:r>
            <a:r>
              <a:rPr lang="ru-RU" sz="2400" dirty="0" err="1" smtClean="0"/>
              <a:t>собі</a:t>
            </a:r>
            <a:r>
              <a:rPr lang="ru-RU" sz="2400" dirty="0" smtClean="0"/>
              <a:t>. В них </a:t>
            </a:r>
            <a:r>
              <a:rPr lang="ru-RU" sz="2400" dirty="0" err="1" smtClean="0"/>
              <a:t>жупани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Все </a:t>
            </a:r>
            <a:r>
              <a:rPr lang="ru-RU" sz="2400" dirty="0" err="1" smtClean="0"/>
              <a:t>кармазинові</a:t>
            </a:r>
            <a:r>
              <a:rPr lang="ru-RU" sz="2400" dirty="0" smtClean="0"/>
              <a:t>,</a:t>
            </a:r>
            <a:br>
              <a:rPr lang="ru-RU" sz="2400" dirty="0" smtClean="0"/>
            </a:br>
            <a:r>
              <a:rPr lang="ru-RU" sz="2400" dirty="0" smtClean="0"/>
              <a:t>І </a:t>
            </a:r>
            <a:r>
              <a:rPr lang="ru-RU" sz="2400" dirty="0" err="1" smtClean="0"/>
              <a:t>самі</a:t>
            </a:r>
            <a:r>
              <a:rPr lang="ru-RU" sz="2400" dirty="0" smtClean="0"/>
              <a:t> </a:t>
            </a:r>
            <a:r>
              <a:rPr lang="ru-RU" sz="2400" dirty="0" err="1" smtClean="0"/>
              <a:t>такі</a:t>
            </a:r>
            <a:r>
              <a:rPr lang="ru-RU" sz="2400" dirty="0" smtClean="0"/>
              <a:t> </a:t>
            </a:r>
            <a:r>
              <a:rPr lang="ru-RU" sz="2400" dirty="0" err="1" smtClean="0"/>
              <a:t>храбренні</a:t>
            </a:r>
            <a:r>
              <a:rPr lang="ru-RU" sz="2400" dirty="0" smtClean="0"/>
              <a:t>,</a:t>
            </a:r>
            <a:br>
              <a:rPr lang="ru-RU" sz="2400" dirty="0" smtClean="0"/>
            </a:br>
            <a:r>
              <a:rPr lang="ru-RU" sz="2400" dirty="0" err="1" smtClean="0"/>
              <a:t>Вуса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прездорові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err="1" smtClean="0"/>
              <a:t>Задивились</a:t>
            </a:r>
            <a:r>
              <a:rPr lang="ru-RU" sz="2400" dirty="0" smtClean="0"/>
              <a:t> на </a:t>
            </a:r>
            <a:r>
              <a:rPr lang="ru-RU" sz="2400" dirty="0" err="1" smtClean="0"/>
              <a:t>ті</a:t>
            </a:r>
            <a:r>
              <a:rPr lang="ru-RU" sz="2400" dirty="0" smtClean="0"/>
              <a:t> </a:t>
            </a:r>
            <a:r>
              <a:rPr lang="ru-RU" sz="2400" dirty="0" err="1" smtClean="0"/>
              <a:t>вуса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Ляхи </a:t>
            </a:r>
            <a:r>
              <a:rPr lang="ru-RU" sz="2400" dirty="0" err="1" smtClean="0"/>
              <a:t>препогані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"</a:t>
            </a:r>
            <a:r>
              <a:rPr lang="ru-RU" sz="2400" dirty="0" err="1" smtClean="0"/>
              <a:t>Що</a:t>
            </a:r>
            <a:r>
              <a:rPr lang="ru-RU" sz="2400" dirty="0" smtClean="0"/>
              <a:t> б </a:t>
            </a:r>
            <a:r>
              <a:rPr lang="ru-RU" sz="2400" dirty="0" err="1" smtClean="0"/>
              <a:t>їм</a:t>
            </a:r>
            <a:r>
              <a:rPr lang="ru-RU" sz="2400" dirty="0" smtClean="0"/>
              <a:t>, — </a:t>
            </a:r>
            <a:r>
              <a:rPr lang="ru-RU" sz="2400" dirty="0" err="1" smtClean="0"/>
              <a:t>кажуть</a:t>
            </a:r>
            <a:r>
              <a:rPr lang="ru-RU" sz="2400" dirty="0" smtClean="0"/>
              <a:t>, — </a:t>
            </a:r>
            <a:r>
              <a:rPr lang="ru-RU" sz="2400" dirty="0" err="1" smtClean="0"/>
              <a:t>дати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їсти</a:t>
            </a:r>
            <a:r>
              <a:rPr lang="ru-RU" sz="2400" dirty="0" smtClean="0"/>
              <a:t>?</a:t>
            </a:r>
            <a:br>
              <a:rPr lang="ru-RU" sz="2400" dirty="0" smtClean="0"/>
            </a:br>
            <a:r>
              <a:rPr lang="ru-RU" sz="2400" dirty="0" err="1" smtClean="0"/>
              <a:t>Даймо</a:t>
            </a:r>
            <a:r>
              <a:rPr lang="ru-RU" sz="2400" dirty="0" smtClean="0"/>
              <a:t> </a:t>
            </a:r>
            <a:r>
              <a:rPr lang="ru-RU" sz="2400" dirty="0" err="1" smtClean="0"/>
              <a:t>їм</a:t>
            </a:r>
            <a:r>
              <a:rPr lang="ru-RU" sz="2400" dirty="0" smtClean="0"/>
              <a:t> </a:t>
            </a:r>
            <a:r>
              <a:rPr lang="ru-RU" sz="2400" dirty="0" err="1" smtClean="0"/>
              <a:t>сметани</a:t>
            </a:r>
            <a:r>
              <a:rPr lang="ru-RU" sz="2400" dirty="0" smtClean="0"/>
              <a:t>!"</a:t>
            </a:r>
            <a:br>
              <a:rPr lang="ru-RU" sz="2400" dirty="0" smtClean="0"/>
            </a:br>
            <a:r>
              <a:rPr lang="ru-RU" sz="2400" dirty="0" smtClean="0"/>
              <a:t>Поставили </a:t>
            </a:r>
            <a:r>
              <a:rPr lang="ru-RU" sz="2400" dirty="0" err="1" smtClean="0"/>
              <a:t>їм</a:t>
            </a:r>
            <a:r>
              <a:rPr lang="ru-RU" sz="2400" dirty="0" smtClean="0"/>
              <a:t> </a:t>
            </a:r>
            <a:r>
              <a:rPr lang="ru-RU" sz="2400" dirty="0" err="1" smtClean="0"/>
              <a:t>сметани</a:t>
            </a:r>
            <a:r>
              <a:rPr lang="ru-RU" sz="2400" dirty="0" smtClean="0"/>
              <a:t>,</a:t>
            </a:r>
            <a:br>
              <a:rPr lang="ru-RU" sz="2400" dirty="0" smtClean="0"/>
            </a:br>
            <a:r>
              <a:rPr lang="ru-RU" sz="2400" dirty="0" err="1" smtClean="0"/>
              <a:t>Їсти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припрошають</a:t>
            </a:r>
            <a:r>
              <a:rPr lang="ru-RU" sz="2400" dirty="0" smtClean="0"/>
              <a:t>,</a:t>
            </a:r>
            <a:br>
              <a:rPr lang="ru-RU" sz="2400" dirty="0" smtClean="0"/>
            </a:br>
            <a:r>
              <a:rPr lang="ru-RU" sz="2400" dirty="0" smtClean="0"/>
              <a:t>Але </a:t>
            </a:r>
            <a:r>
              <a:rPr lang="ru-RU" sz="2400" dirty="0" err="1" smtClean="0"/>
              <a:t>наші</a:t>
            </a:r>
            <a:r>
              <a:rPr lang="ru-RU" sz="2400" dirty="0" smtClean="0"/>
              <a:t> </a:t>
            </a:r>
            <a:r>
              <a:rPr lang="ru-RU" sz="2400" dirty="0" err="1" smtClean="0"/>
              <a:t>запорожці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Разом </a:t>
            </a:r>
            <a:r>
              <a:rPr lang="ru-RU" sz="2400" dirty="0" err="1" smtClean="0"/>
              <a:t>відмовляють</a:t>
            </a:r>
            <a:r>
              <a:rPr lang="ru-RU" sz="2400" dirty="0" smtClean="0"/>
              <a:t>:</a:t>
            </a:r>
            <a:br>
              <a:rPr lang="ru-RU" sz="2400" dirty="0" smtClean="0"/>
            </a:br>
            <a:r>
              <a:rPr lang="ru-RU" sz="2400" dirty="0" smtClean="0"/>
              <a:t>"Славная у вас сметана!..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283979" y="260255"/>
            <a:ext cx="35221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Тілько </a:t>
            </a:r>
            <a:r>
              <a:rPr lang="ru-RU" sz="2400" dirty="0" err="1" smtClean="0"/>
              <a:t>почекайте</a:t>
            </a:r>
            <a:r>
              <a:rPr lang="ru-RU" sz="2400" dirty="0" smtClean="0"/>
              <a:t>,</a:t>
            </a:r>
            <a:br>
              <a:rPr lang="ru-RU" sz="2400" dirty="0" smtClean="0"/>
            </a:br>
            <a:r>
              <a:rPr lang="ru-RU" sz="2400" dirty="0" smtClean="0"/>
              <a:t>А перше нам, </a:t>
            </a:r>
            <a:r>
              <a:rPr lang="ru-RU" sz="2400" dirty="0" err="1" smtClean="0"/>
              <a:t>запорожцям</a:t>
            </a:r>
            <a:r>
              <a:rPr lang="ru-RU" sz="2400" dirty="0" smtClean="0"/>
              <a:t>,</a:t>
            </a:r>
          </a:p>
          <a:p>
            <a:r>
              <a:rPr lang="ru-RU" sz="2400" dirty="0" err="1" smtClean="0"/>
              <a:t>Щільник</a:t>
            </a:r>
            <a:r>
              <a:rPr lang="ru-RU" sz="2400" dirty="0" smtClean="0"/>
              <a:t>  меду дайте!"</a:t>
            </a:r>
            <a:br>
              <a:rPr lang="ru-RU" sz="2400" dirty="0" smtClean="0"/>
            </a:br>
            <a:r>
              <a:rPr lang="ru-RU" sz="2400" dirty="0" smtClean="0"/>
              <a:t>Дали меду </a:t>
            </a:r>
            <a:r>
              <a:rPr lang="ru-RU" sz="2400" dirty="0" err="1" smtClean="0"/>
              <a:t>запорожцям</a:t>
            </a:r>
            <a:r>
              <a:rPr lang="ru-RU" sz="2400" dirty="0" smtClean="0"/>
              <a:t>...</a:t>
            </a:r>
            <a:br>
              <a:rPr lang="ru-RU" sz="2400" dirty="0" smtClean="0"/>
            </a:br>
            <a:r>
              <a:rPr lang="ru-RU" sz="2400" dirty="0" smtClean="0"/>
              <a:t>Вони як </a:t>
            </a:r>
            <a:r>
              <a:rPr lang="ru-RU" sz="2400" dirty="0" err="1" smtClean="0"/>
              <a:t>поїли</a:t>
            </a:r>
            <a:r>
              <a:rPr lang="ru-RU" sz="2400" dirty="0" smtClean="0"/>
              <a:t>,</a:t>
            </a:r>
            <a:br>
              <a:rPr lang="ru-RU" sz="2400" dirty="0" smtClean="0"/>
            </a:br>
            <a:r>
              <a:rPr lang="ru-RU" sz="2400" dirty="0" smtClean="0"/>
              <a:t>Так </a:t>
            </a:r>
            <a:r>
              <a:rPr lang="ru-RU" sz="2400" dirty="0" err="1" smtClean="0"/>
              <a:t>ті</a:t>
            </a:r>
            <a:r>
              <a:rPr lang="ru-RU" sz="2400" dirty="0" smtClean="0"/>
              <a:t> </a:t>
            </a:r>
            <a:r>
              <a:rPr lang="ru-RU" sz="2400" dirty="0" err="1" smtClean="0"/>
              <a:t>вуса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прездорові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err="1" smtClean="0"/>
              <a:t>Вгору</a:t>
            </a:r>
            <a:r>
              <a:rPr lang="ru-RU" sz="2400" dirty="0" smtClean="0"/>
              <a:t> й </a:t>
            </a:r>
            <a:r>
              <a:rPr lang="ru-RU" sz="2400" dirty="0" err="1" smtClean="0"/>
              <a:t>завертіли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Та й </a:t>
            </a:r>
            <a:r>
              <a:rPr lang="ru-RU" sz="2400" dirty="0" err="1" smtClean="0"/>
              <a:t>говорять</a:t>
            </a:r>
            <a:r>
              <a:rPr lang="ru-RU" sz="2400" dirty="0" smtClean="0"/>
              <a:t> </a:t>
            </a:r>
            <a:r>
              <a:rPr lang="ru-RU" sz="2400" dirty="0" err="1" smtClean="0"/>
              <a:t>королеві</a:t>
            </a:r>
            <a:r>
              <a:rPr lang="ru-RU" sz="2400" dirty="0" smtClean="0"/>
              <a:t>:</a:t>
            </a:r>
            <a:br>
              <a:rPr lang="ru-RU" sz="2400" dirty="0" smtClean="0"/>
            </a:br>
            <a:r>
              <a:rPr lang="ru-RU" sz="2400" dirty="0" smtClean="0"/>
              <a:t>"Кажи, </a:t>
            </a:r>
            <a:r>
              <a:rPr lang="ru-RU" sz="2400" dirty="0" err="1" smtClean="0"/>
              <a:t>ясний</a:t>
            </a:r>
            <a:r>
              <a:rPr lang="ru-RU" sz="2400" dirty="0" smtClean="0"/>
              <a:t> пане,</a:t>
            </a:r>
            <a:br>
              <a:rPr lang="ru-RU" sz="2400" dirty="0" smtClean="0"/>
            </a:br>
            <a:r>
              <a:rPr lang="ru-RU" sz="2400" dirty="0" smtClean="0"/>
              <a:t>Нехай </a:t>
            </a:r>
            <a:r>
              <a:rPr lang="ru-RU" sz="2400" dirty="0" err="1" smtClean="0"/>
              <a:t>тепер</a:t>
            </a:r>
            <a:r>
              <a:rPr lang="ru-RU" sz="2400" dirty="0" smtClean="0"/>
              <a:t> </a:t>
            </a:r>
            <a:r>
              <a:rPr lang="ru-RU" sz="2400" dirty="0" err="1" smtClean="0"/>
              <a:t>запорожцям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err="1" smtClean="0"/>
              <a:t>Подають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сметани</a:t>
            </a:r>
            <a:r>
              <a:rPr lang="ru-RU" sz="2400" dirty="0" smtClean="0"/>
              <a:t>!".</a:t>
            </a:r>
            <a:endParaRPr lang="ru-RU" sz="2400" dirty="0"/>
          </a:p>
        </p:txBody>
      </p:sp>
      <p:pic>
        <p:nvPicPr>
          <p:cNvPr id="7170" name="Picture 2" descr="Козаки | Мультики диснея, Мультяшные рисунки, Иллюстраци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875" y="4140198"/>
            <a:ext cx="2970475" cy="297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81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країнський кліпарт - Картинки, листівки, привітанн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87333" y="428177"/>
            <a:ext cx="6654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0000"/>
                </a:solidFill>
                <a:effectLst/>
                <a:latin typeface="Roboto"/>
              </a:rPr>
              <a:t>Обговорення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1" i="1" dirty="0" err="1" smtClean="0">
                <a:solidFill>
                  <a:srgbClr val="000000"/>
                </a:solidFill>
                <a:effectLst/>
                <a:latin typeface="Roboto"/>
              </a:rPr>
              <a:t>змісту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1" i="1" dirty="0" err="1" smtClean="0">
                <a:solidFill>
                  <a:srgbClr val="000000"/>
                </a:solidFill>
                <a:effectLst/>
                <a:latin typeface="Roboto"/>
              </a:rPr>
              <a:t>твору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pPr algn="ctr"/>
            <a:endParaRPr lang="ru-RU" sz="2400" b="1" i="1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— Як король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зустрів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козаків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?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— Зачитайте рядки, в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яких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описано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зовнішність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козаків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.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Яким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побачили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запорожців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?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Чому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ляхи,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побачивши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довгі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вуса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козаків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вирішили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нагодувати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гостей сметаною?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— Як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виявили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винахідливість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козаки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щоб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запобігти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насмішкам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з боку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ляхів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?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Чи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імпонує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вам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така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риса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вдачі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козаків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?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Чому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?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Чого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вчить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нас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ця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співомовка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?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Якби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тобі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довелося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покласти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на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музику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співомовку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"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Запорожці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у короля", то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яким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би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настроєм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вона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була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б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перейнята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?</a:t>
            </a:r>
            <a:endParaRPr lang="ru-RU" sz="2400" b="0" i="0" dirty="0">
              <a:solidFill>
                <a:srgbClr val="000000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1609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країнський кліпарт - Картинки, листівки, привітанн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7746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15066" y="0"/>
            <a:ext cx="596053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0" dirty="0" smtClean="0">
                <a:solidFill>
                  <a:srgbClr val="000000"/>
                </a:solidFill>
                <a:effectLst/>
                <a:latin typeface="Roboto"/>
              </a:rPr>
              <a:t>Тема: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зображення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приїзду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козаків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до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польського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короля,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їх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шаноблива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зустріч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pPr algn="just"/>
            <a:endParaRPr lang="ru-RU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1" i="0" dirty="0" err="1" smtClean="0">
                <a:solidFill>
                  <a:srgbClr val="000000"/>
                </a:solidFill>
                <a:effectLst/>
                <a:latin typeface="Roboto"/>
              </a:rPr>
              <a:t>Ідея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Roboto"/>
              </a:rPr>
              <a:t>: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возвеличення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мужності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кмітливості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козаків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вміння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бути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дипломатичними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pPr algn="just"/>
            <a:endParaRPr lang="ru-RU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1" i="0" dirty="0" err="1" smtClean="0">
                <a:solidFill>
                  <a:srgbClr val="000000"/>
                </a:solidFill>
                <a:effectLst/>
                <a:latin typeface="Roboto"/>
              </a:rPr>
              <a:t>Основна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Roboto"/>
              </a:rPr>
              <a:t> думка: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запорозькі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козаки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вміли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з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гідністю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відстояти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свою честь і не давали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нікому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із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себе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покепкувати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таких людей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здавна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поважають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і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цінують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ru-RU" sz="2400" b="0" i="0" dirty="0">
              <a:solidFill>
                <a:srgbClr val="000000"/>
              </a:solidFill>
              <a:effectLst/>
              <a:latin typeface="Roboto"/>
            </a:endParaRPr>
          </a:p>
        </p:txBody>
      </p:sp>
      <p:pic>
        <p:nvPicPr>
          <p:cNvPr id="4100" name="Picture 4" descr="Як козаки дражнили ворогів перед боєм | СПАДЩИНА ПРЕДКІ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533" y="2969207"/>
            <a:ext cx="3945467" cy="388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05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країнський кліпарт - Картинки, листівки, привітанн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5453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29200" y="778934"/>
            <a:ext cx="553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smtClean="0"/>
              <a:t>Домашнє</a:t>
            </a:r>
            <a:r>
              <a:rPr lang="uk-UA" sz="2800" b="1" smtClean="0"/>
              <a:t> завдання </a:t>
            </a:r>
            <a:endParaRPr lang="uk-UA" sz="2800" b="1" dirty="0" smtClean="0"/>
          </a:p>
          <a:p>
            <a:pPr algn="ctr"/>
            <a:endParaRPr lang="uk-UA" sz="2800" b="1" dirty="0" smtClean="0"/>
          </a:p>
          <a:p>
            <a:pPr algn="ctr"/>
            <a:r>
              <a:rPr lang="uk-UA" sz="2800" dirty="0" smtClean="0"/>
              <a:t>Складіть </a:t>
            </a:r>
            <a:r>
              <a:rPr lang="uk-UA" sz="2800" dirty="0" err="1" smtClean="0"/>
              <a:t>сенкан</a:t>
            </a:r>
            <a:r>
              <a:rPr lang="uk-UA" sz="2800" dirty="0" smtClean="0"/>
              <a:t> до слова </a:t>
            </a:r>
            <a:r>
              <a:rPr lang="uk-UA" sz="2800" b="1" i="1" dirty="0" smtClean="0"/>
              <a:t>Козаки</a:t>
            </a:r>
            <a:endParaRPr lang="ru-RU" sz="2800" b="1" i="1" dirty="0"/>
          </a:p>
        </p:txBody>
      </p:sp>
      <p:pic>
        <p:nvPicPr>
          <p:cNvPr id="5122" name="Picture 2" descr="Житомир.info | Житомирські козаки будуть святкувати Покрову у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534" y="2607733"/>
            <a:ext cx="6333066" cy="42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55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348</Words>
  <Application>Microsoft Office PowerPoint</Application>
  <PresentationFormat>Произвольный</PresentationFormat>
  <Paragraphs>54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королева</dc:creator>
  <cp:lastModifiedBy>TPCUSer</cp:lastModifiedBy>
  <cp:revision>26</cp:revision>
  <dcterms:created xsi:type="dcterms:W3CDTF">2020-05-05T15:07:44Z</dcterms:created>
  <dcterms:modified xsi:type="dcterms:W3CDTF">2022-05-14T12:53:10Z</dcterms:modified>
</cp:coreProperties>
</file>