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2" r:id="rId2"/>
    <p:sldId id="258" r:id="rId3"/>
    <p:sldId id="281" r:id="rId4"/>
    <p:sldId id="283" r:id="rId5"/>
    <p:sldId id="282" r:id="rId6"/>
    <p:sldId id="260" r:id="rId7"/>
    <p:sldId id="261" r:id="rId8"/>
    <p:sldId id="262" r:id="rId9"/>
    <p:sldId id="278" r:id="rId10"/>
    <p:sldId id="273" r:id="rId11"/>
    <p:sldId id="284" r:id="rId12"/>
    <p:sldId id="28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D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>
      <p:cViewPr>
        <p:scale>
          <a:sx n="96" d="100"/>
          <a:sy n="96" d="100"/>
        </p:scale>
        <p:origin x="-1094" y="-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rcRect b="3795"/>
          <a:stretch>
            <a:fillRect/>
          </a:stretch>
        </p:blipFill>
        <p:spPr>
          <a:xfrm>
            <a:off x="0" y="260350"/>
            <a:ext cx="9144000" cy="659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620713"/>
            <a:ext cx="8207375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1843088"/>
            <a:ext cx="8212138" cy="9810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A077289B-05D7-4FFA-9F99-1CFE98C2A778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A9F35771-B940-4413-B29B-2BD49899D51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06195" y="1501775"/>
            <a:ext cx="7803515" cy="2016125"/>
          </a:xfrm>
          <a:effectLst>
            <a:outerShdw dist="45791" dir="2021404" algn="ctr" rotWithShape="0">
              <a:schemeClr val="bg2"/>
            </a:outerShdw>
          </a:effectLst>
        </p:spPr>
        <p:txBody>
          <a:bodyPr vert="horz" wrap="square" lIns="91440" tIns="45720" rIns="91440" bIns="45720" numCol="1" anchor="b" anchorCtr="0" compatLnSpc="1"/>
          <a:lstStyle>
            <a:lvl1pPr lvl="0">
              <a:buClrTx/>
              <a:buSzTx/>
              <a:buFontTx/>
              <a:defRPr sz="4600"/>
            </a:lvl1pPr>
          </a:lstStyle>
          <a:p>
            <a:pPr lvl="0"/>
            <a:r>
              <a:rPr lang="en-US" altLang="x-none" dirty="0">
                <a:solidFill>
                  <a:srgbClr val="FFFF00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/>
            </a:r>
            <a:br>
              <a:rPr lang="en-US" altLang="x-none" dirty="0">
                <a:solidFill>
                  <a:srgbClr val="FFFF00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</a:br>
            <a:r>
              <a:rPr lang="en-US" altLang="x-none" dirty="0">
                <a:solidFill>
                  <a:srgbClr val="FFFF00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/>
            </a:r>
            <a:br>
              <a:rPr lang="en-US" altLang="x-none" dirty="0">
                <a:solidFill>
                  <a:srgbClr val="FFFF00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</a:br>
            <a:r>
              <a:rPr sz="44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 </a:t>
            </a:r>
            <a:r>
              <a:rPr lang="en-US" altLang="x-none" sz="4000" b="1" dirty="0" smtClean="0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СКЛАДН</a:t>
            </a:r>
            <a:r>
              <a:rPr lang="uk-UA" altLang="x-none" sz="4000" b="1" dirty="0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Е</a:t>
            </a:r>
            <a:r>
              <a:rPr lang="en-US" altLang="x-none" sz="4000" b="1" dirty="0" smtClean="0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 РЕЧЕННЯ</a:t>
            </a:r>
            <a:r>
              <a:rPr lang="uk-UA" altLang="x-none" sz="4000" b="1" dirty="0" smtClean="0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. Кома між частинами складного речення</a:t>
            </a:r>
            <a:r>
              <a:rPr lang="en-US" altLang="x-none" sz="4000" b="1" dirty="0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/>
            </a:r>
            <a:br>
              <a:rPr lang="en-US" altLang="x-none" sz="4000" b="1" dirty="0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</a:br>
            <a:endParaRPr lang="uk-UA" altLang="x-none" sz="4000" b="1" dirty="0">
              <a:solidFill>
                <a:srgbClr val="CC0000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595" y="219075"/>
            <a:ext cx="8229600" cy="582613"/>
          </a:xfrm>
        </p:spPr>
        <p:txBody>
          <a:bodyPr>
            <a:normAutofit fontScale="90000"/>
          </a:bodyPr>
          <a:lstStyle/>
          <a:p>
            <a:r>
              <a:rPr lang="uk-UA" i="1" dirty="0" smtClean="0">
                <a:solidFill>
                  <a:srgbClr val="7030A0"/>
                </a:solidFill>
              </a:rPr>
              <a:t>Дайте відповіді на запитання </a:t>
            </a:r>
            <a:r>
              <a:rPr lang="ru-RU" altLang="uk-UA" i="1" dirty="0" smtClean="0">
                <a:solidFill>
                  <a:srgbClr val="7030A0"/>
                </a:solidFill>
              </a:rPr>
              <a:t>усно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3370" y="960145"/>
            <a:ext cx="7355160" cy="4525963"/>
          </a:xfrm>
        </p:spPr>
        <p:txBody>
          <a:bodyPr/>
          <a:lstStyle/>
          <a:p>
            <a:pPr lvl="1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граматична основа?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член речення називається підметом?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член речення називається присудком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 речення, у якому  одна граматична основа?</a:t>
            </a:r>
          </a:p>
          <a:p>
            <a:pPr lvl="1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кладні речення : Зв'язок частин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8352200" cy="387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358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112811" cy="3230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93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774700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69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915" y="190500"/>
            <a:ext cx="7860030" cy="1438275"/>
          </a:xfrm>
        </p:spPr>
        <p:txBody>
          <a:bodyPr/>
          <a:lstStyle/>
          <a:p>
            <a:r>
              <a:rPr lang="uk-UA" altLang="ru-RU" sz="3200" b="1" i="1" dirty="0" err="1" smtClean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1. </a:t>
            </a:r>
            <a:r>
              <a:rPr lang="ru-RU" sz="3200" b="1" i="1" dirty="0" err="1" smtClean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Прочитайте уважно речення</a:t>
            </a:r>
            <a:br>
              <a:rPr lang="ru-RU" sz="3200" b="1" i="1" dirty="0" err="1" smtClean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</a:br>
            <a:r>
              <a:rPr lang="ru-RU" sz="3200" b="1" i="1" dirty="0" err="1" smtClean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2</a:t>
            </a:r>
            <a:r>
              <a:rPr lang="uk-UA" altLang="ru-RU" sz="3200" b="1" i="1" dirty="0" err="1" smtClean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. Це прості речення. Вони мають одну граматичну основу.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28800"/>
            <a:ext cx="7355160" cy="4525963"/>
          </a:xfrm>
        </p:spPr>
        <p:txBody>
          <a:bodyPr>
            <a:normAutofit fontScale="95000" lnSpcReduction="10000"/>
          </a:bodyPr>
          <a:lstStyle/>
          <a:p>
            <a:endParaRPr lang="uk-UA" b="1" i="1" dirty="0"/>
          </a:p>
          <a:p>
            <a:r>
              <a:rPr lang="uk-UA" dirty="0"/>
              <a:t>Цей </a:t>
            </a:r>
            <a:r>
              <a:rPr lang="uk-UA" u="sng" dirty="0"/>
              <a:t>мультфільм</a:t>
            </a:r>
            <a:r>
              <a:rPr lang="uk-UA" u="dbl" dirty="0"/>
              <a:t> був популярним</a:t>
            </a:r>
            <a:r>
              <a:rPr lang="uk-UA" dirty="0"/>
              <a:t> із виходом першої серії. </a:t>
            </a:r>
            <a:endParaRPr lang="ru-RU" dirty="0"/>
          </a:p>
          <a:p>
            <a:r>
              <a:rPr lang="uk-UA" dirty="0"/>
              <a:t> У сюжетах мультфільму </a:t>
            </a:r>
            <a:r>
              <a:rPr lang="uk-UA" u="sng" dirty="0"/>
              <a:t>герої</a:t>
            </a:r>
            <a:r>
              <a:rPr lang="uk-UA" dirty="0"/>
              <a:t> </a:t>
            </a:r>
            <a:r>
              <a:rPr lang="uk-UA" u="dbl" dirty="0"/>
              <a:t>потрапляють</a:t>
            </a:r>
            <a:r>
              <a:rPr lang="uk-UA" dirty="0"/>
              <a:t> у неймовірні </a:t>
            </a:r>
            <a:r>
              <a:rPr lang="uk-UA" dirty="0" smtClean="0"/>
              <a:t>пригоди.</a:t>
            </a:r>
            <a:endParaRPr lang="ru-RU" dirty="0"/>
          </a:p>
          <a:p>
            <a:r>
              <a:rPr lang="uk-UA" u="sng" dirty="0"/>
              <a:t> Герої</a:t>
            </a:r>
            <a:r>
              <a:rPr lang="uk-UA" u="dbl" dirty="0"/>
              <a:t> </a:t>
            </a:r>
            <a:r>
              <a:rPr lang="ru-RU" u="dbl" dirty="0" err="1"/>
              <a:t>зустрічаю</a:t>
            </a:r>
            <a:r>
              <a:rPr lang="uk-UA" u="dbl" dirty="0" err="1"/>
              <a:t>ться</a:t>
            </a:r>
            <a:r>
              <a:rPr lang="ru-RU" dirty="0"/>
              <a:t> з людьми з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країн</a:t>
            </a:r>
            <a:r>
              <a:rPr lang="ru-RU" dirty="0"/>
              <a:t> і </a:t>
            </a:r>
            <a:r>
              <a:rPr lang="ru-RU" dirty="0" err="1"/>
              <a:t>епох</a:t>
            </a:r>
            <a:r>
              <a:rPr lang="ru-RU" dirty="0"/>
              <a:t>, богами </a:t>
            </a:r>
            <a:r>
              <a:rPr lang="uk-UA" dirty="0"/>
              <a:t>та </a:t>
            </a:r>
            <a:r>
              <a:rPr lang="ru-RU" dirty="0"/>
              <a:t> </a:t>
            </a:r>
            <a:r>
              <a:rPr lang="ru-RU" dirty="0" err="1"/>
              <a:t>інопланетянами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uk-UA" dirty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3185" y="161925"/>
            <a:ext cx="4943475" cy="582930"/>
          </a:xfrm>
        </p:spPr>
        <p:txBody>
          <a:bodyPr/>
          <a:lstStyle/>
          <a:p>
            <a:r>
              <a:rPr lang="uk-UA" i="1" dirty="0" smtClean="0">
                <a:solidFill>
                  <a:srgbClr val="7030A0"/>
                </a:solidFill>
              </a:rPr>
              <a:t>Будь уважним!</a:t>
            </a:r>
            <a:endParaRPr lang="ru-RU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7975" y="974750"/>
            <a:ext cx="7355160" cy="4525963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Речення, в якому дві і більше граматичних основ, називається </a:t>
            </a:r>
            <a:r>
              <a:rPr lang="uk-UA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складним</a:t>
            </a:r>
            <a:r>
              <a:rPr lang="uk-UA" dirty="0"/>
              <a:t>.</a:t>
            </a:r>
          </a:p>
          <a:p>
            <a:endParaRPr lang="ru-RU" dirty="0"/>
          </a:p>
          <a:p>
            <a:r>
              <a:rPr lang="ru-RU" dirty="0" err="1"/>
              <a:t>Частини</a:t>
            </a:r>
            <a:r>
              <a:rPr lang="ru-RU" dirty="0"/>
              <a:t> складного </a:t>
            </a:r>
            <a:r>
              <a:rPr lang="ru-RU" dirty="0" err="1"/>
              <a:t>речення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собою за </a:t>
            </a:r>
            <a:r>
              <a:rPr lang="ru-RU" dirty="0" err="1"/>
              <a:t>змістом</a:t>
            </a:r>
            <a:r>
              <a:rPr lang="ru-RU" dirty="0"/>
              <a:t>, </a:t>
            </a:r>
            <a:r>
              <a:rPr lang="ru-RU" dirty="0" err="1"/>
              <a:t>з’єднуються</a:t>
            </a:r>
            <a:r>
              <a:rPr lang="ru-RU" dirty="0"/>
              <a:t> в </a:t>
            </a:r>
            <a:r>
              <a:rPr lang="ru-RU" dirty="0" err="1"/>
              <a:t>одне</a:t>
            </a:r>
            <a:r>
              <a:rPr lang="ru-RU" dirty="0"/>
              <a:t> </a:t>
            </a:r>
            <a:r>
              <a:rPr lang="ru-RU" dirty="0" err="1"/>
              <a:t>ціле</a:t>
            </a:r>
            <a:r>
              <a:rPr lang="ru-RU" dirty="0"/>
              <a:t> </a:t>
            </a:r>
            <a:r>
              <a:rPr lang="ru-RU" dirty="0" err="1"/>
              <a:t>інтонаційно</a:t>
            </a:r>
            <a:r>
              <a:rPr lang="ru-RU" dirty="0"/>
              <a:t> і </a:t>
            </a:r>
            <a:r>
              <a:rPr lang="ru-RU" dirty="0" err="1"/>
              <a:t>сполучниками</a:t>
            </a:r>
            <a:r>
              <a:rPr lang="ru-RU" dirty="0"/>
              <a:t> </a:t>
            </a:r>
            <a:r>
              <a:rPr lang="uk-UA" altLang="ru-RU" dirty="0"/>
              <a:t>(</a:t>
            </a:r>
            <a:r>
              <a:rPr lang="uk-UA" altLang="ru-RU" b="1" u="sng" dirty="0">
                <a:solidFill>
                  <a:schemeClr val="accent2">
                    <a:lumMod val="75000"/>
                  </a:schemeClr>
                </a:solidFill>
              </a:rPr>
              <a:t>ЗАПАМ</a:t>
            </a:r>
            <a:r>
              <a:rPr lang="en-US" altLang="uk-UA" b="1" u="sng" dirty="0">
                <a:solidFill>
                  <a:schemeClr val="accent2">
                    <a:lumMod val="75000"/>
                  </a:schemeClr>
                </a:solidFill>
              </a:rPr>
              <a:t>`</a:t>
            </a:r>
            <a:r>
              <a:rPr lang="uk-UA" altLang="uk-UA" b="1" u="sng" dirty="0">
                <a:solidFill>
                  <a:schemeClr val="accent2">
                    <a:lumMod val="75000"/>
                  </a:schemeClr>
                </a:solidFill>
              </a:rPr>
              <a:t>ЯТАЙ сполучники</a:t>
            </a:r>
            <a:r>
              <a:rPr lang="uk-UA" altLang="uk-UA" dirty="0"/>
              <a:t> </a:t>
            </a:r>
            <a:r>
              <a:rPr lang="ru-RU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і, та, чи, або, а, але, щоб, що, якби, бо, мов, наче, як, тому що, хто, якщо, де та ін.</a:t>
            </a:r>
            <a:r>
              <a:rPr lang="uk-UA" altLang="ru-RU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)</a:t>
            </a:r>
            <a:r>
              <a:rPr lang="uk-UA" altLang="ru-RU" dirty="0"/>
              <a:t> називають </a:t>
            </a:r>
            <a:r>
              <a:rPr lang="uk-UA" altLang="ru-RU" b="1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СКЛАДНИМИ РЕЧЕННЯМИ ЗІ СПОЛУЧНИКОВИМ ЗВ</a:t>
            </a:r>
            <a:r>
              <a:rPr lang="en-US" altLang="ru-RU" b="1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`</a:t>
            </a:r>
            <a:r>
              <a:rPr lang="uk-UA" altLang="ru-RU" b="1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ЯЗКОМ.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175" y="1116965"/>
            <a:ext cx="8229600" cy="1015365"/>
          </a:xfrm>
        </p:spPr>
        <p:txBody>
          <a:bodyPr>
            <a:noAutofit/>
          </a:bodyPr>
          <a:lstStyle/>
          <a:p>
            <a:pPr algn="l"/>
            <a:r>
              <a:rPr lang="uk-UA" sz="3600" dirty="0" smtClean="0"/>
              <a:t>    </a:t>
            </a:r>
            <a:r>
              <a:rPr lang="ru-RU" altLang="uk-UA" sz="2800" b="1" u="sng" dirty="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Складне речення з</a:t>
            </a:r>
            <a:r>
              <a:rPr lang="uk-UA" altLang="ru-RU" sz="2800" b="1" u="sng" dirty="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і сполучниковим зв</a:t>
            </a:r>
            <a:r>
              <a:rPr lang="en-US" altLang="ru-RU" sz="2800" b="1" u="sng" dirty="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`</a:t>
            </a:r>
            <a:r>
              <a:rPr lang="ru-RU" altLang="ru-RU" sz="2800" b="1" u="sng" dirty="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язком:</a:t>
            </a:r>
            <a:r>
              <a:rPr lang="uk-UA" sz="3600" dirty="0" smtClean="0"/>
              <a:t/>
            </a:r>
            <a:br>
              <a:rPr lang="uk-UA" sz="3600" dirty="0" smtClean="0"/>
            </a:br>
            <a:r>
              <a:rPr lang="uk-UA" sz="3200" dirty="0"/>
              <a:t> </a:t>
            </a:r>
            <a:r>
              <a:rPr lang="uk-UA" sz="3200" dirty="0" smtClean="0"/>
              <a:t> </a:t>
            </a:r>
            <a:r>
              <a:rPr lang="ru-RU" altLang="uk-UA" sz="3200" dirty="0" smtClean="0"/>
              <a:t>1 </a:t>
            </a:r>
            <a:r>
              <a:rPr lang="uk-UA" sz="2800" dirty="0" smtClean="0"/>
              <a:t>Запорізькі </a:t>
            </a:r>
            <a:r>
              <a:rPr lang="uk-UA" sz="2800" u="sng" dirty="0"/>
              <a:t>козаки</a:t>
            </a:r>
            <a:r>
              <a:rPr lang="uk-UA" sz="2800" dirty="0"/>
              <a:t>  </a:t>
            </a:r>
            <a:r>
              <a:rPr lang="uk-UA" sz="2800" u="dbl" dirty="0"/>
              <a:t>були сміливими</a:t>
            </a:r>
            <a:r>
              <a:rPr lang="uk-UA" sz="2800" dirty="0"/>
              <a:t>, </a:t>
            </a:r>
            <a:r>
              <a:rPr lang="uk-UA" sz="2800" b="1" dirty="0">
                <a:solidFill>
                  <a:srgbClr val="00B050"/>
                </a:solidFill>
              </a:rPr>
              <a:t>а </a:t>
            </a:r>
            <a:br>
              <a:rPr lang="uk-UA" sz="2800" b="1" dirty="0">
                <a:solidFill>
                  <a:srgbClr val="00B050"/>
                </a:solidFill>
              </a:rPr>
            </a:br>
            <a:r>
              <a:rPr lang="ru-RU" altLang="uk-UA" sz="2800" dirty="0" smtClean="0"/>
              <a:t>2 </a:t>
            </a:r>
            <a:r>
              <a:rPr lang="uk-UA" sz="2800" u="sng" dirty="0" smtClean="0"/>
              <a:t>кмітливість </a:t>
            </a:r>
            <a:r>
              <a:rPr lang="uk-UA" sz="2800" u="sng" dirty="0"/>
              <a:t>та винахідливість</a:t>
            </a:r>
            <a:r>
              <a:rPr lang="uk-UA" sz="2800" dirty="0"/>
              <a:t> завжди </a:t>
            </a:r>
            <a:r>
              <a:rPr lang="uk-UA" sz="2800" u="dbl" dirty="0"/>
              <a:t>були</a:t>
            </a:r>
            <a:r>
              <a:rPr lang="uk-UA" sz="2800" dirty="0"/>
              <a:t> їхніми </a:t>
            </a:r>
            <a:r>
              <a:rPr lang="uk-UA" sz="2800" u="dbl" dirty="0"/>
              <a:t>друзями</a:t>
            </a:r>
            <a:r>
              <a:rPr lang="uk-UA" sz="2800" dirty="0"/>
              <a:t>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   </a:t>
            </a:r>
            <a:endParaRPr lang="ru-RU" sz="3200" i="1" dirty="0" smtClean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6200" y="3001010"/>
            <a:ext cx="7355205" cy="2998470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ru-RU" altLang="uk-UA" dirty="0" smtClean="0">
                <a:solidFill>
                  <a:srgbClr val="FF0000"/>
                </a:solidFill>
              </a:rPr>
              <a:t> </a:t>
            </a:r>
            <a:r>
              <a:rPr lang="uk-UA" dirty="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Там</a:t>
            </a:r>
            <a:r>
              <a:rPr lang="uk-UA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, де </a:t>
            </a:r>
            <a:r>
              <a:rPr lang="uk-UA" dirty="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закінчилась перша частина складного </a:t>
            </a:r>
            <a:r>
              <a:rPr lang="uk-UA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речення, знаходиться сполучник. Отже, два простих речення з’єднуються в одне ціле інтонаційно і сполучником</a:t>
            </a: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b="1" i="1" dirty="0">
                <a:solidFill>
                  <a:srgbClr val="00B050"/>
                </a:solidFill>
              </a:rPr>
              <a:t>а</a:t>
            </a:r>
            <a:r>
              <a:rPr lang="uk-UA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. Тому в цьому реченні ставиться кома.</a:t>
            </a:r>
            <a:endParaRPr lang="ru-RU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pPr marL="0" indent="0">
              <a:buNone/>
            </a:pPr>
            <a:endParaRPr lang="ru-RU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>
                <a:solidFill>
                  <a:schemeClr val="tx1"/>
                </a:solidFill>
                <a:sym typeface="+mn-ea"/>
              </a:rPr>
              <a:t>1 Мати сподівалась, </a:t>
            </a:r>
            <a:r>
              <a:rPr lang="uk-UA" b="1" dirty="0" smtClean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sym typeface="+mn-ea"/>
              </a:rPr>
              <a:t>що</a:t>
            </a:r>
            <a:r>
              <a:rPr lang="uk-UA" dirty="0" smtClean="0">
                <a:solidFill>
                  <a:schemeClr val="tx1"/>
                </a:solidFill>
                <a:sym typeface="+mn-ea"/>
              </a:rPr>
              <a:t> 2 буде їй захист і опора на старо літ.</a:t>
            </a:r>
            <a:endParaRPr lang="uk-UA" dirty="0" smtClean="0">
              <a:solidFill>
                <a:srgbClr val="FF0000"/>
              </a:solidFill>
              <a:sym typeface="+mn-ea"/>
            </a:endParaRPr>
          </a:p>
          <a:p>
            <a:pPr marL="0" indent="0">
              <a:buNone/>
            </a:pPr>
            <a:endParaRPr lang="uk-UA" dirty="0" smtClean="0">
              <a:solidFill>
                <a:srgbClr val="FF0000"/>
              </a:solidFill>
              <a:sym typeface="+mn-ea"/>
            </a:endParaRPr>
          </a:p>
          <a:p>
            <a:pPr marL="0" indent="0">
              <a:buNone/>
            </a:pPr>
            <a:r>
              <a:rPr lang="uk-UA" dirty="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Там</a:t>
            </a:r>
            <a:r>
              <a:rPr lang="uk-UA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, де </a:t>
            </a:r>
            <a:r>
              <a:rPr lang="uk-UA" dirty="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закінчилась перша частина складного </a:t>
            </a:r>
            <a:r>
              <a:rPr lang="uk-UA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речення, знаходиться сполучник. Отже, два простих речення з’єднуються в одне ціле інтонаційно і сполучником </a:t>
            </a:r>
            <a:r>
              <a:rPr lang="uk-UA" b="1" dirty="0">
                <a:solidFill>
                  <a:srgbClr val="32D30D"/>
                </a:solidFill>
                <a:sym typeface="+mn-ea"/>
              </a:rPr>
              <a:t>що.</a:t>
            </a:r>
            <a:r>
              <a:rPr lang="uk-UA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sym typeface="+mn-ea"/>
              </a:rPr>
              <a:t> Тому в цьому реченні ставиться кома.</a:t>
            </a:r>
            <a:endParaRPr lang="uk-UA" altLang="en-US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 sz="2800"/>
              <a:t>Складне речення з безсполучниковим зв</a:t>
            </a:r>
            <a:r>
              <a:rPr lang="en-US" altLang="en-US" sz="2800"/>
              <a:t>`</a:t>
            </a:r>
            <a:r>
              <a:rPr lang="uk-UA" altLang="en-US" sz="2800"/>
              <a:t>язком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-5928995"/>
            <a:ext cx="8229600" cy="49530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endParaRPr lang="uk-UA" altLang="x-none" b="1" i="1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r>
              <a:rPr lang="uk-UA" altLang="x-none" sz="2400" b="1" i="1">
                <a:solidFill>
                  <a:schemeClr val="accent1"/>
                </a:solidFill>
                <a:latin typeface="Arial" panose="020B0604020202020204" pitchFamily="34" charset="0"/>
                <a:sym typeface="+mn-ea"/>
              </a:rPr>
              <a:t>Складне речення з </a:t>
            </a:r>
            <a:r>
              <a:rPr lang="uk-UA" altLang="x-none" sz="2400" b="1" i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sym typeface="+mn-ea"/>
              </a:rPr>
              <a:t>без</a:t>
            </a:r>
            <a:r>
              <a:rPr lang="uk-UA" altLang="x-none" sz="2400" b="1" i="1">
                <a:solidFill>
                  <a:schemeClr val="accent1"/>
                </a:solidFill>
                <a:latin typeface="Arial" panose="020B0604020202020204" pitchFamily="34" charset="0"/>
                <a:sym typeface="+mn-ea"/>
              </a:rPr>
              <a:t>сполучниковим зв</a:t>
            </a:r>
            <a:r>
              <a:rPr lang="en-US" altLang="x-none" sz="2400" b="1" i="1">
                <a:solidFill>
                  <a:schemeClr val="accent1"/>
                </a:solidFill>
                <a:latin typeface="Arial" panose="020B0604020202020204" pitchFamily="34" charset="0"/>
                <a:sym typeface="+mn-ea"/>
              </a:rPr>
              <a:t>`</a:t>
            </a:r>
            <a:r>
              <a:rPr lang="uk-UA" altLang="x-none" sz="2400" b="1" i="1">
                <a:solidFill>
                  <a:schemeClr val="accent1"/>
                </a:solidFill>
                <a:latin typeface="Arial" panose="020B0604020202020204" pitchFamily="34" charset="0"/>
                <a:sym typeface="+mn-ea"/>
              </a:rPr>
              <a:t>язком</a:t>
            </a: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r>
              <a:rPr lang="uk-UA" altLang="x-none" b="1" i="1">
                <a:latin typeface="Arial" panose="020B0604020202020204" pitchFamily="34" charset="0"/>
                <a:sym typeface="+mn-ea"/>
              </a:rPr>
              <a:t>1. 1 Пишається калинонька, </a:t>
            </a:r>
          </a:p>
          <a:p>
            <a:pPr>
              <a:lnSpc>
                <a:spcPct val="80000"/>
              </a:lnSpc>
              <a:buNone/>
            </a:pPr>
            <a:r>
              <a:rPr lang="uk-UA" altLang="x-none" b="1" i="1">
                <a:latin typeface="Arial" panose="020B0604020202020204" pitchFamily="34" charset="0"/>
                <a:sym typeface="+mn-ea"/>
              </a:rPr>
              <a:t>2 явір молодіє.</a:t>
            </a:r>
          </a:p>
          <a:p>
            <a:pPr>
              <a:lnSpc>
                <a:spcPct val="80000"/>
              </a:lnSpc>
              <a:buNone/>
            </a:pPr>
            <a:endParaRPr lang="uk-UA" altLang="x-none" b="1" i="1">
              <a:latin typeface="Arial" panose="020B0604020202020204" pitchFamily="34" charset="0"/>
              <a:sym typeface="+mn-ea"/>
            </a:endParaRPr>
          </a:p>
          <a:p>
            <a:pPr>
              <a:lnSpc>
                <a:spcPct val="80000"/>
              </a:lnSpc>
              <a:buNone/>
            </a:pPr>
            <a:r>
              <a:rPr lang="uk-UA" altLang="x-none" b="1" i="1">
                <a:latin typeface="Arial" panose="020B0604020202020204" pitchFamily="34" charset="0"/>
                <a:sym typeface="+mn-ea"/>
              </a:rPr>
              <a:t>2. Лягло сонце за горою, зірки засяяли.</a:t>
            </a:r>
            <a:endParaRPr lang="uk-UA" altLang="x-none" b="1" i="1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None/>
            </a:pPr>
            <a:endParaRPr b="1" i="1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None/>
            </a:pPr>
            <a:endParaRPr b="1" i="1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None/>
            </a:pPr>
            <a:r>
              <a:rPr lang="uk-UA" b="1" i="1">
                <a:latin typeface="Arial" panose="020B0604020202020204" pitchFamily="34" charset="0"/>
              </a:rPr>
              <a:t>Безсполучникове складне речення - це таке складне речення, частини якого поєднуються без сполучників за допомогою смислових та інтонаційних зв</a:t>
            </a:r>
            <a:r>
              <a:rPr lang="en-US" b="1" i="1">
                <a:latin typeface="Arial" panose="020B0604020202020204" pitchFamily="34" charset="0"/>
              </a:rPr>
              <a:t>`</a:t>
            </a:r>
            <a:r>
              <a:rPr lang="uk-UA" b="1" i="1">
                <a:latin typeface="Arial" panose="020B0604020202020204" pitchFamily="34" charset="0"/>
              </a:rPr>
              <a:t>язків</a:t>
            </a:r>
            <a:endParaRPr b="1" i="1">
              <a:latin typeface="Arial" panose="020B0604020202020204" pitchFamily="34" charset="0"/>
            </a:endParaRPr>
          </a:p>
          <a:p>
            <a:endParaRPr lang="ru-RU" altLang="en-US"/>
          </a:p>
        </p:txBody>
      </p:sp>
      <p:cxnSp>
        <p:nvCxnSpPr>
          <p:cNvPr id="4" name="Прямое соединение 3"/>
          <p:cNvCxnSpPr/>
          <p:nvPr/>
        </p:nvCxnSpPr>
        <p:spPr>
          <a:xfrm>
            <a:off x="5795645" y="3213100"/>
            <a:ext cx="936625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ое соединение 6"/>
          <p:cNvCxnSpPr/>
          <p:nvPr/>
        </p:nvCxnSpPr>
        <p:spPr>
          <a:xfrm>
            <a:off x="2411730" y="3213100"/>
            <a:ext cx="1080135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ое соединение 7"/>
          <p:cNvCxnSpPr/>
          <p:nvPr/>
        </p:nvCxnSpPr>
        <p:spPr>
          <a:xfrm>
            <a:off x="646430" y="3429000"/>
            <a:ext cx="1549400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ое соединение 8"/>
          <p:cNvCxnSpPr/>
          <p:nvPr/>
        </p:nvCxnSpPr>
        <p:spPr>
          <a:xfrm>
            <a:off x="827405" y="3284855"/>
            <a:ext cx="1440180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ое соединение 9"/>
          <p:cNvCxnSpPr/>
          <p:nvPr/>
        </p:nvCxnSpPr>
        <p:spPr>
          <a:xfrm flipV="1">
            <a:off x="1750695" y="2420620"/>
            <a:ext cx="1812925" cy="1905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ое соединение 10"/>
          <p:cNvCxnSpPr/>
          <p:nvPr/>
        </p:nvCxnSpPr>
        <p:spPr>
          <a:xfrm>
            <a:off x="1839595" y="2275840"/>
            <a:ext cx="1652270" cy="127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ое соединение 11"/>
          <p:cNvCxnSpPr/>
          <p:nvPr/>
        </p:nvCxnSpPr>
        <p:spPr>
          <a:xfrm>
            <a:off x="798830" y="2275840"/>
            <a:ext cx="892810" cy="127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ое соединение 12"/>
          <p:cNvCxnSpPr/>
          <p:nvPr/>
        </p:nvCxnSpPr>
        <p:spPr>
          <a:xfrm>
            <a:off x="3834765" y="1732915"/>
            <a:ext cx="2376170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ое соединение 13"/>
          <p:cNvCxnSpPr/>
          <p:nvPr/>
        </p:nvCxnSpPr>
        <p:spPr>
          <a:xfrm>
            <a:off x="1331595" y="1859280"/>
            <a:ext cx="2376170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ое соединение 14"/>
          <p:cNvCxnSpPr/>
          <p:nvPr/>
        </p:nvCxnSpPr>
        <p:spPr>
          <a:xfrm>
            <a:off x="1331595" y="1732915"/>
            <a:ext cx="2376170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ое соединение 15"/>
          <p:cNvCxnSpPr/>
          <p:nvPr/>
        </p:nvCxnSpPr>
        <p:spPr>
          <a:xfrm>
            <a:off x="6876415" y="3213100"/>
            <a:ext cx="1656080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ое соединение 16"/>
          <p:cNvCxnSpPr/>
          <p:nvPr/>
        </p:nvCxnSpPr>
        <p:spPr>
          <a:xfrm>
            <a:off x="6876415" y="3357245"/>
            <a:ext cx="1656080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 contour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Домашнє завдання</a:t>
            </a:r>
            <a:endParaRPr lang="uk-U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1174750"/>
            <a:ext cx="6604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962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altLang="ru-RU"/>
          </a:p>
          <a:p>
            <a:pPr marL="0" indent="0">
              <a:buNone/>
            </a:pPr>
            <a:endParaRPr lang="uk-UA" altLang="ru-RU"/>
          </a:p>
          <a:p>
            <a:pPr marL="0" indent="0" algn="ctr">
              <a:buNone/>
            </a:pPr>
            <a:r>
              <a:rPr lang="uk-UA" altLang="ru-RU" sz="480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Бажаю успіхів!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range Waves">
  <a:themeElements>
    <a:clrScheme name="Orang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C73109"/>
      </a:accent1>
      <a:accent2>
        <a:srgbClr val="FF5050"/>
      </a:accent2>
      <a:accent3>
        <a:srgbClr val="FFFFFF"/>
      </a:accent3>
      <a:accent4>
        <a:srgbClr val="000000"/>
      </a:accent4>
      <a:accent5>
        <a:srgbClr val="E0ADAA"/>
      </a:accent5>
      <a:accent6>
        <a:srgbClr val="E74848"/>
      </a:accent6>
      <a:hlink>
        <a:srgbClr val="4D4D4D"/>
      </a:hlink>
      <a:folHlink>
        <a:srgbClr val="777777"/>
      </a:folHlink>
    </a:clrScheme>
    <a:fontScheme name="Orang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Orang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73109"/>
        </a:accent1>
        <a:accent2>
          <a:srgbClr val="FF5050"/>
        </a:accent2>
        <a:accent3>
          <a:srgbClr val="FFFFFF"/>
        </a:accent3>
        <a:accent4>
          <a:srgbClr val="000000"/>
        </a:accent4>
        <a:accent5>
          <a:srgbClr val="E0ADAA"/>
        </a:accent5>
        <a:accent6>
          <a:srgbClr val="E74848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шаблон-2</Template>
  <TotalTime>10</TotalTime>
  <Words>310</Words>
  <Application>Microsoft Office PowerPoint</Application>
  <PresentationFormat>Экран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Orange Waves</vt:lpstr>
      <vt:lpstr>   СКЛАДНЕ РЕЧЕННЯ. Кома між частинами складного речення </vt:lpstr>
      <vt:lpstr>Дайте відповіді на запитання усно</vt:lpstr>
      <vt:lpstr>Презентация PowerPoint</vt:lpstr>
      <vt:lpstr>Презентация PowerPoint</vt:lpstr>
      <vt:lpstr>Презентация PowerPoint</vt:lpstr>
      <vt:lpstr>1. Прочитайте уважно речення 2. Це прості речення. Вони мають одну граматичну основу.</vt:lpstr>
      <vt:lpstr>Будь уважним!</vt:lpstr>
      <vt:lpstr>    Складне речення зі сполучниковим зв`язком:   1 Запорізькі козаки  були сміливими, а  2 кмітливість та винахідливість завжди були їхніми друзями.    </vt:lpstr>
      <vt:lpstr>Презентация PowerPoint</vt:lpstr>
      <vt:lpstr>Складне речення з безсполучниковим зв`язком</vt:lpstr>
      <vt:lpstr>Домашнє завдання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Будьте самі шукачами, дослідниками.  Якщо не буде вогника у вас,  вам ніколи не запалити його в інших…  В.О.Сухомлинський</dc:title>
  <dc:creator>Yterup</dc:creator>
  <cp:lastModifiedBy>TPCUSer</cp:lastModifiedBy>
  <cp:revision>70</cp:revision>
  <dcterms:created xsi:type="dcterms:W3CDTF">2016-03-05T11:00:00Z</dcterms:created>
  <dcterms:modified xsi:type="dcterms:W3CDTF">2022-04-30T13:20:31Z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1049-11.2.0.9232</vt:lpwstr>
  </property>
</Properties>
</file>