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4" r:id="rId6"/>
    <p:sldId id="263" r:id="rId7"/>
    <p:sldId id="262" r:id="rId8"/>
    <p:sldId id="259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28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A8A822-198A-40F3-9C35-7FBA7A19709C}" v="1654" dt="2021-04-27T15:29:22.4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4660"/>
  </p:normalViewPr>
  <p:slideViewPr>
    <p:cSldViewPr snapToGrid="0">
      <p:cViewPr>
        <p:scale>
          <a:sx n="96" d="100"/>
          <a:sy n="96" d="100"/>
        </p:scale>
        <p:origin x="-86" y="-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0CB8900C-88A2-4A39-BF4F-04574685D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" y="2788"/>
            <a:ext cx="12184564" cy="68524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9AF3154-2E57-42BF-9E14-59EA0BF6897F}"/>
              </a:ext>
            </a:extLst>
          </p:cNvPr>
          <p:cNvSpPr txBox="1"/>
          <p:nvPr/>
        </p:nvSpPr>
        <p:spPr>
          <a:xfrm>
            <a:off x="5969620" y="1490546"/>
            <a:ext cx="5558882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 err="1">
                <a:solidFill>
                  <a:srgbClr val="FF0000"/>
                </a:solidFill>
                <a:latin typeface="Times New Roman"/>
                <a:cs typeface="Segoe UI"/>
              </a:rPr>
              <a:t>Тренувальні</a:t>
            </a:r>
            <a:r>
              <a:rPr lang="en-US" sz="4400" b="1" dirty="0">
                <a:solidFill>
                  <a:srgbClr val="FF0000"/>
                </a:solidFill>
                <a:latin typeface="Times New Roman"/>
                <a:cs typeface="Segoe UI"/>
              </a:rPr>
              <a:t> 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/>
                <a:cs typeface="Segoe UI"/>
              </a:rPr>
              <a:t>вправи</a:t>
            </a:r>
            <a:r>
              <a:rPr lang="ru-RU" sz="4400" dirty="0" smtClean="0">
                <a:solidFill>
                  <a:srgbClr val="FF0000"/>
                </a:solidFill>
                <a:latin typeface="Times New Roman"/>
                <a:cs typeface="Calibri"/>
              </a:rPr>
              <a:t>. </a:t>
            </a:r>
            <a:r>
              <a:rPr lang="ru-RU" sz="4400" dirty="0" err="1" smtClean="0">
                <a:solidFill>
                  <a:srgbClr val="FF0000"/>
                </a:solidFill>
                <a:latin typeface="Times New Roman"/>
                <a:cs typeface="Calibri"/>
              </a:rPr>
              <a:t>Підготовка</a:t>
            </a:r>
            <a:r>
              <a:rPr lang="ru-RU" sz="4400" dirty="0" smtClean="0">
                <a:solidFill>
                  <a:srgbClr val="FF0000"/>
                </a:solidFill>
                <a:latin typeface="Times New Roman"/>
                <a:cs typeface="Calibri"/>
              </a:rPr>
              <a:t> до </a:t>
            </a:r>
            <a:r>
              <a:rPr lang="ru-RU" sz="4400" dirty="0" err="1" smtClean="0">
                <a:solidFill>
                  <a:srgbClr val="FF0000"/>
                </a:solidFill>
                <a:latin typeface="Times New Roman"/>
                <a:cs typeface="Calibri"/>
              </a:rPr>
              <a:t>контрольної</a:t>
            </a:r>
            <a:r>
              <a:rPr lang="ru-RU" sz="4400" dirty="0" smtClean="0">
                <a:solidFill>
                  <a:srgbClr val="FF0000"/>
                </a:solidFill>
                <a:latin typeface="Times New Roman"/>
                <a:cs typeface="Calibri"/>
              </a:rPr>
              <a:t> </a:t>
            </a:r>
            <a:r>
              <a:rPr lang="ru-RU" sz="4400" dirty="0" err="1" smtClean="0">
                <a:solidFill>
                  <a:srgbClr val="FF0000"/>
                </a:solidFill>
                <a:latin typeface="Times New Roman"/>
                <a:cs typeface="Calibri"/>
              </a:rPr>
              <a:t>роботи</a:t>
            </a:r>
            <a:endParaRPr lang="en-US" sz="4400" b="1" dirty="0">
              <a:solidFill>
                <a:srgbClr val="FF0000"/>
              </a:solidFill>
              <a:latin typeface="Times New Roman"/>
              <a:cs typeface="Segoe UI"/>
            </a:endParaRPr>
          </a:p>
          <a:p>
            <a:pPr algn="ctr"/>
            <a:endParaRPr lang="en-US" sz="4400" b="1" dirty="0">
              <a:solidFill>
                <a:srgbClr val="FF0000"/>
              </a:solidFill>
              <a:latin typeface="Times New Roman"/>
              <a:cs typeface="Segoe UI"/>
            </a:endParaRPr>
          </a:p>
        </p:txBody>
      </p:sp>
      <p:pic>
        <p:nvPicPr>
          <p:cNvPr id="8" name="Рисунок 9" descr="Изображение выглядит как ткань&#10;&#10;Автоматически созданное описание">
            <a:extLst>
              <a:ext uri="{FF2B5EF4-FFF2-40B4-BE49-F238E27FC236}">
                <a16:creationId xmlns:a16="http://schemas.microsoft.com/office/drawing/2014/main" xmlns="" id="{C4B157F7-35E0-42EE-87A9-1DE9C8EB04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571" y="1630866"/>
            <a:ext cx="3644589" cy="456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0CB8900C-88A2-4A39-BF4F-04574685D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" y="2788"/>
            <a:ext cx="12184564" cy="68524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BBE943D-D0D7-4C99-98C1-52AF59321809}"/>
              </a:ext>
            </a:extLst>
          </p:cNvPr>
          <p:cNvSpPr txBox="1"/>
          <p:nvPr/>
        </p:nvSpPr>
        <p:spPr>
          <a:xfrm>
            <a:off x="5347010" y="849351"/>
            <a:ext cx="5995638" cy="58785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Times New Roman"/>
                <a:cs typeface="Calibri"/>
              </a:rPr>
              <a:t>"</a:t>
            </a:r>
            <a:r>
              <a:rPr lang="en-US" sz="4000" b="1" err="1">
                <a:solidFill>
                  <a:srgbClr val="FF0000"/>
                </a:solidFill>
                <a:latin typeface="Times New Roman"/>
                <a:cs typeface="Calibri"/>
              </a:rPr>
              <a:t>Мозковий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cs typeface="Calibri"/>
              </a:rPr>
              <a:t> </a:t>
            </a:r>
            <a:r>
              <a:rPr lang="en-US" sz="4000" b="1" err="1">
                <a:solidFill>
                  <a:srgbClr val="FF0000"/>
                </a:solidFill>
                <a:latin typeface="Times New Roman"/>
                <a:cs typeface="Calibri"/>
              </a:rPr>
              <a:t>штурм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cs typeface="Calibri"/>
              </a:rPr>
              <a:t>"</a:t>
            </a:r>
            <a:endParaRPr lang="en-US" sz="4000" b="1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algn="just"/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1.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Яке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речення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називається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складним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?</a:t>
            </a:r>
          </a:p>
          <a:p>
            <a:pPr algn="just"/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2.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Чим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воно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відрізняється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від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простого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?</a:t>
            </a:r>
          </a:p>
          <a:p>
            <a:pPr algn="just"/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3.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Що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таке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граматична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основа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речення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?</a:t>
            </a:r>
          </a:p>
          <a:p>
            <a:pPr algn="just"/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4.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Як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можуть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пов’язуватись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прості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речення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у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складі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складного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?</a:t>
            </a:r>
          </a:p>
          <a:p>
            <a:pPr algn="just"/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5.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Які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розділові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знаки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ставляться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між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частинами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складного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речення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?</a:t>
            </a:r>
          </a:p>
          <a:p>
            <a:pPr algn="just"/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6.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Яке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речення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називається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односкладним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,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яке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двоскладним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?</a:t>
            </a:r>
          </a:p>
          <a:p>
            <a:pPr algn="just"/>
            <a:endParaRPr lang="en-US" sz="2800" dirty="0">
              <a:solidFill>
                <a:srgbClr val="1628F0"/>
              </a:solidFill>
              <a:latin typeface="Times New Roman"/>
              <a:cs typeface="Times New Roman"/>
            </a:endParaRPr>
          </a:p>
        </p:txBody>
      </p:sp>
      <p:pic>
        <p:nvPicPr>
          <p:cNvPr id="3" name="Рисунок 4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0DBC919B-10FA-41AA-9AD4-21A871E1F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717" y="2438316"/>
            <a:ext cx="4443760" cy="232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06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0CB8900C-88A2-4A39-BF4F-04574685D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" y="2788"/>
            <a:ext cx="12184564" cy="68524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37FA176-269D-450E-A6B6-47B51BBE9F98}"/>
              </a:ext>
            </a:extLst>
          </p:cNvPr>
          <p:cNvSpPr txBox="1"/>
          <p:nvPr/>
        </p:nvSpPr>
        <p:spPr>
          <a:xfrm>
            <a:off x="2010937" y="802888"/>
            <a:ext cx="9666248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Фронтальна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робота</a:t>
            </a:r>
            <a:endParaRPr lang="en-US" sz="4000" b="1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Запишіть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речення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,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підкресліть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в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них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граматичні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основи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.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Доведіть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,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що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речення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складні</a:t>
            </a:r>
            <a:endParaRPr lang="en-US" sz="2000" dirty="0">
              <a:solidFill>
                <a:srgbClr val="1628F0"/>
              </a:solidFill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D8451D8-8104-4E53-8361-298184D9883E}"/>
              </a:ext>
            </a:extLst>
          </p:cNvPr>
          <p:cNvSpPr txBox="1"/>
          <p:nvPr/>
        </p:nvSpPr>
        <p:spPr>
          <a:xfrm>
            <a:off x="6248400" y="2001644"/>
            <a:ext cx="5280104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1.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Закінчувалися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суворі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морози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, і в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повітрі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 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відчувався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подих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весни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.</a:t>
            </a:r>
            <a:endParaRPr lang="en-US" sz="2800" b="1">
              <a:solidFill>
                <a:srgbClr val="1628F0"/>
              </a:solidFill>
              <a:latin typeface="Times New Roman"/>
              <a:ea typeface="Verdana"/>
              <a:cs typeface="Times New Roman"/>
            </a:endParaRPr>
          </a:p>
          <a:p>
            <a:pPr algn="just"/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 2. У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лісі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 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розтанули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останні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острівці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снігу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, і 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земля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 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запарувала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. </a:t>
            </a:r>
            <a:endParaRPr lang="en-US" sz="2800" b="1" dirty="0">
              <a:solidFill>
                <a:srgbClr val="1628F0"/>
              </a:solidFill>
              <a:latin typeface="Times New Roman"/>
              <a:ea typeface="Verdana"/>
              <a:cs typeface="Times New Roman"/>
            </a:endParaRPr>
          </a:p>
          <a:p>
            <a:pPr algn="just"/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3.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Галявини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вкрилися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пролісками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,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по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яким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застрибали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сонячні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зайчики</a:t>
            </a:r>
            <a:endParaRPr lang="en-US" sz="2800" b="1">
              <a:solidFill>
                <a:srgbClr val="1628F0"/>
              </a:solidFill>
              <a:latin typeface="Times New Roman"/>
              <a:ea typeface="Verdana"/>
              <a:cs typeface="Verdana"/>
            </a:endParaRPr>
          </a:p>
        </p:txBody>
      </p:sp>
      <p:pic>
        <p:nvPicPr>
          <p:cNvPr id="6" name="Рисунок 6" descr="Изображение выглядит как дерево, зеленый&#10;&#10;Автоматически созданное описание">
            <a:extLst>
              <a:ext uri="{FF2B5EF4-FFF2-40B4-BE49-F238E27FC236}">
                <a16:creationId xmlns:a16="http://schemas.microsoft.com/office/drawing/2014/main" xmlns="" id="{FCA96C3B-7D4C-4601-ADA4-BEA9D2A8D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815" y="2299415"/>
            <a:ext cx="5075662" cy="315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63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0CB8900C-88A2-4A39-BF4F-04574685D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" y="2788"/>
            <a:ext cx="12184564" cy="68524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A640664-6443-47F1-B437-9DF94EB3AFE2}"/>
              </a:ext>
            </a:extLst>
          </p:cNvPr>
          <p:cNvSpPr txBox="1"/>
          <p:nvPr/>
        </p:nvSpPr>
        <p:spPr>
          <a:xfrm>
            <a:off x="2466278" y="217449"/>
            <a:ext cx="8634761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Гра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 «</a:t>
            </a:r>
            <a:r>
              <a:rPr lang="en-US" sz="4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Доміно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»</a:t>
            </a:r>
            <a:endParaRPr lang="ru-RU"/>
          </a:p>
          <a:p>
            <a:r>
              <a:rPr lang="en-US" dirty="0"/>
              <a:t> 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З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поданих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частин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утворіть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прислів’я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,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які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становлять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складні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речення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.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Вкажіть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граматичні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основи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речень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FC3CBE2-D33D-40E2-B749-3779FCA5FC24}"/>
              </a:ext>
            </a:extLst>
          </p:cNvPr>
          <p:cNvSpPr txBox="1"/>
          <p:nvPr/>
        </p:nvSpPr>
        <p:spPr>
          <a:xfrm>
            <a:off x="784302" y="1602059"/>
            <a:ext cx="1045612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2800" dirty="0" err="1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Весна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красна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квітками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, 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                     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вся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 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природа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 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воскресає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.</a:t>
            </a:r>
            <a:endParaRPr lang="ru-RU" sz="2800">
              <a:solidFill>
                <a:srgbClr val="1628F0"/>
              </a:solidFill>
              <a:latin typeface="Times New Roman"/>
              <a:cs typeface="Times New Rom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97D0EA7-10F4-4157-AE02-5FB263C78807}"/>
              </a:ext>
            </a:extLst>
          </p:cNvPr>
          <p:cNvSpPr txBox="1"/>
          <p:nvPr/>
        </p:nvSpPr>
        <p:spPr>
          <a:xfrm>
            <a:off x="784303" y="2131741"/>
            <a:ext cx="1025168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2800" dirty="0" err="1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Сонце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гріє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,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сонце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сяє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 —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                     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бери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 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віз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, у 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дорогу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 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дубовий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.</a:t>
            </a:r>
            <a:r>
              <a:rPr lang="en-US" sz="2800" dirty="0">
                <a:latin typeface="Times New Roman"/>
                <a:ea typeface="Open Sans"/>
                <a:cs typeface="Calibri"/>
              </a:rPr>
              <a:t> </a:t>
            </a:r>
            <a:endParaRPr lang="ru-RU" sz="2800" dirty="0">
              <a:latin typeface="Times New Roman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C82511A-61F9-4096-97CD-71A5C1E4D538}"/>
              </a:ext>
            </a:extLst>
          </p:cNvPr>
          <p:cNvSpPr txBox="1"/>
          <p:nvPr/>
        </p:nvSpPr>
        <p:spPr>
          <a:xfrm>
            <a:off x="784303" y="2661424"/>
            <a:ext cx="870910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2800" dirty="0" err="1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Прийде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тиждень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вербовий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,                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вродить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 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рясно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.</a:t>
            </a:r>
            <a:endParaRPr lang="ru-RU" sz="2800" dirty="0">
              <a:solidFill>
                <a:srgbClr val="1628F0"/>
              </a:solidFill>
              <a:latin typeface="Times New Roman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4933A3C-D413-462D-8174-73E6D5D57391}"/>
              </a:ext>
            </a:extLst>
          </p:cNvPr>
          <p:cNvSpPr txBox="1"/>
          <p:nvPr/>
        </p:nvSpPr>
        <p:spPr>
          <a:xfrm>
            <a:off x="784303" y="3191108"/>
            <a:ext cx="9117979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 err="1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Сій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вчасно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Open Sans"/>
                <a:cs typeface="Open Sans"/>
              </a:rPr>
              <a:t>,                                         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а 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осінь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 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пирогами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.</a:t>
            </a:r>
          </a:p>
          <a:p>
            <a:pPr>
              <a:buChar char="•"/>
            </a:pPr>
            <a:endParaRPr lang="en-US" dirty="0">
              <a:solidFill>
                <a:srgbClr val="222222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9" name="Рисунок 9" descr="Изображение выглядит как растение, цветок, букет, цветной&#10;&#10;Автоматически созданное описание">
            <a:extLst>
              <a:ext uri="{FF2B5EF4-FFF2-40B4-BE49-F238E27FC236}">
                <a16:creationId xmlns:a16="http://schemas.microsoft.com/office/drawing/2014/main" xmlns="" id="{7473DC2A-855A-44BC-AA20-A5B02CBE8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979" y="4238973"/>
            <a:ext cx="2571750" cy="1781175"/>
          </a:xfrm>
          <a:prstGeom prst="rect">
            <a:avLst/>
          </a:prstGeom>
        </p:spPr>
      </p:pic>
      <p:pic>
        <p:nvPicPr>
          <p:cNvPr id="10" name="Рисунок 10">
            <a:extLst>
              <a:ext uri="{FF2B5EF4-FFF2-40B4-BE49-F238E27FC236}">
                <a16:creationId xmlns:a16="http://schemas.microsoft.com/office/drawing/2014/main" xmlns="" id="{CF6A5FB8-8050-4750-9114-C4BBA3008A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090" y="4235605"/>
            <a:ext cx="2919528" cy="1787912"/>
          </a:xfrm>
          <a:prstGeom prst="rect">
            <a:avLst/>
          </a:prstGeom>
        </p:spPr>
      </p:pic>
      <p:pic>
        <p:nvPicPr>
          <p:cNvPr id="11" name="Рисунок 11" descr="Изображение выглядит как растение, цвет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7ADF54AE-3E76-4E8A-8AEB-47E8C2F8FA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3074" y="4237812"/>
            <a:ext cx="2345241" cy="181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7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0CB8900C-88A2-4A39-BF4F-04574685D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" y="2788"/>
            <a:ext cx="12184564" cy="68524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1084C7C-41D1-4678-BD0D-84A2038A58ED}"/>
              </a:ext>
            </a:extLst>
          </p:cNvPr>
          <p:cNvSpPr txBox="1"/>
          <p:nvPr/>
        </p:nvSpPr>
        <p:spPr>
          <a:xfrm>
            <a:off x="2224669" y="217448"/>
            <a:ext cx="9025052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 err="1">
                <a:solidFill>
                  <a:srgbClr val="FF0000"/>
                </a:solidFill>
                <a:latin typeface="Times New Roman"/>
                <a:ea typeface="+mn-lt"/>
                <a:cs typeface="+mn-lt"/>
              </a:rPr>
              <a:t>Цифровий</a:t>
            </a:r>
            <a:r>
              <a:rPr lang="en-US" sz="4400" b="1" dirty="0">
                <a:solidFill>
                  <a:srgbClr val="FF000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/>
                <a:ea typeface="+mn-lt"/>
                <a:cs typeface="+mn-lt"/>
              </a:rPr>
              <a:t>тест</a:t>
            </a:r>
            <a:endParaRPr lang="ru-RU" dirty="0" err="1">
              <a:solidFill>
                <a:srgbClr val="FF0000"/>
              </a:solidFill>
              <a:latin typeface="Times New Roman"/>
            </a:endParaRPr>
          </a:p>
          <a:p>
            <a:pPr algn="ctr"/>
            <a:r>
              <a:rPr lang="en-US" sz="20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Позначте</a:t>
            </a:r>
            <a:r>
              <a:rPr lang="en-US" sz="20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цифрами</a:t>
            </a:r>
            <a:r>
              <a:rPr lang="en-US" sz="20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: 1 —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просте</a:t>
            </a:r>
            <a:r>
              <a:rPr lang="en-US" sz="20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речення</a:t>
            </a:r>
            <a:r>
              <a:rPr lang="en-US" sz="20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;  2 —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складне</a:t>
            </a:r>
            <a:r>
              <a:rPr lang="en-US" sz="20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речення</a:t>
            </a:r>
            <a:endParaRPr lang="en-US" sz="2000" dirty="0">
              <a:solidFill>
                <a:srgbClr val="1628F0"/>
              </a:solidFill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6D265AD-866D-4462-AE9B-2885B46BB47E}"/>
              </a:ext>
            </a:extLst>
          </p:cNvPr>
          <p:cNvSpPr txBox="1"/>
          <p:nvPr/>
        </p:nvSpPr>
        <p:spPr>
          <a:xfrm>
            <a:off x="728547" y="1509132"/>
            <a:ext cx="10660565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Добре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пригріває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вже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весняне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сонечко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,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підсихає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в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лісі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земля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. </a:t>
            </a:r>
            <a:endParaRPr lang="en-US" sz="2800">
              <a:solidFill>
                <a:srgbClr val="1628F0"/>
              </a:solidFill>
              <a:latin typeface="Times New Roman"/>
              <a:ea typeface="Verdana"/>
              <a:cs typeface="Calibri" panose="020F0502020204030204"/>
            </a:endParaRPr>
          </a:p>
          <a:p>
            <a:pPr algn="just"/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Все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навколо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оживає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: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дерева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,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птахи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,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комахи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. </a:t>
            </a:r>
            <a:endParaRPr lang="en-US" sz="2800">
              <a:solidFill>
                <a:srgbClr val="1628F0"/>
              </a:solidFill>
              <a:latin typeface="Times New Roman"/>
              <a:ea typeface="Verdana"/>
              <a:cs typeface="Calibri"/>
            </a:endParaRPr>
          </a:p>
          <a:p>
            <a:pPr algn="just"/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Веселіше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співають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птахи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,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від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зимової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сплячки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прокидаються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лісові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жителі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Verdana"/>
                <a:cs typeface="Verdana"/>
              </a:rPr>
              <a:t>.</a:t>
            </a:r>
          </a:p>
          <a:p>
            <a:pPr algn="just"/>
            <a:r>
              <a:rPr lang="en-US" sz="28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Ледве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дихнуло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весняним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теплом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,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як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вже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набубнявіли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на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деревах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бруньки</a:t>
            </a:r>
            <a:r>
              <a:rPr lang="en-US" sz="2800" dirty="0">
                <a:solidFill>
                  <a:srgbClr val="1628F0"/>
                </a:solidFill>
                <a:latin typeface="Times New Roman"/>
                <a:ea typeface="+mn-lt"/>
                <a:cs typeface="+mn-lt"/>
              </a:rPr>
              <a:t>.</a:t>
            </a:r>
          </a:p>
          <a:p>
            <a:pPr algn="just"/>
            <a:r>
              <a:rPr lang="en-US" sz="2800" dirty="0" err="1">
                <a:solidFill>
                  <a:srgbClr val="1628F0"/>
                </a:solidFill>
                <a:latin typeface="Times New Roman"/>
                <a:cs typeface="Calibri"/>
              </a:rPr>
              <a:t>Зеленіє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Calibri"/>
              </a:rPr>
              <a:t> 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Calibri"/>
              </a:rPr>
              <a:t>молоденька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Calibri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Calibri"/>
              </a:rPr>
              <a:t>травичка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Calibri"/>
              </a:rPr>
              <a:t>.</a:t>
            </a:r>
          </a:p>
          <a:p>
            <a:pPr algn="just"/>
            <a:r>
              <a:rPr lang="en-US" sz="2800" dirty="0" err="1">
                <a:solidFill>
                  <a:srgbClr val="1628F0"/>
                </a:solidFill>
                <a:latin typeface="Times New Roman"/>
                <a:cs typeface="Calibri"/>
              </a:rPr>
              <a:t>Все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Calibri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Calibri"/>
              </a:rPr>
              <a:t>навкруги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Calibri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Calibri"/>
              </a:rPr>
              <a:t>змінюється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Calibri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3BB5DB7-7340-4E4E-9198-8B5FBD0487AB}"/>
              </a:ext>
            </a:extLst>
          </p:cNvPr>
          <p:cNvSpPr txBox="1"/>
          <p:nvPr/>
        </p:nvSpPr>
        <p:spPr>
          <a:xfrm>
            <a:off x="895815" y="5430644"/>
            <a:ext cx="406276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Відповідь</a:t>
            </a:r>
            <a:r>
              <a:rPr lang="en-US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: 2, 1, 2, 2, 1, 1.</a:t>
            </a:r>
          </a:p>
        </p:txBody>
      </p:sp>
      <p:pic>
        <p:nvPicPr>
          <p:cNvPr id="7" name="Рисунок 7" descr="Изображение выглядит как дерево, внешний, растение, лес&#10;&#10;Автоматически созданное описание">
            <a:extLst>
              <a:ext uri="{FF2B5EF4-FFF2-40B4-BE49-F238E27FC236}">
                <a16:creationId xmlns:a16="http://schemas.microsoft.com/office/drawing/2014/main" xmlns="" id="{C1BC6200-FB83-4FEE-AADF-D49B78A2A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8595" y="4006160"/>
            <a:ext cx="3988418" cy="22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34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0CB8900C-88A2-4A39-BF4F-04574685D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" y="2788"/>
            <a:ext cx="12184564" cy="68524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7F70122-0CDA-4896-B826-2646689E6B65}"/>
              </a:ext>
            </a:extLst>
          </p:cNvPr>
          <p:cNvSpPr txBox="1"/>
          <p:nvPr/>
        </p:nvSpPr>
        <p:spPr>
          <a:xfrm>
            <a:off x="2215377" y="375424"/>
            <a:ext cx="8774150" cy="38164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Самостійна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робота</a:t>
            </a:r>
            <a:endParaRPr lang="en-US" dirty="0" err="1">
              <a:solidFill>
                <a:srgbClr val="000000"/>
              </a:solidFill>
              <a:latin typeface="Calibri" panose="020F0502020204030204"/>
              <a:cs typeface="Calibri" panose="020F0502020204030204"/>
            </a:endParaRPr>
          </a:p>
          <a:p>
            <a:pPr algn="just"/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333333"/>
                </a:solidFill>
                <a:latin typeface="Droid Sans"/>
              </a:rPr>
              <a:t>►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 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Запишіть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речення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,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вставляючи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пропущені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букви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та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розставляючи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розділові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знаки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.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Поясніть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свій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вибір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.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Виразно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1628F0"/>
                </a:solidFill>
                <a:latin typeface="Times New Roman"/>
                <a:cs typeface="Times New Roman"/>
              </a:rPr>
              <a:t>прочитайте</a:t>
            </a:r>
            <a:r>
              <a:rPr lang="en-US" sz="2000" dirty="0">
                <a:solidFill>
                  <a:srgbClr val="1628F0"/>
                </a:solidFill>
                <a:latin typeface="Times New Roman"/>
                <a:cs typeface="Times New Roman"/>
              </a:rPr>
              <a:t>.</a:t>
            </a:r>
            <a:r>
              <a:rPr lang="en-US" sz="2400" dirty="0">
                <a:solidFill>
                  <a:srgbClr val="1628F0"/>
                </a:solidFill>
                <a:latin typeface="Times New Roman"/>
              </a:rPr>
              <a:t/>
            </a:r>
            <a:br>
              <a:rPr lang="en-US" sz="2400" dirty="0">
                <a:solidFill>
                  <a:srgbClr val="1628F0"/>
                </a:solidFill>
                <a:latin typeface="Times New Roman"/>
              </a:rPr>
            </a:b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Садок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вишневий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коло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хати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                      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Сі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..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мя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вечеря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коло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хати</a:t>
            </a:r>
            <a:r>
              <a:rPr lang="en-US" sz="2400" dirty="0">
                <a:solidFill>
                  <a:srgbClr val="1628F0"/>
                </a:solidFill>
                <a:latin typeface="Times New Roman"/>
              </a:rPr>
              <a:t/>
            </a:r>
            <a:br>
              <a:rPr lang="en-US" sz="2400" dirty="0">
                <a:solidFill>
                  <a:srgbClr val="1628F0"/>
                </a:solidFill>
                <a:latin typeface="Times New Roman"/>
              </a:rPr>
            </a:b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Хрущі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над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вишнями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гудуть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                    В..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чірня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зоренька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вст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..є</a:t>
            </a:r>
            <a:r>
              <a:rPr lang="en-US" sz="2400" dirty="0">
                <a:solidFill>
                  <a:srgbClr val="1628F0"/>
                </a:solidFill>
                <a:latin typeface="Times New Roman"/>
              </a:rPr>
              <a:t/>
            </a:r>
            <a:br>
              <a:rPr lang="en-US" sz="2400" dirty="0">
                <a:solidFill>
                  <a:srgbClr val="1628F0"/>
                </a:solidFill>
                <a:latin typeface="Times New Roman"/>
              </a:rPr>
            </a:b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Плугат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..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рі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з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плугами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йдуть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                     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Дочка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вечерять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подає</a:t>
            </a:r>
            <a:r>
              <a:rPr lang="en-US" sz="2400" dirty="0">
                <a:solidFill>
                  <a:srgbClr val="1628F0"/>
                </a:solidFill>
                <a:latin typeface="Times New Roman"/>
              </a:rPr>
              <a:t/>
            </a:r>
            <a:br>
              <a:rPr lang="en-US" sz="2400" dirty="0">
                <a:solidFill>
                  <a:srgbClr val="1628F0"/>
                </a:solidFill>
                <a:latin typeface="Times New Roman"/>
              </a:rPr>
            </a:b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Співають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ідучи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д..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вчата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                          А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мати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хоче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научати</a:t>
            </a:r>
            <a:r>
              <a:rPr lang="en-US" sz="2400" dirty="0">
                <a:solidFill>
                  <a:srgbClr val="1628F0"/>
                </a:solidFill>
                <a:latin typeface="Times New Roman"/>
              </a:rPr>
              <a:t/>
            </a:r>
            <a:br>
              <a:rPr lang="en-US" sz="2400" dirty="0">
                <a:solidFill>
                  <a:srgbClr val="1628F0"/>
                </a:solidFill>
                <a:latin typeface="Times New Roman"/>
              </a:rPr>
            </a:b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А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мат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..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рі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в..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черять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ждуть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.                       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Та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с..л..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вейко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не</a:t>
            </a:r>
            <a:r>
              <a:rPr lang="en-US" sz="24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rgbClr val="1628F0"/>
                </a:solidFill>
                <a:latin typeface="Times New Roman"/>
                <a:cs typeface="Times New Roman"/>
              </a:rPr>
              <a:t>дає</a:t>
            </a:r>
            <a:r>
              <a:rPr lang="en-US" dirty="0">
                <a:solidFill>
                  <a:srgbClr val="333333"/>
                </a:solidFill>
                <a:latin typeface="Droid Sans"/>
              </a:rPr>
              <a:t>.</a:t>
            </a:r>
            <a:r>
              <a:rPr lang="en-US" dirty="0"/>
              <a:t/>
            </a:r>
            <a:br>
              <a:rPr lang="en-US" dirty="0"/>
            </a:br>
            <a:r>
              <a:rPr lang="en-US" sz="2000" b="1" dirty="0">
                <a:solidFill>
                  <a:srgbClr val="1628F0"/>
                </a:solidFill>
                <a:latin typeface="Times New Roman"/>
                <a:cs typeface="Times New Roman"/>
              </a:rPr>
              <a:t>                                                                                                                Т. </a:t>
            </a:r>
            <a:r>
              <a:rPr lang="en-US" sz="2000" b="1" dirty="0" err="1">
                <a:solidFill>
                  <a:srgbClr val="1628F0"/>
                </a:solidFill>
                <a:latin typeface="Times New Roman"/>
                <a:cs typeface="Times New Roman"/>
              </a:rPr>
              <a:t>Шевченко</a:t>
            </a:r>
            <a:endParaRPr lang="en-US" sz="2000" b="1" dirty="0">
              <a:solidFill>
                <a:srgbClr val="1628F0"/>
              </a:solidFill>
              <a:latin typeface="Times New Roman"/>
              <a:cs typeface="Times New Roman"/>
            </a:endParaRPr>
          </a:p>
        </p:txBody>
      </p:sp>
      <p:pic>
        <p:nvPicPr>
          <p:cNvPr id="3" name="Рисунок 4">
            <a:extLst>
              <a:ext uri="{FF2B5EF4-FFF2-40B4-BE49-F238E27FC236}">
                <a16:creationId xmlns:a16="http://schemas.microsoft.com/office/drawing/2014/main" xmlns="" id="{CAE89E01-51C1-4FD2-8317-DFADD23A4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278" y="4192511"/>
            <a:ext cx="3054736" cy="2115711"/>
          </a:xfrm>
          <a:prstGeom prst="rect">
            <a:avLst/>
          </a:prstGeom>
        </p:spPr>
      </p:pic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52EDB4FC-D90F-446E-8B05-69213CB67B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952" y="4191582"/>
            <a:ext cx="2773633" cy="211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0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0CB8900C-88A2-4A39-BF4F-04574685D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" y="2788"/>
            <a:ext cx="12184564" cy="68524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69B8D24-CA84-4773-8C31-4C318162999F}"/>
              </a:ext>
            </a:extLst>
          </p:cNvPr>
          <p:cNvSpPr txBox="1"/>
          <p:nvPr/>
        </p:nvSpPr>
        <p:spPr>
          <a:xfrm>
            <a:off x="5523570" y="932985"/>
            <a:ext cx="5651809" cy="46166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Незакінчене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речення</a:t>
            </a:r>
            <a:endParaRPr lang="en-US" sz="4000" b="1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algn="just"/>
            <a:endParaRPr lang="en-US" sz="4000" b="1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algn="just"/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1.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На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сьогоднішньому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уроці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я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навчився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   …</a:t>
            </a:r>
          </a:p>
          <a:p>
            <a:pPr algn="just"/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2.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Найважчим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сьогодні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було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   …</a:t>
            </a:r>
          </a:p>
          <a:p>
            <a:pPr algn="just"/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3.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До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сьогоднішнього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дня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я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не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розумів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, а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сьогодні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зрозумів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…</a:t>
            </a:r>
          </a:p>
          <a:p>
            <a:pPr algn="just"/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4.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Після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сьогоднішнього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уроку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я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зробив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1628F0"/>
                </a:solidFill>
                <a:latin typeface="Times New Roman"/>
                <a:cs typeface="Times New Roman"/>
              </a:rPr>
              <a:t>висновки</a:t>
            </a:r>
            <a:r>
              <a:rPr lang="en-US" sz="2800" dirty="0">
                <a:solidFill>
                  <a:srgbClr val="1628F0"/>
                </a:solidFill>
                <a:latin typeface="Times New Roman"/>
                <a:cs typeface="Times New Roman"/>
              </a:rPr>
              <a:t>  …</a:t>
            </a:r>
          </a:p>
          <a:p>
            <a:pPr algn="ctr"/>
            <a:endParaRPr lang="en-US"/>
          </a:p>
        </p:txBody>
      </p:sp>
      <p:pic>
        <p:nvPicPr>
          <p:cNvPr id="3" name="Рисунок 4">
            <a:extLst>
              <a:ext uri="{FF2B5EF4-FFF2-40B4-BE49-F238E27FC236}">
                <a16:creationId xmlns:a16="http://schemas.microsoft.com/office/drawing/2014/main" xmlns="" id="{82640F05-C285-4B80-BF4B-D55117471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045" y="1853891"/>
            <a:ext cx="4268128" cy="339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9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0CB8900C-88A2-4A39-BF4F-04574685D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" y="2788"/>
            <a:ext cx="12184564" cy="68524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FACFFE5-DD8B-4B8C-9493-1DEB58814781}"/>
              </a:ext>
            </a:extLst>
          </p:cNvPr>
          <p:cNvSpPr txBox="1"/>
          <p:nvPr/>
        </p:nvSpPr>
        <p:spPr>
          <a:xfrm>
            <a:off x="4157548" y="589156"/>
            <a:ext cx="6646125" cy="26161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Домашнє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завдання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:</a:t>
            </a:r>
            <a:endParaRPr lang="ru-RU"/>
          </a:p>
          <a:p>
            <a:pPr algn="ctr"/>
            <a:endParaRPr lang="en-US" sz="4000" b="1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r>
              <a:rPr lang="en-US" sz="2800" b="1" dirty="0" err="1">
                <a:solidFill>
                  <a:srgbClr val="1628F0"/>
                </a:solidFill>
                <a:latin typeface="Times New Roman"/>
                <a:cs typeface="Times New Roman"/>
              </a:rPr>
              <a:t>Скласти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cs typeface="Times New Roman"/>
              </a:rPr>
              <a:t> 5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cs typeface="Times New Roman"/>
              </a:rPr>
              <a:t>речень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cs typeface="Times New Roman"/>
              </a:rPr>
              <a:t>про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cs typeface="Times New Roman"/>
              </a:rPr>
              <a:t>зміни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cs typeface="Times New Roman"/>
              </a:rPr>
              <a:t> в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cs typeface="Times New Roman"/>
              </a:rPr>
              <a:t>природі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cs typeface="Times New Roman"/>
              </a:rPr>
              <a:t>навесні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cs typeface="Times New Roman"/>
              </a:rPr>
              <a:t> (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cs typeface="Times New Roman"/>
              </a:rPr>
              <a:t>речення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cs typeface="Times New Roman"/>
              </a:rPr>
              <a:t>складні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cs typeface="Times New Roman"/>
              </a:rPr>
              <a:t> і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cs typeface="Times New Roman"/>
              </a:rPr>
              <a:t>прості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cs typeface="Times New Roman"/>
              </a:rPr>
              <a:t>);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cs typeface="Times New Roman"/>
              </a:rPr>
              <a:t>підготуватися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cs typeface="Times New Roman"/>
              </a:rPr>
              <a:t>до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cs typeface="Times New Roman"/>
              </a:rPr>
              <a:t>контрольної</a:t>
            </a:r>
            <a:r>
              <a:rPr lang="en-US" sz="2800" b="1" dirty="0">
                <a:solidFill>
                  <a:srgbClr val="1628F0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solidFill>
                  <a:srgbClr val="1628F0"/>
                </a:solidFill>
                <a:latin typeface="Times New Roman"/>
                <a:cs typeface="Times New Roman"/>
              </a:rPr>
              <a:t>роботи</a:t>
            </a:r>
            <a:endParaRPr lang="en-US" sz="4000" b="1" dirty="0" err="1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3" name="Рисунок 4" descr="Изображение выглядит как коллекция картинок, кукла&#10;&#10;Автоматически созданное описание">
            <a:extLst>
              <a:ext uri="{FF2B5EF4-FFF2-40B4-BE49-F238E27FC236}">
                <a16:creationId xmlns:a16="http://schemas.microsoft.com/office/drawing/2014/main" xmlns="" id="{CAB85B15-7902-416A-9840-125609BF3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9819" y="3802450"/>
            <a:ext cx="3399264" cy="2301101"/>
          </a:xfrm>
          <a:prstGeom prst="rect">
            <a:avLst/>
          </a:prstGeom>
        </p:spPr>
      </p:pic>
      <p:pic>
        <p:nvPicPr>
          <p:cNvPr id="5" name="Рисунок 5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13801920-342F-4047-87A0-3D9ADE4304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4947" y="3806980"/>
            <a:ext cx="3371153" cy="231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79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173</Words>
  <Application>Microsoft Office PowerPoint</Application>
  <PresentationFormat>Произвольный</PresentationFormat>
  <Paragraphs>39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TPCUSer</cp:lastModifiedBy>
  <cp:revision>393</cp:revision>
  <dcterms:created xsi:type="dcterms:W3CDTF">2021-04-27T13:37:34Z</dcterms:created>
  <dcterms:modified xsi:type="dcterms:W3CDTF">2022-04-30T13:27:08Z</dcterms:modified>
</cp:coreProperties>
</file>