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9" r:id="rId5"/>
    <p:sldId id="260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94" d="100"/>
          <a:sy n="94" d="100"/>
        </p:scale>
        <p:origin x="-240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73340-29C8-41EE-BEC3-9DB374A1121A}" type="datetimeFigureOut">
              <a:rPr lang="ru-RU" smtClean="0"/>
              <a:t>07.05.2022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1CE26-DD8B-4D70-9011-B69872EA7C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882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73340-29C8-41EE-BEC3-9DB374A1121A}" type="datetimeFigureOut">
              <a:rPr lang="ru-RU" smtClean="0"/>
              <a:t>07.05.2022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1CE26-DD8B-4D70-9011-B69872EA7C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869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73340-29C8-41EE-BEC3-9DB374A1121A}" type="datetimeFigureOut">
              <a:rPr lang="ru-RU" smtClean="0"/>
              <a:t>07.05.2022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1CE26-DD8B-4D70-9011-B69872EA7C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924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73340-29C8-41EE-BEC3-9DB374A1121A}" type="datetimeFigureOut">
              <a:rPr lang="ru-RU" smtClean="0"/>
              <a:t>07.05.2022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1CE26-DD8B-4D70-9011-B69872EA7C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134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73340-29C8-41EE-BEC3-9DB374A1121A}" type="datetimeFigureOut">
              <a:rPr lang="ru-RU" smtClean="0"/>
              <a:t>07.05.2022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1CE26-DD8B-4D70-9011-B69872EA7C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07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73340-29C8-41EE-BEC3-9DB374A1121A}" type="datetimeFigureOut">
              <a:rPr lang="ru-RU" smtClean="0"/>
              <a:t>07.05.2022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1CE26-DD8B-4D70-9011-B69872EA7C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892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73340-29C8-41EE-BEC3-9DB374A1121A}" type="datetimeFigureOut">
              <a:rPr lang="ru-RU" smtClean="0"/>
              <a:t>07.05.2022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1CE26-DD8B-4D70-9011-B69872EA7C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8847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73340-29C8-41EE-BEC3-9DB374A1121A}" type="datetimeFigureOut">
              <a:rPr lang="ru-RU" smtClean="0"/>
              <a:t>07.05.2022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1CE26-DD8B-4D70-9011-B69872EA7C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727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73340-29C8-41EE-BEC3-9DB374A1121A}" type="datetimeFigureOut">
              <a:rPr lang="ru-RU" smtClean="0"/>
              <a:t>07.05.2022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1CE26-DD8B-4D70-9011-B69872EA7C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9854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73340-29C8-41EE-BEC3-9DB374A1121A}" type="datetimeFigureOut">
              <a:rPr lang="ru-RU" smtClean="0"/>
              <a:t>07.05.2022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1CE26-DD8B-4D70-9011-B69872EA7C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7368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73340-29C8-41EE-BEC3-9DB374A1121A}" type="datetimeFigureOut">
              <a:rPr lang="ru-RU" smtClean="0"/>
              <a:t>07.05.2022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1CE26-DD8B-4D70-9011-B69872EA7C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770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73340-29C8-41EE-BEC3-9DB374A1121A}" type="datetimeFigureOut">
              <a:rPr lang="ru-RU" smtClean="0"/>
              <a:t>07.05.2022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31CE26-DD8B-4D70-9011-B69872EA7C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902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523959" y="2443082"/>
            <a:ext cx="5444439" cy="13207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8000" i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Пряма </a:t>
            </a:r>
            <a:r>
              <a:rPr lang="ru-RU" sz="8000" i="1" dirty="0" err="1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мова</a:t>
            </a:r>
            <a:endParaRPr lang="ru-RU" sz="8000" i="1" dirty="0">
              <a:solidFill>
                <a:srgbClr val="00B0F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588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32680" y="1074340"/>
            <a:ext cx="25009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800" b="1" i="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ряма </a:t>
            </a:r>
            <a:r>
              <a:rPr lang="ru-RU" sz="2800" b="1" i="0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мова</a:t>
            </a:r>
            <a:r>
              <a:rPr lang="ru-RU" sz="2800" b="1" i="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9068" y="1074340"/>
            <a:ext cx="84980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800" b="0" i="1" dirty="0" err="1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ужа</a:t>
            </a:r>
            <a:r>
              <a:rPr lang="ru-RU" sz="2800" b="0" i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1" dirty="0" err="1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мова</a:t>
            </a:r>
            <a:r>
              <a:rPr lang="ru-RU" sz="2800" b="0" i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передана </a:t>
            </a:r>
            <a:r>
              <a:rPr lang="ru-RU" sz="2800" b="0" i="1" dirty="0" err="1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дослівно</a:t>
            </a:r>
            <a:r>
              <a:rPr lang="ru-RU" sz="2800" b="0" i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1" dirty="0" err="1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b="0" i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1" dirty="0" err="1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sz="2800" b="0" i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того, кому вона </a:t>
            </a:r>
            <a:r>
              <a:rPr lang="ru-RU" sz="2800" b="0" i="1" dirty="0" err="1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належить</a:t>
            </a:r>
            <a:r>
              <a:rPr lang="ru-RU" sz="2800" b="0" i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(Точна передача  </a:t>
            </a:r>
            <a:r>
              <a:rPr lang="ru-RU" sz="2800" b="0" i="1" dirty="0" err="1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чужо</a:t>
            </a:r>
            <a:r>
              <a:rPr lang="uk-UA" sz="2800" b="0" i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 мови)</a:t>
            </a:r>
            <a:endParaRPr lang="ru-RU" sz="28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32680" y="2736501"/>
            <a:ext cx="10476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b="1" i="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лова автора</a:t>
            </a:r>
            <a:r>
              <a:rPr lang="ru-RU" sz="28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0" dirty="0" smtClean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b="0" i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лова, </a:t>
            </a:r>
            <a:r>
              <a:rPr lang="ru-RU" sz="2800" b="0" i="1" dirty="0" err="1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b="0" i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1" dirty="0" err="1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вказують</a:t>
            </a:r>
            <a:r>
              <a:rPr lang="ru-RU" sz="2800" b="0" i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кому </a:t>
            </a:r>
            <a:r>
              <a:rPr lang="ru-RU" sz="2800" b="0" i="1" dirty="0" err="1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належить</a:t>
            </a:r>
            <a:r>
              <a:rPr lang="ru-RU" sz="2800" b="0" i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пряма </a:t>
            </a:r>
            <a:r>
              <a:rPr lang="ru-RU" sz="2800" b="0" i="1" dirty="0" err="1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мова</a:t>
            </a:r>
            <a:r>
              <a:rPr lang="ru-RU" sz="2800" b="0" i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                                      </a:t>
            </a:r>
          </a:p>
          <a:p>
            <a:r>
              <a:rPr lang="ru-RU" sz="2800" b="0" i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як вона </a:t>
            </a:r>
            <a:r>
              <a:rPr lang="ru-RU" sz="2800" b="0" i="1" dirty="0" err="1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висловлена</a:t>
            </a:r>
            <a:r>
              <a:rPr lang="ru-RU" sz="2800" b="1" i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23332" y="3959578"/>
            <a:ext cx="106861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3469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96633" cy="68579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37062" y="772067"/>
            <a:ext cx="106952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>
                <a:solidFill>
                  <a:srgbClr val="800080"/>
                </a:solidFill>
                <a:latin typeface="Times New Roman" panose="02020603050405020304" pitchFamily="18" charset="0"/>
              </a:rPr>
              <a:t>Пряму</a:t>
            </a:r>
            <a:r>
              <a:rPr lang="ru-RU" sz="3200" b="1" dirty="0">
                <a:solidFill>
                  <a:srgbClr val="800080"/>
                </a:solidFill>
                <a:latin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800080"/>
                </a:solidFill>
                <a:latin typeface="Times New Roman" panose="02020603050405020304" pitchFamily="18" charset="0"/>
              </a:rPr>
              <a:t>мову</a:t>
            </a:r>
            <a:r>
              <a:rPr lang="ru-RU" sz="3200" b="1" dirty="0">
                <a:solidFill>
                  <a:srgbClr val="800080"/>
                </a:solidFill>
                <a:latin typeface="Times New Roman" panose="02020603050405020304" pitchFamily="18" charset="0"/>
              </a:rPr>
              <a:t> і слова автора </a:t>
            </a:r>
            <a:r>
              <a:rPr lang="ru-RU" sz="3200" b="1" dirty="0" err="1">
                <a:solidFill>
                  <a:srgbClr val="800080"/>
                </a:solidFill>
                <a:latin typeface="Times New Roman" panose="02020603050405020304" pitchFamily="18" charset="0"/>
              </a:rPr>
              <a:t>вимовляють</a:t>
            </a:r>
            <a:r>
              <a:rPr lang="ru-RU" sz="3200" b="1" dirty="0">
                <a:solidFill>
                  <a:srgbClr val="800080"/>
                </a:solidFill>
                <a:latin typeface="Times New Roman" panose="02020603050405020304" pitchFamily="18" charset="0"/>
              </a:rPr>
              <a:t> з </a:t>
            </a:r>
            <a:r>
              <a:rPr lang="ru-RU" sz="3200" b="1" dirty="0" err="1">
                <a:solidFill>
                  <a:srgbClr val="800080"/>
                </a:solidFill>
                <a:latin typeface="Times New Roman" panose="02020603050405020304" pitchFamily="18" charset="0"/>
              </a:rPr>
              <a:t>різною</a:t>
            </a:r>
            <a:r>
              <a:rPr lang="ru-RU" sz="3200" b="1" dirty="0">
                <a:solidFill>
                  <a:srgbClr val="800080"/>
                </a:solidFill>
                <a:latin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800080"/>
                </a:solidFill>
                <a:latin typeface="Times New Roman" panose="02020603050405020304" pitchFamily="18" charset="0"/>
              </a:rPr>
              <a:t>інтонацією</a:t>
            </a:r>
            <a:r>
              <a:rPr lang="ru-RU" sz="3200" b="1" dirty="0">
                <a:solidFill>
                  <a:srgbClr val="800080"/>
                </a:solidFill>
                <a:latin typeface="Times New Roman" panose="02020603050405020304" pitchFamily="18" charset="0"/>
              </a:rPr>
              <a:t>.</a:t>
            </a:r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93843" y="2305614"/>
            <a:ext cx="107089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i="1" dirty="0" smtClean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uk-UA" sz="3600" i="1" dirty="0" smtClean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усному мовленні пряму мову вимовляємо </a:t>
            </a:r>
            <a:r>
              <a:rPr lang="uk-UA" sz="3600" i="1" dirty="0" err="1" smtClean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повльніше</a:t>
            </a:r>
            <a:r>
              <a:rPr lang="uk-UA" sz="3600" i="1" dirty="0" smtClean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вищим тоном, ніж слова автора.</a:t>
            </a:r>
          </a:p>
          <a:p>
            <a:pPr algn="just"/>
            <a:r>
              <a:rPr lang="uk-UA" sz="3600" i="1" dirty="0" smtClean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Слова автора після прямої мови читаємо </a:t>
            </a:r>
            <a:r>
              <a:rPr lang="uk-UA" sz="3600" i="1" dirty="0" err="1" smtClean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швидще</a:t>
            </a:r>
            <a:r>
              <a:rPr lang="uk-UA" sz="3600" i="1" dirty="0" smtClean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трохи зниженим голосом.</a:t>
            </a:r>
          </a:p>
          <a:p>
            <a:pPr algn="just"/>
            <a:r>
              <a:rPr lang="uk-UA" sz="3600" i="1" dirty="0" smtClean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Між словами автора й прямою мовою робимо паузу.</a:t>
            </a:r>
            <a:endParaRPr lang="ru-RU" sz="3600" i="1" dirty="0">
              <a:solidFill>
                <a:srgbClr val="FF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536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72925" y="733146"/>
            <a:ext cx="864614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Розділові</a:t>
            </a:r>
            <a:r>
              <a:rPr lang="ru-RU" sz="4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знаки при </a:t>
            </a:r>
            <a:r>
              <a:rPr lang="ru-RU" sz="4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прямій</a:t>
            </a:r>
            <a:r>
              <a:rPr lang="ru-RU" sz="4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мові</a:t>
            </a:r>
            <a:endParaRPr lang="ru-RU" sz="4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95754" y="1564143"/>
            <a:ext cx="46998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 автора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стояти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40032" y="2265023"/>
            <a:ext cx="10698634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перед прямою </a:t>
            </a:r>
            <a:r>
              <a:rPr lang="ru-RU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мовою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 </a:t>
            </a:r>
            <a:r>
              <a:rPr lang="ru-RU" sz="32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Микита</a:t>
            </a:r>
            <a:r>
              <a:rPr lang="ru-RU" sz="3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хвалився</a:t>
            </a:r>
            <a:r>
              <a:rPr lang="ru-RU" sz="32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200" i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«Я</a:t>
            </a:r>
            <a:r>
              <a:rPr lang="ru-RU" sz="3200" i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i="1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прийду</a:t>
            </a:r>
            <a:r>
              <a:rPr lang="ru-RU" sz="3200" i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 </a:t>
            </a:r>
            <a:r>
              <a:rPr lang="ru-RU" sz="3200" i="1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sz="3200" i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і </a:t>
            </a:r>
            <a:r>
              <a:rPr lang="ru-RU" sz="3200" i="1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вкраду</a:t>
            </a:r>
            <a:r>
              <a:rPr lang="ru-RU" sz="3200" i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i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курку».</a:t>
            </a:r>
          </a:p>
          <a:p>
            <a:r>
              <a:rPr lang="uk-UA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</a:t>
            </a:r>
            <a:r>
              <a:rPr lang="uk-UA" sz="32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: </a:t>
            </a:r>
            <a:r>
              <a:rPr lang="uk-UA" sz="3200" i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«П».</a:t>
            </a:r>
          </a:p>
          <a:p>
            <a:r>
              <a:rPr lang="uk-UA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після прямої мови:</a:t>
            </a:r>
          </a:p>
          <a:p>
            <a:r>
              <a:rPr lang="ru-RU" sz="3200" i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«Я </a:t>
            </a:r>
            <a:r>
              <a:rPr lang="ru-RU" sz="3200" i="1" dirty="0" err="1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прийду</a:t>
            </a:r>
            <a:r>
              <a:rPr lang="ru-RU" sz="3200" i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 </a:t>
            </a:r>
            <a:r>
              <a:rPr lang="ru-RU" sz="3200" i="1" dirty="0" err="1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sz="3200" i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і </a:t>
            </a:r>
            <a:r>
              <a:rPr lang="ru-RU" sz="3200" i="1" dirty="0" err="1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вкраду</a:t>
            </a:r>
            <a:r>
              <a:rPr lang="ru-RU" sz="3200" i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курку»,- </a:t>
            </a:r>
            <a:r>
              <a:rPr lang="ru-RU" sz="320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хвалився</a:t>
            </a:r>
            <a:r>
              <a:rPr lang="ru-RU" sz="32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Лис </a:t>
            </a:r>
            <a:r>
              <a:rPr lang="ru-RU" sz="320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Микита</a:t>
            </a:r>
            <a:r>
              <a:rPr lang="ru-RU" sz="32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32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r>
              <a:rPr lang="uk-UA" sz="3200" i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«П»</a:t>
            </a:r>
            <a:r>
              <a:rPr lang="uk-UA" sz="32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sz="3200" i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3200" i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</a:t>
            </a:r>
            <a:endParaRPr lang="uk-UA" sz="3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517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78173" y="968697"/>
            <a:ext cx="9962865" cy="5262979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indent="685800" algn="ctr"/>
            <a:r>
              <a:rPr lang="uk-UA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Схеми </a:t>
            </a:r>
            <a:r>
              <a:rPr lang="uk-UA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речень з прямою мовою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685800" algn="ctr"/>
            <a:endParaRPr lang="ru-RU" sz="3200" b="1" i="1" dirty="0" smtClean="0">
              <a:solidFill>
                <a:srgbClr val="FF6600"/>
              </a:solidFill>
              <a:latin typeface="Times New Roman" panose="02020603050405020304" pitchFamily="18" charset="0"/>
            </a:endParaRPr>
          </a:p>
          <a:p>
            <a:pPr indent="685800" algn="ctr"/>
            <a:endParaRPr lang="ru-RU" sz="3200" b="1" i="1" dirty="0">
              <a:solidFill>
                <a:srgbClr val="FF6600"/>
              </a:solidFill>
              <a:latin typeface="Times New Roman" panose="02020603050405020304" pitchFamily="18" charset="0"/>
            </a:endParaRPr>
          </a:p>
          <a:p>
            <a:pPr indent="685800" algn="ctr"/>
            <a:r>
              <a:rPr lang="ru-RU" sz="3600" b="1" i="1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А</a:t>
            </a:r>
            <a:r>
              <a:rPr lang="ru-RU" sz="3600" b="1" i="1" dirty="0">
                <a:solidFill>
                  <a:srgbClr val="FFC000"/>
                </a:solidFill>
                <a:latin typeface="Times New Roman" panose="02020603050405020304" pitchFamily="18" charset="0"/>
              </a:rPr>
              <a:t>: «П!»</a:t>
            </a:r>
            <a:endParaRPr lang="ru-RU" sz="3600" b="1" dirty="0">
              <a:solidFill>
                <a:srgbClr val="FFC000"/>
              </a:solidFill>
              <a:latin typeface="Arial" panose="020B0604020202020204" pitchFamily="34" charset="0"/>
            </a:endParaRPr>
          </a:p>
          <a:p>
            <a:pPr indent="685800" algn="just"/>
            <a:r>
              <a:rPr lang="ru-RU" sz="3600" b="1" i="1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          А: «П?</a:t>
            </a:r>
            <a:endParaRPr lang="ru-RU" sz="3600" b="1" dirty="0">
              <a:solidFill>
                <a:srgbClr val="FFC000"/>
              </a:solidFill>
              <a:latin typeface="Arial" panose="020B0604020202020204" pitchFamily="34" charset="0"/>
            </a:endParaRPr>
          </a:p>
          <a:p>
            <a:pPr indent="685800" algn="just"/>
            <a:r>
              <a:rPr lang="ru-RU" sz="3600" b="1" i="1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          А</a:t>
            </a:r>
            <a:r>
              <a:rPr lang="ru-RU" sz="3600" b="1" i="1" dirty="0">
                <a:solidFill>
                  <a:srgbClr val="FFC000"/>
                </a:solidFill>
                <a:latin typeface="Times New Roman" panose="02020603050405020304" pitchFamily="18" charset="0"/>
              </a:rPr>
              <a:t>: «П…»</a:t>
            </a:r>
            <a:endParaRPr lang="ru-RU" sz="3600" b="1" dirty="0">
              <a:solidFill>
                <a:srgbClr val="FFC000"/>
              </a:solidFill>
              <a:latin typeface="Arial" panose="020B0604020202020204" pitchFamily="34" charset="0"/>
            </a:endParaRPr>
          </a:p>
          <a:p>
            <a:r>
              <a:rPr lang="ru-RU" sz="3600" b="1" i="1" dirty="0">
                <a:solidFill>
                  <a:srgbClr val="FFC000"/>
                </a:solidFill>
                <a:latin typeface="Times New Roman" panose="02020603050405020304" pitchFamily="18" charset="0"/>
              </a:rPr>
              <a:t> </a:t>
            </a:r>
            <a:r>
              <a:rPr lang="ru-RU" sz="3600" b="1" i="1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              А</a:t>
            </a:r>
            <a:r>
              <a:rPr lang="ru-RU" sz="3600" b="1" i="1" dirty="0">
                <a:solidFill>
                  <a:srgbClr val="FFC000"/>
                </a:solidFill>
                <a:latin typeface="Times New Roman" panose="02020603050405020304" pitchFamily="18" charset="0"/>
              </a:rPr>
              <a:t>: «П</a:t>
            </a:r>
            <a:r>
              <a:rPr lang="ru-RU" sz="3600" b="1" i="1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.»</a:t>
            </a:r>
            <a:r>
              <a:rPr lang="ru-RU" sz="3600" b="1" i="1" dirty="0">
                <a:solidFill>
                  <a:srgbClr val="FFC000"/>
                </a:solidFill>
              </a:rPr>
              <a:t> </a:t>
            </a:r>
            <a:r>
              <a:rPr lang="ru-RU" sz="3600" b="1" i="1" dirty="0" smtClean="0">
                <a:solidFill>
                  <a:srgbClr val="FFC000"/>
                </a:solidFill>
              </a:rPr>
              <a:t>   </a:t>
            </a:r>
          </a:p>
          <a:p>
            <a:endParaRPr lang="ru-RU" sz="3600" b="1" i="1" dirty="0">
              <a:solidFill>
                <a:srgbClr val="FFC000"/>
              </a:solidFill>
            </a:endParaRPr>
          </a:p>
          <a:p>
            <a:endParaRPr lang="ru-RU" sz="3600" b="1" i="1" dirty="0" smtClean="0">
              <a:solidFill>
                <a:srgbClr val="FFC000"/>
              </a:solidFill>
            </a:endParaRPr>
          </a:p>
          <a:p>
            <a:pPr algn="just"/>
            <a:endParaRPr lang="ru-RU" sz="3600" b="1" i="1" dirty="0">
              <a:solidFill>
                <a:srgbClr val="FFC000"/>
              </a:solidFill>
            </a:endParaRPr>
          </a:p>
          <a:p>
            <a:endParaRPr lang="ru-RU" sz="3600" b="1" i="1" dirty="0" smtClean="0">
              <a:solidFill>
                <a:srgbClr val="FFC000"/>
              </a:solidFill>
            </a:endParaRPr>
          </a:p>
          <a:p>
            <a:pPr algn="just"/>
            <a:endParaRPr lang="ru-RU" sz="3600" b="1" i="1" dirty="0">
              <a:solidFill>
                <a:srgbClr val="FFC000"/>
              </a:solidFill>
            </a:endParaRPr>
          </a:p>
          <a:p>
            <a:endParaRPr lang="ru-RU" sz="3600" b="1" i="1" dirty="0" smtClean="0">
              <a:solidFill>
                <a:srgbClr val="FFC000"/>
              </a:solidFill>
            </a:endParaRPr>
          </a:p>
          <a:p>
            <a:r>
              <a:rPr lang="ru-RU" sz="3600" b="1" i="1" dirty="0" smtClean="0">
                <a:solidFill>
                  <a:srgbClr val="FFC000"/>
                </a:solidFill>
              </a:rPr>
              <a:t>«</a:t>
            </a:r>
            <a:r>
              <a:rPr lang="ru-RU" sz="3600" b="1" i="1" dirty="0">
                <a:solidFill>
                  <a:srgbClr val="FFC000"/>
                </a:solidFill>
              </a:rPr>
              <a:t>П», - а.</a:t>
            </a:r>
            <a:endParaRPr lang="ru-RU" sz="3600" b="1" dirty="0">
              <a:solidFill>
                <a:srgbClr val="FFC000"/>
              </a:solidFill>
            </a:endParaRPr>
          </a:p>
          <a:p>
            <a:r>
              <a:rPr lang="ru-RU" sz="3600" b="1" i="1" dirty="0">
                <a:solidFill>
                  <a:srgbClr val="FFC000"/>
                </a:solidFill>
              </a:rPr>
              <a:t>«П</a:t>
            </a:r>
            <a:r>
              <a:rPr lang="ru-RU" sz="3600" b="1" dirty="0">
                <a:solidFill>
                  <a:srgbClr val="FFC000"/>
                </a:solidFill>
              </a:rPr>
              <a:t> </a:t>
            </a:r>
            <a:r>
              <a:rPr lang="ru-RU" sz="3600" b="1" i="1" dirty="0">
                <a:solidFill>
                  <a:srgbClr val="FFC000"/>
                </a:solidFill>
              </a:rPr>
              <a:t>!» - а.</a:t>
            </a:r>
            <a:endParaRPr lang="ru-RU" sz="3600" b="1" dirty="0">
              <a:solidFill>
                <a:srgbClr val="FFC000"/>
              </a:solidFill>
            </a:endParaRPr>
          </a:p>
          <a:p>
            <a:r>
              <a:rPr lang="ru-RU" sz="3600" b="1" i="1" dirty="0">
                <a:solidFill>
                  <a:srgbClr val="FFC000"/>
                </a:solidFill>
              </a:rPr>
              <a:t> «П?» - а.</a:t>
            </a:r>
            <a:endParaRPr lang="ru-RU" sz="3600" b="1" dirty="0">
              <a:solidFill>
                <a:srgbClr val="FFC000"/>
              </a:solidFill>
            </a:endParaRPr>
          </a:p>
          <a:p>
            <a:r>
              <a:rPr lang="ru-RU" sz="3600" b="1" i="1" dirty="0">
                <a:solidFill>
                  <a:srgbClr val="FFC000"/>
                </a:solidFill>
              </a:rPr>
              <a:t> «П…» - а.</a:t>
            </a:r>
            <a:endParaRPr lang="ru-RU" sz="3600" b="1" dirty="0">
              <a:solidFill>
                <a:srgbClr val="FFC000"/>
              </a:solidFill>
            </a:endParaRPr>
          </a:p>
          <a:p>
            <a:pPr indent="685800" algn="just"/>
            <a:endParaRPr lang="ru-RU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003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Фоны для презентаций Powerpoint на школьную тематику: образование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18949" y="971068"/>
            <a:ext cx="10545170" cy="4293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Завдання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1: </a:t>
            </a:r>
            <a:r>
              <a:rPr lang="ru-RU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записати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речення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розставити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розділові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знаки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3200" i="1" dirty="0" smtClean="0">
              <a:solidFill>
                <a:srgbClr val="FF33CC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i="1" dirty="0" err="1" smtClean="0">
                <a:solidFill>
                  <a:srgbClr val="FF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Кожен</a:t>
            </a:r>
            <a:r>
              <a:rPr lang="ru-RU" sz="3200" i="1" dirty="0" smtClean="0">
                <a:solidFill>
                  <a:srgbClr val="FF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i="1" dirty="0" err="1">
                <a:solidFill>
                  <a:srgbClr val="FF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кущик</a:t>
            </a:r>
            <a:r>
              <a:rPr lang="ru-RU" sz="3200" i="1" dirty="0">
                <a:solidFill>
                  <a:srgbClr val="FF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стежка </a:t>
            </a:r>
            <a:r>
              <a:rPr lang="uk-UA" sz="3200" i="1" dirty="0">
                <a:solidFill>
                  <a:srgbClr val="FF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мов говорять мені Ти у рідному домі, у своїй </a:t>
            </a:r>
            <a:r>
              <a:rPr lang="uk-UA" sz="3200" i="1" dirty="0" smtClean="0">
                <a:solidFill>
                  <a:srgbClr val="FF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стороні</a:t>
            </a:r>
            <a:r>
              <a:rPr lang="uk-UA" sz="3200" i="1" dirty="0">
                <a:solidFill>
                  <a:srgbClr val="FF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uk-UA" sz="3200" i="1" dirty="0" smtClean="0">
              <a:solidFill>
                <a:srgbClr val="FF33CC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uk-UA" sz="3200" i="1" dirty="0" smtClean="0">
              <a:solidFill>
                <a:srgbClr val="FF33CC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uk-UA" sz="3200" i="1" dirty="0">
              <a:solidFill>
                <a:srgbClr val="FF33CC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i="1" dirty="0" smtClean="0">
                <a:solidFill>
                  <a:srgbClr val="FF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 тут дорога до рідного краю іду та людей питаю.</a:t>
            </a:r>
          </a:p>
        </p:txBody>
      </p:sp>
    </p:spTree>
    <p:extLst>
      <p:ext uri="{BB962C8B-B14F-4D97-AF65-F5344CB8AC3E}">
        <p14:creationId xmlns:p14="http://schemas.microsoft.com/office/powerpoint/2010/main" val="1586800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55093" y="897923"/>
            <a:ext cx="10768083" cy="5157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400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Завдання 2: </a:t>
            </a:r>
            <a:r>
              <a:rPr lang="uk-UA" sz="24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 поданих речень утворити речення з прямою мовою</a:t>
            </a:r>
            <a:endParaRPr lang="ru-RU" sz="2400" dirty="0" smtClean="0">
              <a:solidFill>
                <a:srgbClr val="7030A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4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Зразок: </a:t>
            </a:r>
            <a:endParaRPr lang="ru-RU" sz="2400" dirty="0" smtClean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400" dirty="0" smtClean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Найбільше </a:t>
            </a:r>
            <a:r>
              <a:rPr lang="uk-UA" sz="2400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 найдорожче добро кожного народу – це його мова </a:t>
            </a:r>
            <a:r>
              <a:rPr lang="uk-UA" sz="24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(Панас мирний).</a:t>
            </a:r>
            <a:endParaRPr lang="ru-RU" sz="2400" dirty="0" smtClean="0">
              <a:solidFill>
                <a:srgbClr val="00B05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400" i="1" dirty="0">
                <a:solidFill>
                  <a:srgbClr val="FF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«Найбільше і найдорожче добро кожного народу – це його мова»</a:t>
            </a:r>
            <a:r>
              <a:rPr lang="uk-UA" sz="24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- сказав Панас Мирний.</a:t>
            </a:r>
            <a:endParaRPr lang="ru-RU" sz="2400" dirty="0" smtClean="0">
              <a:solidFill>
                <a:srgbClr val="00B05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2400" i="1" dirty="0">
                <a:solidFill>
                  <a:srgbClr val="FF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«П»</a:t>
            </a:r>
            <a:r>
              <a:rPr lang="uk-UA" sz="24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uk-UA" sz="2400" i="1" dirty="0">
                <a:solidFill>
                  <a:srgbClr val="FF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а</a:t>
            </a:r>
            <a:r>
              <a:rPr lang="uk-UA" sz="2400" i="1" dirty="0" smtClean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solidFill>
                <a:srgbClr val="00B05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4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Панас Мирний сказав: </a:t>
            </a:r>
            <a:r>
              <a:rPr lang="uk-UA" sz="2400" i="1" dirty="0">
                <a:solidFill>
                  <a:srgbClr val="FF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«Найбільше і найдорожче добро кожного народу – це його мова».</a:t>
            </a:r>
            <a:endParaRPr lang="ru-RU" sz="2400" dirty="0" smtClean="0">
              <a:solidFill>
                <a:srgbClr val="FF33CC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2400" i="1" dirty="0" smtClean="0">
                <a:solidFill>
                  <a:srgbClr val="FF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i="1" dirty="0" smtClean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uk-UA" sz="24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uk-UA" sz="2400" i="1" dirty="0">
                <a:solidFill>
                  <a:srgbClr val="FF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«П».</a:t>
            </a:r>
            <a:endParaRPr lang="ru-RU" sz="2400" dirty="0" smtClean="0">
              <a:solidFill>
                <a:srgbClr val="FF33CC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uk-UA" sz="2400" dirty="0" smtClean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Не </a:t>
            </a:r>
            <a:r>
              <a:rPr lang="uk-UA" sz="2400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цурайтесь того слова, що мати співала </a:t>
            </a:r>
            <a:r>
              <a:rPr lang="uk-UA" sz="24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(Тарас Шевченко).</a:t>
            </a:r>
            <a:endParaRPr lang="ru-RU" sz="2400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408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68740" y="1245582"/>
            <a:ext cx="10740788" cy="4762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4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Завдання 3: з поданих речень утворити речення з прямою мовою</a:t>
            </a:r>
            <a:endParaRPr lang="ru-RU" sz="2400" dirty="0" smtClean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4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Зразок: </a:t>
            </a:r>
            <a:endParaRPr lang="ru-RU" sz="2400" dirty="0" smtClean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400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1.Давня мудрість учить, що не потрібно робити іншому того, чого не хочеш, щоб робили тобі.</a:t>
            </a:r>
            <a:endParaRPr lang="ru-RU" sz="2400" dirty="0" smtClean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4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Давня мудрість учить: </a:t>
            </a:r>
            <a:r>
              <a:rPr lang="uk-UA" sz="2400" i="1" dirty="0">
                <a:solidFill>
                  <a:srgbClr val="FF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«Не роби іншому того, чого не хочеш, щоб робили тобі».</a:t>
            </a:r>
            <a:endParaRPr lang="ru-RU" sz="2400" i="1" dirty="0" smtClean="0">
              <a:solidFill>
                <a:srgbClr val="FF33C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24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А: </a:t>
            </a:r>
            <a:r>
              <a:rPr lang="uk-UA" sz="2400" i="1" dirty="0">
                <a:solidFill>
                  <a:srgbClr val="FF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«П».</a:t>
            </a:r>
            <a:endParaRPr lang="ru-RU" sz="2400" i="1" dirty="0" smtClean="0">
              <a:solidFill>
                <a:srgbClr val="FF33C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400" i="1" dirty="0">
                <a:solidFill>
                  <a:srgbClr val="FF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«Не роби іншому того, чого не хочеш, щоб робили тобі»</a:t>
            </a:r>
            <a:r>
              <a:rPr lang="uk-UA" sz="24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uk-UA" sz="2400" i="1" dirty="0">
                <a:solidFill>
                  <a:srgbClr val="FF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вчить давня мудрість.</a:t>
            </a:r>
            <a:endParaRPr lang="ru-RU" sz="2400" i="1" dirty="0" smtClean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2400" i="1" dirty="0">
                <a:solidFill>
                  <a:srgbClr val="FF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«П»</a:t>
            </a:r>
            <a:r>
              <a:rPr lang="uk-UA" sz="24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uk-UA" sz="2400" i="1" dirty="0">
                <a:solidFill>
                  <a:srgbClr val="FF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а.</a:t>
            </a:r>
            <a:endParaRPr lang="ru-RU" sz="2400" i="1" dirty="0" smtClean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400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Калина хвалилася, що з медом солодка.</a:t>
            </a:r>
            <a:endParaRPr lang="ru-RU" sz="24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154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98310" y="880086"/>
            <a:ext cx="10795379" cy="4374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Знайди</a:t>
            </a:r>
            <a:r>
              <a:rPr lang="ru-RU" sz="32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помилку</a:t>
            </a:r>
            <a:r>
              <a:rPr lang="ru-RU" sz="32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32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32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uk-UA" sz="3200" i="1" dirty="0" err="1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ідусю</a:t>
            </a:r>
            <a:r>
              <a:rPr lang="uk-UA" sz="32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відпочиньте вже». Сказав Андрійко.</a:t>
            </a:r>
            <a:endParaRPr lang="ru-RU" sz="3200" i="1" dirty="0">
              <a:solidFill>
                <a:srgbClr val="00B05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32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Бабуся говорила </a:t>
            </a:r>
            <a:r>
              <a:rPr lang="ru-RU" sz="3200" i="1" dirty="0" err="1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мені</a:t>
            </a:r>
            <a:r>
              <a:rPr lang="ru-RU" sz="32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: </a:t>
            </a:r>
            <a:r>
              <a:rPr lang="ru-RU" sz="3200" i="1" dirty="0" err="1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Дитино</a:t>
            </a:r>
            <a:r>
              <a:rPr lang="ru-RU" sz="32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3200" i="1" dirty="0" err="1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завжди</a:t>
            </a:r>
            <a:r>
              <a:rPr lang="ru-RU" sz="32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i="1" dirty="0" err="1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бережи</a:t>
            </a:r>
            <a:r>
              <a:rPr lang="ru-RU" sz="32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i="1" dirty="0" err="1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звичаї</a:t>
            </a:r>
            <a:r>
              <a:rPr lang="ru-RU" sz="32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3200" i="1" dirty="0" err="1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традиції</a:t>
            </a:r>
            <a:r>
              <a:rPr lang="ru-RU" sz="32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i="1" dirty="0" err="1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нашого</a:t>
            </a:r>
            <a:r>
              <a:rPr lang="ru-RU" sz="32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краю</a:t>
            </a:r>
            <a:r>
              <a:rPr lang="uk-UA" sz="32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3200" i="1" dirty="0">
              <a:solidFill>
                <a:srgbClr val="00B05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32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3200" i="1" dirty="0" err="1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Стрітення</a:t>
            </a:r>
            <a:r>
              <a:rPr lang="ru-RU" sz="32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i="1" dirty="0" err="1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кажуть</a:t>
            </a:r>
            <a:r>
              <a:rPr lang="ru-RU" sz="32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3200" i="1" dirty="0" err="1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народі</a:t>
            </a:r>
            <a:r>
              <a:rPr lang="ru-RU" sz="32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Зима </a:t>
            </a:r>
            <a:r>
              <a:rPr lang="ru-RU" sz="3200" i="1" dirty="0" err="1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іде</a:t>
            </a:r>
            <a:r>
              <a:rPr lang="ru-RU" sz="32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i="1" dirty="0" err="1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туди</a:t>
            </a:r>
            <a:r>
              <a:rPr lang="ru-RU" sz="32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де </a:t>
            </a:r>
            <a:r>
              <a:rPr lang="ru-RU" sz="3200" i="1" dirty="0" err="1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було</a:t>
            </a:r>
            <a:r>
              <a:rPr lang="ru-RU" sz="32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i="1" dirty="0" err="1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літо</a:t>
            </a:r>
            <a:r>
              <a:rPr lang="ru-RU" sz="32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</a:t>
            </a:r>
            <a:r>
              <a:rPr lang="ru-RU" sz="3200" i="1" dirty="0" err="1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літо</a:t>
            </a:r>
            <a:r>
              <a:rPr lang="ru-RU" sz="32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де </a:t>
            </a:r>
            <a:r>
              <a:rPr lang="ru-RU" sz="3200" i="1" dirty="0" err="1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була</a:t>
            </a:r>
            <a:r>
              <a:rPr lang="ru-RU" sz="32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зима.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32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сказав </a:t>
            </a:r>
            <a:r>
              <a:rPr lang="ru-RU" sz="3200" i="1" dirty="0" err="1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друзям</a:t>
            </a:r>
            <a:r>
              <a:rPr lang="ru-RU" sz="32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: </a:t>
            </a:r>
            <a:r>
              <a:rPr lang="ru-RU" sz="3200" i="1" dirty="0" smtClean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3200" i="1" dirty="0" err="1" smtClean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традиції</a:t>
            </a:r>
            <a:r>
              <a:rPr lang="ru-RU" sz="3200" i="1" dirty="0" smtClean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3200" i="1" dirty="0" err="1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Україні</a:t>
            </a:r>
            <a:r>
              <a:rPr lang="ru-RU" sz="32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– </a:t>
            </a:r>
            <a:r>
              <a:rPr lang="ru-RU" sz="3200" i="1" dirty="0" err="1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ru-RU" sz="32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i="1" dirty="0" err="1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справжній</a:t>
            </a:r>
            <a:r>
              <a:rPr lang="ru-RU" sz="32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i="1" dirty="0" err="1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народний</a:t>
            </a:r>
            <a:r>
              <a:rPr lang="ru-RU" sz="32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i="1" dirty="0" smtClean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скарб».</a:t>
            </a:r>
            <a:endParaRPr lang="ru-RU" sz="3200" i="1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183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42030" y="1116672"/>
            <a:ext cx="9862782" cy="1775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Домашнє завдання:</a:t>
            </a:r>
            <a:endParaRPr lang="ru-RU" sz="3200" dirty="0" smtClean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3200" dirty="0" smtClean="0">
                <a:solidFill>
                  <a:srgbClr val="FF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Скласти два речення з прямою мовою: окличне  </a:t>
            </a:r>
            <a:r>
              <a:rPr lang="uk-UA" sz="3200" smtClean="0">
                <a:solidFill>
                  <a:srgbClr val="FF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 питальне</a:t>
            </a:r>
            <a:endParaRPr lang="uk-UA" sz="3200" dirty="0" smtClean="0">
              <a:solidFill>
                <a:srgbClr val="FF33CC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8393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399</Words>
  <Application>Microsoft Office PowerPoint</Application>
  <PresentationFormat>Произвольный</PresentationFormat>
  <Paragraphs>64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TPCUSer</cp:lastModifiedBy>
  <cp:revision>14</cp:revision>
  <dcterms:created xsi:type="dcterms:W3CDTF">2020-05-06T11:18:34Z</dcterms:created>
  <dcterms:modified xsi:type="dcterms:W3CDTF">2022-05-07T14:53:56Z</dcterms:modified>
</cp:coreProperties>
</file>