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2CF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9383A-01C8-41EF-BB48-CA1A0A067177}" type="datetimeFigureOut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DBB86-DE98-447A-839A-6916D141856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ena\Pictures\image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65440" cy="6466928"/>
          </a:xfrm>
          <a:prstGeom prst="round2DiagRect">
            <a:avLst>
              <a:gd name="adj1" fmla="val 16667"/>
              <a:gd name="adj2" fmla="val 1676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331640" y="476672"/>
            <a:ext cx="6501845" cy="830997"/>
          </a:xfrm>
          <a:prstGeom prst="rect">
            <a:avLst/>
          </a:prstGeom>
          <a:noFill/>
          <a:ln w="38100">
            <a:solidFill>
              <a:srgbClr val="C00000"/>
            </a:solidFill>
            <a:prstDash val="lgDash"/>
          </a:ln>
        </p:spPr>
        <p:txBody>
          <a:bodyPr wrap="none" rtlCol="0">
            <a:spAutoFit/>
          </a:bodyPr>
          <a:lstStyle/>
          <a:p>
            <a:pPr algn="ctr"/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Діалог. Тире при діалозі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CC00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Теоретична сторінка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uk-UA" dirty="0" smtClean="0"/>
              <a:t>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Діалог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– це розмова двох або кількох осіб.</a:t>
            </a:r>
          </a:p>
          <a:p>
            <a:pPr algn="just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Слова кожного зі співрозмовників називають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реплікою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elena\Pictures\Без названия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140968"/>
            <a:ext cx="5164161" cy="31561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CC00FF"/>
          </a:solidFill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Мовне спостереження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Кожну репліку діалогу записують з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нового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рядка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перед реплікою ставлять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тире.</a:t>
            </a:r>
          </a:p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Після репліки ставимо розділовий знак, який відповідає меті висловлювання та емоційному забарвленню.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k-UA" dirty="0" smtClean="0"/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Ти давно бачився з друзями?</a:t>
            </a:r>
          </a:p>
          <a:p>
            <a:pPr algn="just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Так, давненько: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отримуюся правил карантину.</a:t>
            </a:r>
          </a:p>
          <a:p>
            <a:pPr algn="just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Це дуже правильно: чим більше будемо запобігати розповсюдженню вірусу, тим швидше зустрінемося.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CC00FF"/>
          </a:solidFill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Мовне спостереження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1340768"/>
            <a:ext cx="4038600" cy="50405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Якщо слова автора стоять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реплікою діалогу, то після них ставимо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двокрапку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Якщо слова автора стоять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репліки діалогу, то перед ними ставимо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тире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50405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Батьки запитали:</a:t>
            </a:r>
          </a:p>
          <a:p>
            <a:pPr algn="just">
              <a:buFontTx/>
              <a:buChar char="-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Як правильно спланувати день школяра під час дистанційного навчання?</a:t>
            </a:r>
          </a:p>
          <a:p>
            <a:pPr algn="just">
              <a:buFontTx/>
              <a:buChar char="-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Думаю, буде правиль- ним чергувати навчан-ня з фізичними впра-вами, 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порадив класний керівник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755576" y="4941168"/>
            <a:ext cx="1440160" cy="1296144"/>
          </a:xfrm>
          <a:prstGeom prst="verticalScroll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А:</a:t>
            </a:r>
          </a:p>
          <a:p>
            <a:pPr algn="ctr"/>
            <a:r>
              <a:rPr lang="uk-UA" dirty="0" smtClean="0"/>
              <a:t>- Р?</a:t>
            </a:r>
            <a:endParaRPr lang="ru-RU" dirty="0"/>
          </a:p>
        </p:txBody>
      </p:sp>
      <p:sp>
        <p:nvSpPr>
          <p:cNvPr id="6" name="Вертикальный свиток 5"/>
          <p:cNvSpPr/>
          <p:nvPr/>
        </p:nvSpPr>
        <p:spPr>
          <a:xfrm flipH="1">
            <a:off x="2915816" y="4941168"/>
            <a:ext cx="1440160" cy="1296144"/>
          </a:xfrm>
          <a:prstGeom prst="verticalScroll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- Р? – а.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rgbClr val="CC00FF"/>
          </a:solidFill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мікрофона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Прочитайте вголос за особами. Укажіть репліки діалогу та слова автора. Поясніть уживання розділових знаків.</a:t>
            </a:r>
          </a:p>
          <a:p>
            <a:pPr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Повернувся першокласник із занять додому.</a:t>
            </a:r>
          </a:p>
          <a:p>
            <a:pPr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Ніс в чорнилі, мов мазнули квачиком по ньому.</a:t>
            </a:r>
          </a:p>
          <a:p>
            <a:pPr algn="just">
              <a:buFontTx/>
              <a:buChar char="-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Що з тобою, мій синочку? – засміялась мати. </a:t>
            </a:r>
          </a:p>
          <a:p>
            <a:pPr algn="just">
              <a:buFontTx/>
              <a:buChar char="-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Та невже ти в школі носом учишся писати?</a:t>
            </a:r>
          </a:p>
          <a:p>
            <a:pPr algn="just">
              <a:buFontTx/>
              <a:buChar char="-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Смійся, смійся, - каже хлопчик. – Зараз ти заплачеш, коли двійку у моєму зошиті побачиш!</a:t>
            </a:r>
          </a:p>
          <a:p>
            <a:pPr algn="r">
              <a:buNone/>
            </a:pP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П. Глазовий</a:t>
            </a:r>
          </a:p>
          <a:p>
            <a:pPr>
              <a:buNone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3" cstate="print"/>
          <a:stretch>
            <a:fillRect/>
          </a:stretch>
        </p:blipFill>
        <p:spPr>
          <a:xfrm>
            <a:off x="6660232" y="5589240"/>
            <a:ext cx="296416" cy="29641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64096"/>
          </a:xfrm>
          <a:solidFill>
            <a:srgbClr val="CC00FF"/>
          </a:solidFill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 Чорна образа ”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Розставте пропущені розділові знаки. Виразно прочитайте.</a:t>
            </a:r>
          </a:p>
          <a:p>
            <a:pPr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Ти чого то в зоопарку</a:t>
            </a:r>
          </a:p>
          <a:p>
            <a:pPr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Бився з Митрофаном?</a:t>
            </a:r>
          </a:p>
          <a:p>
            <a:pPr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Бо він мене торік іще</a:t>
            </a:r>
          </a:p>
          <a:p>
            <a:pPr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Назвав павіаном.</a:t>
            </a:r>
          </a:p>
          <a:p>
            <a:pPr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 чому ж ти йому зразу</a:t>
            </a:r>
          </a:p>
          <a:p>
            <a:pPr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За те не віддячив?</a:t>
            </a:r>
          </a:p>
          <a:p>
            <a:pPr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Тоді я ще павіана</a:t>
            </a:r>
          </a:p>
          <a:p>
            <a:pPr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Живого не бачив.</a:t>
            </a:r>
          </a:p>
          <a:p>
            <a:pPr algn="r">
              <a:buNone/>
            </a:pP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П. Глазовий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elena\Pictures\Без назван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924944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 cstate="print"/>
          <a:stretch>
            <a:fillRect/>
          </a:stretch>
        </p:blipFill>
        <p:spPr>
          <a:xfrm flipH="1">
            <a:off x="7380312" y="5021560"/>
            <a:ext cx="432048" cy="37804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CC00FF"/>
          </a:solidFill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якого твору діалог?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Олесю, адже я наказувала всім  малювати горщечок, - суворо сказала Матильда Петрівна.</a:t>
            </a: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Олесь похнюпився:</a:t>
            </a: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- Я так не хо’!</a:t>
            </a:r>
          </a:p>
          <a:p>
            <a:pPr>
              <a:buFontTx/>
              <a:buChar char="-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 це – так?</a:t>
            </a:r>
          </a:p>
          <a:p>
            <a:pPr>
              <a:buFontTx/>
              <a:buChar char="-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Горщечка того не хочу малювати.</a:t>
            </a:r>
          </a:p>
          <a:p>
            <a:pPr>
              <a:buFontTx/>
              <a:buChar char="-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Чому?</a:t>
            </a:r>
          </a:p>
          <a:p>
            <a:pPr>
              <a:buFontTx/>
              <a:buChar char="-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Дятла хочу…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6156176" y="4869160"/>
            <a:ext cx="1872208" cy="1393312"/>
          </a:xfrm>
          <a:prstGeom prst="horizontalScroll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Григір Тютюнник “ Дивак ”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CC00FF"/>
          </a:solidFill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Основні правила спілкування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Будь уважним, доброзичливим, виявляй увагу до співрозмовника.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Під час розмови дивися співрозмовнику в очі.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Вживай доречні слова ввічливості.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Уважно вислуховуй співрозмовника, не перебивай.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Не говори надто голосно.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Говори чітко, зрозуміло.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Не вживай грубих слів.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CC00FF"/>
          </a:solidFill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Творче завдання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Дотримуючись правил спілкування, складіть і розіграйте діалог з однокласником: “ Як краще спланувати день під час дистанційного навчання ?”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elena\Pictures\Без названия (3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212976"/>
            <a:ext cx="3816424" cy="27030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convex"/>
            <a:contourClr>
              <a:srgbClr val="FFFFFF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C00FF"/>
          </a:solidFill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Підіб'ємо підсумки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elena\Pictures\images (4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8496944" cy="48965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627784" y="3284984"/>
            <a:ext cx="167494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Діалог - це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0152" y="3284984"/>
            <a:ext cx="183826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Репліка - це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5292080" y="1700808"/>
            <a:ext cx="3024336" cy="1080120"/>
          </a:xfrm>
          <a:prstGeom prst="cloudCallout">
            <a:avLst>
              <a:gd name="adj1" fmla="val 12676"/>
              <a:gd name="adj2" fmla="val 221357"/>
            </a:avLst>
          </a:prstGeom>
          <a:solidFill>
            <a:srgbClr val="2CF4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Слова автора – це…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467544" y="1772816"/>
            <a:ext cx="3096344" cy="1512168"/>
          </a:xfrm>
          <a:prstGeom prst="cloudCallout">
            <a:avLst>
              <a:gd name="adj1" fmla="val -10677"/>
              <a:gd name="adj2" fmla="val 138299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Правила спілкування…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CC00FF"/>
          </a:solidFill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Домашня робота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Вправа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536 с.234</a:t>
            </a:r>
          </a:p>
        </p:txBody>
      </p:sp>
      <p:pic>
        <p:nvPicPr>
          <p:cNvPr id="1026" name="Picture 2" descr="C:\Users\elena\Pictures\Без названия (3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005064"/>
            <a:ext cx="2619375" cy="17430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elena\Pictures\Без назван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221088"/>
            <a:ext cx="1656184" cy="165618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431</Words>
  <Application>Microsoft Office PowerPoint</Application>
  <PresentationFormat>Экран (4:3)</PresentationFormat>
  <Paragraphs>65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Теоретична сторінка</vt:lpstr>
      <vt:lpstr>Мовне спостереження</vt:lpstr>
      <vt:lpstr>Мовне спостереження</vt:lpstr>
      <vt:lpstr>У мікрофона</vt:lpstr>
      <vt:lpstr>“ Чорна образа ”</vt:lpstr>
      <vt:lpstr>З якого твору діалог?</vt:lpstr>
      <vt:lpstr>Основні правила спілкування</vt:lpstr>
      <vt:lpstr>Творче завдання</vt:lpstr>
      <vt:lpstr>Підіб'ємо підсумки</vt:lpstr>
      <vt:lpstr>Домашня робота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elena.edem.kniga@outlook.com</dc:creator>
  <cp:lastModifiedBy>TPCUSer</cp:lastModifiedBy>
  <cp:revision>18</cp:revision>
  <dcterms:created xsi:type="dcterms:W3CDTF">2021-04-24T03:04:02Z</dcterms:created>
  <dcterms:modified xsi:type="dcterms:W3CDTF">2022-05-07T14:52:31Z</dcterms:modified>
</cp:coreProperties>
</file>