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8" r:id="rId9"/>
    <p:sldId id="266" r:id="rId10"/>
    <p:sldId id="267" r:id="rId11"/>
    <p:sldId id="269" r:id="rId12"/>
    <p:sldId id="264" r:id="rId13"/>
    <p:sldId id="271" r:id="rId14"/>
    <p:sldId id="265" r:id="rId15"/>
    <p:sldId id="272" r:id="rId16"/>
    <p:sldId id="273" r:id="rId17"/>
    <p:sldId id="275" r:id="rId18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682" y="-67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0500"/>
            <a:ext cx="7772400" cy="3809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000500"/>
            <a:ext cx="6858000" cy="7620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038600"/>
            <a:ext cx="142876" cy="167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03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6501"/>
            <a:ext cx="7772400" cy="3600979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1"/>
            <a:ext cx="7772400" cy="8890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312334"/>
            <a:ext cx="329184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312334"/>
            <a:ext cx="329184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310640"/>
            <a:ext cx="3291840" cy="533135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1882805"/>
            <a:ext cx="32918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310640"/>
            <a:ext cx="3291840" cy="533135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1882805"/>
            <a:ext cx="32918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33500"/>
            <a:ext cx="5111750" cy="3733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333500"/>
            <a:ext cx="3008313" cy="3733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038600"/>
            <a:ext cx="142876" cy="167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0386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762500"/>
            <a:ext cx="8153400" cy="381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127500"/>
            <a:ext cx="8153400" cy="635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03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7265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60500"/>
            <a:ext cx="7620000" cy="364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143501"/>
            <a:ext cx="3429000" cy="2540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410729"/>
            <a:ext cx="3429000" cy="23653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337021" y="4874154"/>
            <a:ext cx="1096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143000"/>
            <a:ext cx="142876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397227"/>
            <a:ext cx="6408712" cy="3600629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Будова слова. Орфографія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Картинки по запросу воїни київської рус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5434" y="397227"/>
            <a:ext cx="2738567" cy="3060340"/>
          </a:xfrm>
          <a:prstGeom prst="rect">
            <a:avLst/>
          </a:prstGeom>
          <a:noFill/>
        </p:spPr>
      </p:pic>
      <p:pic>
        <p:nvPicPr>
          <p:cNvPr id="1433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3577580"/>
            <a:ext cx="2914650" cy="17145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7207"/>
            <a:ext cx="6912768" cy="52205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·       </a:t>
            </a:r>
            <a:r>
              <a:rPr lang="ru-RU" sz="2600" b="1" dirty="0" smtClean="0"/>
              <a:t>Яка </a:t>
            </a:r>
            <a:r>
              <a:rPr lang="ru-RU" sz="2600" b="1" dirty="0" err="1" smtClean="0"/>
              <a:t>частина</a:t>
            </a:r>
            <a:r>
              <a:rPr lang="ru-RU" sz="2600" b="1" dirty="0" smtClean="0"/>
              <a:t> слова </a:t>
            </a:r>
            <a:r>
              <a:rPr lang="ru-RU" sz="2600" b="1" dirty="0" err="1" smtClean="0"/>
              <a:t>містить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лексичне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значення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слова</a:t>
            </a:r>
            <a:r>
              <a:rPr lang="ru-RU" sz="2600" b="1" dirty="0" smtClean="0"/>
              <a:t>?</a:t>
            </a:r>
          </a:p>
          <a:p>
            <a:pPr>
              <a:buNone/>
            </a:pPr>
            <a:r>
              <a:rPr lang="ru-RU" sz="2600" b="1" dirty="0" smtClean="0"/>
              <a:t>·       Яка </a:t>
            </a:r>
            <a:r>
              <a:rPr lang="ru-RU" sz="2600" b="1" dirty="0" err="1" smtClean="0"/>
              <a:t>змінна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значуща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частина</a:t>
            </a:r>
            <a:r>
              <a:rPr lang="ru-RU" sz="2600" b="1" dirty="0" smtClean="0"/>
              <a:t> слова </a:t>
            </a:r>
            <a:r>
              <a:rPr lang="ru-RU" sz="2600" b="1" dirty="0" err="1" smtClean="0"/>
              <a:t>виражає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його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граматичне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значення</a:t>
            </a:r>
            <a:r>
              <a:rPr lang="ru-RU" sz="2600" b="1" dirty="0" smtClean="0"/>
              <a:t>?</a:t>
            </a:r>
          </a:p>
          <a:p>
            <a:pPr>
              <a:buNone/>
            </a:pPr>
            <a:r>
              <a:rPr lang="ru-RU" sz="2600" b="1" dirty="0" smtClean="0"/>
              <a:t>·       </a:t>
            </a:r>
            <a:r>
              <a:rPr lang="ru-RU" sz="2600" b="1" dirty="0" err="1" smtClean="0"/>
              <a:t>Чи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мають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закінчення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незмінні</a:t>
            </a:r>
            <a:r>
              <a:rPr lang="ru-RU" sz="2600" b="1" dirty="0" smtClean="0"/>
              <a:t> слова? </a:t>
            </a:r>
            <a:r>
              <a:rPr lang="ru-RU" sz="2600" b="1" dirty="0" err="1" smtClean="0"/>
              <a:t>Наведіть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приклади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незмінних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слів</a:t>
            </a:r>
            <a:r>
              <a:rPr lang="ru-RU" sz="2600" b="1" dirty="0" smtClean="0"/>
              <a:t>.</a:t>
            </a:r>
          </a:p>
          <a:p>
            <a:pPr>
              <a:buNone/>
            </a:pPr>
            <a:r>
              <a:rPr lang="ru-RU" sz="2600" b="1" dirty="0" smtClean="0"/>
              <a:t>·       Яке </a:t>
            </a:r>
            <a:r>
              <a:rPr lang="ru-RU" sz="2600" b="1" dirty="0" err="1" smtClean="0"/>
              <a:t>закінчення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називається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нульовим</a:t>
            </a:r>
            <a:r>
              <a:rPr lang="ru-RU" sz="2600" b="1" dirty="0" smtClean="0"/>
              <a:t>? </a:t>
            </a:r>
            <a:r>
              <a:rPr lang="ru-RU" sz="2600" b="1" dirty="0" err="1" smtClean="0"/>
              <a:t>Наведіть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приклади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слів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нульовим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закінченням</a:t>
            </a:r>
            <a:r>
              <a:rPr lang="ru-RU" sz="2600" b="1" dirty="0" smtClean="0"/>
              <a:t>.</a:t>
            </a:r>
          </a:p>
          <a:p>
            <a:pPr>
              <a:buNone/>
            </a:pPr>
            <a:r>
              <a:rPr lang="ru-RU" sz="2600" b="1" dirty="0" smtClean="0"/>
              <a:t>·       </a:t>
            </a:r>
            <a:r>
              <a:rPr lang="ru-RU" sz="2600" b="1" dirty="0" err="1" smtClean="0"/>
              <a:t>Наведіть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приклади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спільнокореневих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слів</a:t>
            </a:r>
            <a:r>
              <a:rPr lang="ru-RU" sz="2600" b="1" dirty="0" smtClean="0"/>
              <a:t>, </a:t>
            </a:r>
            <a:r>
              <a:rPr lang="ru-RU" sz="2600" b="1" dirty="0" err="1" smtClean="0"/>
              <a:t>визначте</a:t>
            </a:r>
            <a:r>
              <a:rPr lang="ru-RU" sz="2600" b="1" dirty="0" smtClean="0"/>
              <a:t> в них </a:t>
            </a:r>
            <a:r>
              <a:rPr lang="ru-RU" sz="2600" b="1" dirty="0" err="1" smtClean="0"/>
              <a:t>корінь</a:t>
            </a:r>
            <a:r>
              <a:rPr lang="ru-RU" sz="2600" b="1" dirty="0" smtClean="0"/>
              <a:t>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5076056" y="3337554"/>
            <a:ext cx="2952328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Префікс</a:t>
            </a:r>
            <a:endParaRPr lang="ru-RU" sz="3200" b="1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835696" y="3397560"/>
            <a:ext cx="2808312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Корінь</a:t>
            </a:r>
            <a:endParaRPr lang="ru-RU" sz="3200" b="1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55576" y="1237320"/>
            <a:ext cx="2808312" cy="114012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Суфікс</a:t>
            </a:r>
            <a:endParaRPr lang="ru-RU" sz="3200" b="1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779912" y="1897393"/>
            <a:ext cx="2736304" cy="10801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Закінчення</a:t>
            </a:r>
            <a:endParaRPr lang="ru-RU" sz="3200" b="1" dirty="0"/>
          </a:p>
        </p:txBody>
      </p:sp>
      <p:sp>
        <p:nvSpPr>
          <p:cNvPr id="9" name="7-конечная звезда 8"/>
          <p:cNvSpPr/>
          <p:nvPr/>
        </p:nvSpPr>
        <p:spPr>
          <a:xfrm>
            <a:off x="5796136" y="0"/>
            <a:ext cx="3347864" cy="15373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казкова краї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367"/>
            <a:ext cx="5301589" cy="570063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517240"/>
            <a:ext cx="6624736" cy="1260140"/>
          </a:xfrm>
        </p:spPr>
        <p:txBody>
          <a:bodyPr>
            <a:noAutofit/>
          </a:bodyPr>
          <a:lstStyle/>
          <a:p>
            <a:pPr algn="ctr"/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Префікс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неб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209" cy="5715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77247"/>
            <a:ext cx="7990656" cy="450624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sz="40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Росбудіть</a:t>
            </a: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бруньки у клена,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uk-UA" sz="40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Росшивайте</a:t>
            </a: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ліс зеленим,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uk-UA" sz="40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Росженіть</a:t>
            </a: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 небі хмари,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 </a:t>
            </a:r>
            <a:r>
              <a:rPr lang="uk-UA" sz="40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россипте</a:t>
            </a: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квіти-чари,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Хай дзвенить хвала весні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None/>
            </a:pP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</a:t>
            </a:r>
            <a:r>
              <a:rPr lang="uk-UA" sz="40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бескраїй</a:t>
            </a:r>
            <a:r>
              <a:rPr lang="uk-UA" sz="4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вишині. </a:t>
            </a:r>
            <a:endParaRPr lang="ru-RU" sz="4000" b="1" dirty="0" smtClean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по запросу діти в школ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304" y="3621843"/>
            <a:ext cx="6264696" cy="209315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500"/>
            <a:ext cx="7406208" cy="87378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З- 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  </a:t>
            </a:r>
            <a:r>
              <a:rPr lang="uk-UA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С- 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37287"/>
            <a:ext cx="8712968" cy="4320480"/>
          </a:xfrm>
        </p:spPr>
        <p:txBody>
          <a:bodyPr numCol="2">
            <a:normAutofit/>
          </a:bodyPr>
          <a:lstStyle/>
          <a:p>
            <a:r>
              <a:rPr lang="ru-RU" sz="3600" b="1" dirty="0" err="1" smtClean="0"/>
              <a:t>Бе</a:t>
            </a:r>
            <a:r>
              <a:rPr lang="ru-RU" sz="3600" b="1" dirty="0" smtClean="0"/>
              <a:t>…</a:t>
            </a:r>
            <a:r>
              <a:rPr lang="ru-RU" sz="3600" b="1" dirty="0" err="1" smtClean="0"/>
              <a:t>захисний</a:t>
            </a:r>
            <a:endParaRPr lang="ru-RU" sz="3600" b="1" dirty="0" smtClean="0"/>
          </a:p>
          <a:p>
            <a:r>
              <a:rPr lang="ru-RU" sz="3600" b="1" dirty="0" err="1" smtClean="0"/>
              <a:t>ро</a:t>
            </a:r>
            <a:r>
              <a:rPr lang="ru-RU" sz="3600" b="1" dirty="0" smtClean="0"/>
              <a:t>…</a:t>
            </a:r>
            <a:r>
              <a:rPr lang="ru-RU" sz="3600" b="1" dirty="0" err="1" smtClean="0"/>
              <a:t>доріжжя</a:t>
            </a:r>
            <a:endParaRPr lang="ru-RU" sz="3600" b="1" dirty="0" smtClean="0"/>
          </a:p>
          <a:p>
            <a:r>
              <a:rPr lang="ru-RU" sz="3600" b="1" dirty="0" smtClean="0"/>
              <a:t> …</a:t>
            </a:r>
            <a:r>
              <a:rPr lang="ru-RU" sz="3600" b="1" dirty="0" err="1" smtClean="0"/>
              <a:t>хвилювати</a:t>
            </a:r>
            <a:endParaRPr lang="ru-RU" sz="3600" b="1" dirty="0" smtClean="0"/>
          </a:p>
          <a:p>
            <a:r>
              <a:rPr lang="ru-RU" sz="3600" b="1" dirty="0" smtClean="0"/>
              <a:t> …дерти</a:t>
            </a:r>
          </a:p>
          <a:p>
            <a:r>
              <a:rPr lang="ru-RU" sz="3600" b="1" dirty="0" smtClean="0"/>
              <a:t>…</a:t>
            </a:r>
            <a:r>
              <a:rPr lang="ru-RU" sz="3600" b="1" dirty="0" err="1" smtClean="0"/>
              <a:t>фотографувати</a:t>
            </a:r>
            <a:endParaRPr lang="ru-RU" sz="3600" b="1" dirty="0" smtClean="0"/>
          </a:p>
          <a:p>
            <a:r>
              <a:rPr lang="ru-RU" sz="3600" b="1" dirty="0" smtClean="0"/>
              <a:t>…</a:t>
            </a:r>
            <a:r>
              <a:rPr lang="ru-RU" sz="3600" b="1" dirty="0" err="1" smtClean="0"/>
              <a:t>пхнути</a:t>
            </a:r>
            <a:endParaRPr lang="ru-RU" sz="3600" b="1" dirty="0" smtClean="0"/>
          </a:p>
          <a:p>
            <a:r>
              <a:rPr lang="ru-RU" sz="3600" b="1" dirty="0" smtClean="0"/>
              <a:t> </a:t>
            </a:r>
            <a:r>
              <a:rPr lang="ru-RU" sz="3600" b="1" dirty="0" err="1" smtClean="0"/>
              <a:t>бе</a:t>
            </a:r>
            <a:r>
              <a:rPr lang="ru-RU" sz="3600" b="1" dirty="0" smtClean="0"/>
              <a:t>…</a:t>
            </a:r>
            <a:r>
              <a:rPr lang="ru-RU" sz="3600" b="1" dirty="0" err="1" smtClean="0"/>
              <a:t>страшний</a:t>
            </a:r>
            <a:endParaRPr lang="ru-RU" sz="3600" b="1" dirty="0" smtClean="0"/>
          </a:p>
          <a:p>
            <a:r>
              <a:rPr lang="ru-RU" sz="3600" b="1" dirty="0" smtClean="0"/>
              <a:t>…</a:t>
            </a:r>
            <a:r>
              <a:rPr lang="ru-RU" sz="3600" b="1" dirty="0" err="1" smtClean="0"/>
              <a:t>цідити</a:t>
            </a:r>
            <a:endParaRPr lang="ru-RU" sz="3600" b="1" dirty="0" smtClean="0"/>
          </a:p>
          <a:p>
            <a:r>
              <a:rPr lang="ru-RU" sz="3600" b="1" dirty="0" smtClean="0"/>
              <a:t>…</a:t>
            </a:r>
            <a:r>
              <a:rPr lang="ru-RU" sz="3600" b="1" dirty="0" err="1" smtClean="0"/>
              <a:t>хитрувати</a:t>
            </a:r>
            <a:endParaRPr lang="uk-UA" sz="3600" b="1" dirty="0" smtClean="0"/>
          </a:p>
          <a:p>
            <a:r>
              <a:rPr lang="uk-UA" sz="3600" b="1" dirty="0" smtClean="0"/>
              <a:t> </a:t>
            </a:r>
            <a:r>
              <a:rPr lang="ru-RU" sz="3600" b="1" dirty="0" smtClean="0"/>
              <a:t>…</a:t>
            </a:r>
            <a:r>
              <a:rPr lang="ru-RU" sz="3600" b="1" dirty="0" err="1" smtClean="0"/>
              <a:t>бити</a:t>
            </a:r>
            <a:endParaRPr lang="ru-RU" sz="3600" b="1" dirty="0" smtClean="0"/>
          </a:p>
          <a:p>
            <a:r>
              <a:rPr lang="ru-RU" sz="3600" b="1" dirty="0" smtClean="0"/>
              <a:t>…</a:t>
            </a:r>
            <a:r>
              <a:rPr lang="ru-RU" sz="3600" b="1" dirty="0" err="1" smtClean="0"/>
              <a:t>копати</a:t>
            </a:r>
            <a:r>
              <a:rPr lang="uk-UA" sz="3600" b="1" dirty="0" smtClean="0"/>
              <a:t>.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921396"/>
            <a:ext cx="9156397" cy="37936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4069"/>
            <a:ext cx="8676456" cy="1297327"/>
          </a:xfrm>
        </p:spPr>
        <p:txBody>
          <a:bodyPr>
            <a:noAutofit/>
          </a:bodyPr>
          <a:lstStyle/>
          <a:p>
            <a:r>
              <a:rPr lang="ru-RU" sz="2800" i="1" dirty="0" err="1" smtClean="0"/>
              <a:t>Утворіть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нові</a:t>
            </a:r>
            <a:r>
              <a:rPr lang="ru-RU" sz="2800" i="1" dirty="0" smtClean="0"/>
              <a:t> слова за </a:t>
            </a:r>
            <a:r>
              <a:rPr lang="ru-RU" sz="2800" i="1" dirty="0" err="1" smtClean="0"/>
              <a:t>допомогою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префіксів</a:t>
            </a:r>
            <a:r>
              <a:rPr lang="ru-RU" sz="2800" i="1" dirty="0" smtClean="0"/>
              <a:t> </a:t>
            </a:r>
            <a:r>
              <a:rPr lang="ru-RU" sz="2800" b="1" i="1" dirty="0" err="1" smtClean="0"/>
              <a:t>пре</a:t>
            </a:r>
            <a:r>
              <a:rPr lang="ru-RU" sz="2800" b="1" i="1" dirty="0" smtClean="0"/>
              <a:t>-, при-, </a:t>
            </a:r>
            <a:r>
              <a:rPr lang="ru-RU" sz="2800" b="1" i="1" dirty="0" err="1" smtClean="0"/>
              <a:t>прі</a:t>
            </a:r>
            <a:r>
              <a:rPr lang="ru-RU" sz="2800" b="1" i="1" dirty="0" smtClean="0"/>
              <a:t>-.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097527"/>
            <a:ext cx="8424936" cy="2617473"/>
          </a:xfrm>
          <a:blipFill dpi="0" rotWithShape="1">
            <a:blip r:embed="rId3" cstate="print">
              <a:alphaModFix amt="44000"/>
            </a:blip>
            <a:srcRect/>
            <a:tile tx="0" ty="0" sx="100000" sy="100000" flip="none" algn="tl"/>
          </a:blipFill>
          <a:effectLst>
            <a:outerShdw blurRad="50800" dist="50800" dir="5400000" sx="1000" sy="1000" algn="ctr" rotWithShape="0">
              <a:srgbClr val="000000">
                <a:alpha val="99000"/>
              </a:srgbClr>
            </a:outerShdw>
          </a:effectLst>
        </p:spPr>
        <p:txBody>
          <a:bodyPr>
            <a:normAutofit/>
          </a:bodyPr>
          <a:lstStyle/>
          <a:p>
            <a:pPr indent="304747">
              <a:buNone/>
            </a:pPr>
            <a:r>
              <a:rPr lang="ru-RU" sz="3600" b="1" dirty="0" err="1" smtClean="0"/>
              <a:t>Мудрий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в’язаний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цікавий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вабити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вітати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крутити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шкільний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дивний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багатий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морозити</a:t>
            </a:r>
            <a:r>
              <a:rPr lang="ru-RU" sz="3600" b="1" dirty="0" smtClean="0"/>
              <a:t>, везти, веселий.</a:t>
            </a:r>
          </a:p>
          <a:p>
            <a:endParaRPr lang="ru-RU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5076056" y="3337554"/>
            <a:ext cx="2952328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Префікс</a:t>
            </a:r>
            <a:endParaRPr lang="ru-RU" sz="3200" b="1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835696" y="3397560"/>
            <a:ext cx="2808312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Корінь</a:t>
            </a:r>
            <a:endParaRPr lang="ru-RU" sz="3200" b="1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55576" y="1237320"/>
            <a:ext cx="2808312" cy="114012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Суфікс</a:t>
            </a:r>
            <a:endParaRPr lang="ru-RU" sz="3200" b="1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779912" y="1897393"/>
            <a:ext cx="2736304" cy="10801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Закінчення</a:t>
            </a:r>
            <a:endParaRPr lang="ru-RU" sz="3200" b="1" dirty="0"/>
          </a:p>
        </p:txBody>
      </p:sp>
      <p:sp>
        <p:nvSpPr>
          <p:cNvPr id="9" name="7-конечная звезда 8"/>
          <p:cNvSpPr/>
          <p:nvPr/>
        </p:nvSpPr>
        <p:spPr>
          <a:xfrm>
            <a:off x="5796136" y="0"/>
            <a:ext cx="3347864" cy="15373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944" y="481236"/>
            <a:ext cx="8748464" cy="1030987"/>
          </a:xfrm>
          <a:solidFill>
            <a:schemeClr val="accent2">
              <a:alpha val="61000"/>
            </a:schemeClr>
          </a:solidFill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</a:rPr>
              <a:t/>
            </a:r>
            <a:br>
              <a:rPr lang="uk-UA" sz="2400" b="1" dirty="0" smtClean="0">
                <a:solidFill>
                  <a:schemeClr val="tx2"/>
                </a:solidFill>
              </a:rPr>
            </a:br>
            <a:r>
              <a:rPr lang="uk-UA" sz="2400" b="1" dirty="0" smtClean="0">
                <a:solidFill>
                  <a:schemeClr val="tx2"/>
                </a:solidFill>
              </a:rPr>
              <a:t/>
            </a:r>
            <a:br>
              <a:rPr lang="uk-UA" sz="2400" b="1" dirty="0" smtClean="0">
                <a:solidFill>
                  <a:schemeClr val="tx2"/>
                </a:solidFill>
              </a:rPr>
            </a:br>
            <a:r>
              <a:rPr lang="uk-UA" sz="2400" b="1" dirty="0" smtClean="0">
                <a:solidFill>
                  <a:schemeClr val="tx2"/>
                </a:solidFill>
              </a:rPr>
              <a:t/>
            </a:r>
            <a:br>
              <a:rPr lang="uk-UA" sz="2400" b="1" dirty="0" smtClean="0">
                <a:solidFill>
                  <a:schemeClr val="tx2"/>
                </a:solidFill>
              </a:rPr>
            </a:br>
            <a:r>
              <a:rPr lang="uk-UA" sz="2400" b="1" dirty="0" smtClean="0">
                <a:solidFill>
                  <a:schemeClr val="tx2"/>
                </a:solidFill>
              </a:rPr>
              <a:t/>
            </a:r>
            <a:br>
              <a:rPr lang="uk-UA" sz="2400" b="1" dirty="0" smtClean="0">
                <a:solidFill>
                  <a:schemeClr val="tx2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uk-UA" sz="2800" b="1" dirty="0" smtClean="0">
                <a:solidFill>
                  <a:schemeClr val="tx2"/>
                </a:solidFill>
              </a:rPr>
              <a:t>У кожній групі знайдіть слова, які не належать до спільнокореневих.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32143"/>
            <a:ext cx="8352928" cy="3960440"/>
          </a:xfrm>
          <a:solidFill>
            <a:srgbClr val="FFFF00">
              <a:alpha val="41000"/>
            </a:srgbClr>
          </a:solidFill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tx2"/>
                </a:solidFill>
              </a:rPr>
              <a:t>1. Будівля,будувати, будильник, будова, будинок.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uk-UA" sz="2800" b="1" dirty="0" smtClean="0">
                <a:solidFill>
                  <a:schemeClr val="tx2"/>
                </a:solidFill>
              </a:rPr>
              <a:t>2. Підводний, водолаз, підвода, вода, водяний.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uk-UA" sz="2800" b="1" dirty="0" smtClean="0">
                <a:solidFill>
                  <a:schemeClr val="tx2"/>
                </a:solidFill>
              </a:rPr>
              <a:t>3. Гірський, міжгір’я, гора, погоріле, гірка.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uk-UA" sz="2800" b="1" dirty="0" smtClean="0">
                <a:solidFill>
                  <a:schemeClr val="tx2"/>
                </a:solidFill>
              </a:rPr>
              <a:t>4. Нічний, нічого, нічка, вночі, ночівля.</a:t>
            </a:r>
            <a:endParaRPr lang="ru-RU" sz="2800" dirty="0" smtClean="0">
              <a:solidFill>
                <a:schemeClr val="tx2"/>
              </a:solidFill>
            </a:endParaRPr>
          </a:p>
          <a:p>
            <a:endParaRPr lang="ru-RU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980040" cy="1441380"/>
          </a:xfrm>
        </p:spPr>
        <p:txBody>
          <a:bodyPr>
            <a:noAutofit/>
          </a:bodyPr>
          <a:lstStyle/>
          <a:p>
            <a:r>
              <a:rPr lang="uk-UA" sz="3600" dirty="0" smtClean="0"/>
              <a:t>Запишіть слово посередині, а нижче – розділіть зошит на дві колонки</a:t>
            </a:r>
            <a:endParaRPr lang="ru-RU" sz="3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2077413"/>
            <a:ext cx="3888432" cy="13201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Спільнокореневі</a:t>
            </a:r>
            <a:endParaRPr lang="ru-RU" sz="32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60032" y="2077413"/>
            <a:ext cx="3600400" cy="13201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Форми слова</a:t>
            </a:r>
            <a:endParaRPr lang="ru-RU" sz="3200" b="1" dirty="0"/>
          </a:p>
        </p:txBody>
      </p:sp>
      <p:pic>
        <p:nvPicPr>
          <p:cNvPr id="27650" name="Picture 2" descr="Картинки по запросу діти в школ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3560" y="3658080"/>
            <a:ext cx="3960440" cy="205692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699792" y="1357333"/>
            <a:ext cx="4104456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Ліс , стріла</a:t>
            </a:r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5076056" y="3337554"/>
            <a:ext cx="2952328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Префікс</a:t>
            </a:r>
            <a:endParaRPr lang="ru-RU" sz="3200" b="1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835696" y="3397560"/>
            <a:ext cx="2808312" cy="10201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Корінь</a:t>
            </a:r>
            <a:endParaRPr lang="ru-RU" sz="3200" b="1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55576" y="1237320"/>
            <a:ext cx="2808312" cy="114012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Суфікс</a:t>
            </a:r>
            <a:endParaRPr lang="ru-RU" sz="3200" b="1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779912" y="1897393"/>
            <a:ext cx="2736304" cy="10801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Закінчення</a:t>
            </a:r>
            <a:endParaRPr lang="ru-RU" sz="3200" b="1" dirty="0"/>
          </a:p>
        </p:txBody>
      </p:sp>
      <p:sp>
        <p:nvSpPr>
          <p:cNvPr id="9" name="7-конечная звезда 8"/>
          <p:cNvSpPr/>
          <p:nvPr/>
        </p:nvSpPr>
        <p:spPr>
          <a:xfrm>
            <a:off x="5796136" y="0"/>
            <a:ext cx="3347864" cy="15373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338"/>
            <a:ext cx="8388424" cy="56796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517573"/>
            <a:ext cx="7620000" cy="116416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7200" b="1" dirty="0" smtClean="0"/>
              <a:t>Суфікс</a:t>
            </a:r>
            <a:endParaRPr lang="ru-RU" sz="7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7207"/>
            <a:ext cx="7838256" cy="1020113"/>
          </a:xfrm>
          <a:solidFill>
            <a:schemeClr val="accent2">
              <a:alpha val="59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uk-UA" b="1" dirty="0" smtClean="0">
                <a:solidFill>
                  <a:schemeClr val="tx2"/>
                </a:solidFill>
              </a:rPr>
              <a:t>Прочитайте слова, знайдіть у них суфікси.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57400"/>
            <a:ext cx="8280920" cy="2820313"/>
          </a:xfrm>
          <a:solidFill>
            <a:schemeClr val="accent2">
              <a:alpha val="66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tx2"/>
                </a:solidFill>
              </a:rPr>
              <a:t>Скрипка – скрипаль – скрипочка.</a:t>
            </a:r>
          </a:p>
          <a:p>
            <a:r>
              <a:rPr lang="uk-UA" sz="3200" b="1" dirty="0" smtClean="0">
                <a:solidFill>
                  <a:schemeClr val="tx2"/>
                </a:solidFill>
              </a:rPr>
              <a:t> Вітер – вітерець – </a:t>
            </a:r>
            <a:r>
              <a:rPr lang="uk-UA" sz="3200" b="1" dirty="0" err="1" smtClean="0">
                <a:solidFill>
                  <a:schemeClr val="tx2"/>
                </a:solidFill>
              </a:rPr>
              <a:t>вітрище</a:t>
            </a:r>
            <a:r>
              <a:rPr lang="uk-UA" sz="3200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uk-UA" sz="3200" b="1" dirty="0" smtClean="0">
                <a:solidFill>
                  <a:schemeClr val="tx2"/>
                </a:solidFill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</a:rPr>
              <a:t>Відмідь</a:t>
            </a:r>
            <a:r>
              <a:rPr lang="uk-UA" sz="3200" b="1" dirty="0" smtClean="0">
                <a:solidFill>
                  <a:schemeClr val="tx2"/>
                </a:solidFill>
              </a:rPr>
              <a:t> – ведмедик – ведмедище. </a:t>
            </a:r>
          </a:p>
          <a:p>
            <a:r>
              <a:rPr lang="uk-UA" sz="3200" b="1" dirty="0" smtClean="0">
                <a:solidFill>
                  <a:schemeClr val="tx2"/>
                </a:solidFill>
              </a:rPr>
              <a:t>Квіти – квітень – квітник - квітувати.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28676" name="AutoShape 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20386"/>
            <a:ext cx="304800" cy="25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7620000" cy="1164167"/>
          </a:xfrm>
        </p:spPr>
        <p:txBody>
          <a:bodyPr>
            <a:normAutofit/>
          </a:bodyPr>
          <a:lstStyle/>
          <a:p>
            <a:pPr algn="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Закінчення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20386"/>
            <a:ext cx="304800" cy="25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400349"/>
            <a:ext cx="3491880" cy="13146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500"/>
            <a:ext cx="7550224" cy="933793"/>
          </a:xfrm>
          <a:solidFill>
            <a:schemeClr val="accent2">
              <a:alpha val="5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Попрацюйте в парах. Випишіть послідовно незмінні слова.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17307"/>
            <a:ext cx="8424936" cy="4139633"/>
          </a:xfrm>
        </p:spPr>
        <p:txBody>
          <a:bodyPr/>
          <a:lstStyle/>
          <a:p>
            <a:r>
              <a:rPr lang="uk-UA" sz="3200" b="1" dirty="0" smtClean="0"/>
              <a:t>Варіант 1. </a:t>
            </a:r>
            <a:r>
              <a:rPr lang="uk-UA" sz="3200" dirty="0" smtClean="0"/>
              <a:t>Узимку, веселка, журі, гортати, горобець, обідати, далекий, раненько, образно, написаний, далеко.</a:t>
            </a:r>
            <a:endParaRPr lang="ru-RU" sz="3200" dirty="0" smtClean="0"/>
          </a:p>
          <a:p>
            <a:r>
              <a:rPr lang="uk-UA" sz="3200" dirty="0" smtClean="0"/>
              <a:t> </a:t>
            </a:r>
            <a:r>
              <a:rPr lang="uk-UA" sz="3200" b="1" dirty="0" smtClean="0"/>
              <a:t>Варіант 2. </a:t>
            </a:r>
            <a:r>
              <a:rPr lang="uk-UA" sz="3200" dirty="0" smtClean="0"/>
              <a:t>Улітку, веснянка, жувати, солодкий, голосно, обгородити, вибігаю, радіти, опівночі, червоний, дивно.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500"/>
            <a:ext cx="7620000" cy="873787"/>
          </a:xfrm>
          <a:solidFill>
            <a:schemeClr val="accent2">
              <a:alpha val="40000"/>
            </a:schemeClr>
          </a:solidFill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швидший? 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418167"/>
            <a:ext cx="7982272" cy="839267"/>
          </a:xfrm>
          <a:solidFill>
            <a:schemeClr val="accent2">
              <a:alpha val="59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chemeClr val="tx2"/>
                </a:solidFill>
              </a:rPr>
              <a:t>Доберіть слова до поданих схем.</a:t>
            </a:r>
            <a:r>
              <a:rPr lang="uk-UA" sz="28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uk-UA" dirty="0" smtClean="0"/>
          </a:p>
          <a:p>
            <a:pPr algn="ctr"/>
            <a:endParaRPr lang="ru-RU" dirty="0"/>
          </a:p>
        </p:txBody>
      </p:sp>
      <p:pic>
        <p:nvPicPr>
          <p:cNvPr id="4" name="Рисунок 3" descr="УЗАГАЛЬНЕННЯ ВИВЧЕНОГО З РОЗДІЛУ БУДОВА СЛОВА. ОРФОГРАФІ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7460"/>
            <a:ext cx="9144000" cy="78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дош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226" cy="571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7206"/>
            <a:ext cx="7620000" cy="1164167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Домашнє завдання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04747" algn="ctr">
              <a:buNone/>
            </a:pPr>
            <a:r>
              <a:rPr lang="uk-UA" sz="4000" dirty="0" smtClean="0">
                <a:solidFill>
                  <a:schemeClr val="bg1"/>
                </a:solidFill>
              </a:rPr>
              <a:t>Повторити вивчений матеріал з теми</a:t>
            </a:r>
          </a:p>
          <a:p>
            <a:pPr indent="304747" algn="ctr">
              <a:buNone/>
            </a:pPr>
            <a:r>
              <a:rPr lang="uk-UA" sz="4000" dirty="0" smtClean="0">
                <a:solidFill>
                  <a:schemeClr val="bg1"/>
                </a:solidFill>
              </a:rPr>
              <a:t> «Будова слова. Орфографія»</a:t>
            </a:r>
          </a:p>
          <a:p>
            <a:pPr indent="304747" algn="ctr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578</TotalTime>
  <Words>263</Words>
  <Application>Microsoft Office PowerPoint</Application>
  <PresentationFormat>Экран (16:10)</PresentationFormat>
  <Paragraphs>66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Главная</vt:lpstr>
      <vt:lpstr>Будова слова. Орфографія</vt:lpstr>
      <vt:lpstr>Презентация PowerPoint</vt:lpstr>
      <vt:lpstr>Презентация PowerPoint</vt:lpstr>
      <vt:lpstr>Префікс</vt:lpstr>
      <vt:lpstr>Презентация PowerPoint</vt:lpstr>
      <vt:lpstr>З-  чи  С-  ?</vt:lpstr>
      <vt:lpstr>Утворіть нові слова за допомогою префіксів пре-, при-, прі-. </vt:lpstr>
      <vt:lpstr>Презентация PowerPoint</vt:lpstr>
      <vt:lpstr>     У кожній групі знайдіть слова, які не належать до спільнокореневих.</vt:lpstr>
      <vt:lpstr>Запишіть слово посередині, а нижче – розділіть зошит на дві колонки</vt:lpstr>
      <vt:lpstr>Презентация PowerPoint</vt:lpstr>
      <vt:lpstr>Суфікс</vt:lpstr>
      <vt:lpstr> Прочитайте слова, знайдіть у них суфікси. </vt:lpstr>
      <vt:lpstr>Закінчення</vt:lpstr>
      <vt:lpstr>Попрацюйте в парах. Випишіть послідовно незмінні слова. </vt:lpstr>
      <vt:lpstr>Хто швидший? </vt:lpstr>
      <vt:lpstr>Домашнє завдання: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Узагальнення і систематизація вивченого з теми «Будова слова. Орфографія»</dc:title>
  <dc:creator>Надія Павленко</dc:creator>
  <cp:lastModifiedBy>TPCUSer</cp:lastModifiedBy>
  <cp:revision>34</cp:revision>
  <dcterms:created xsi:type="dcterms:W3CDTF">2017-11-15T20:36:27Z</dcterms:created>
  <dcterms:modified xsi:type="dcterms:W3CDTF">2022-05-14T14:52:13Z</dcterms:modified>
</cp:coreProperties>
</file>