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539" autoAdjust="0"/>
  </p:normalViewPr>
  <p:slideViewPr>
    <p:cSldViewPr>
      <p:cViewPr>
        <p:scale>
          <a:sx n="76" d="100"/>
          <a:sy n="76" d="100"/>
        </p:scale>
        <p:origin x="-1642" y="-3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58939-33F3-4C73-B9C6-5BC0CC5E041A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340EE-DE3A-40DE-A4A6-05AE74F9E9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3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340EE-DE3A-40DE-A4A6-05AE74F9E98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33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223B698-832B-4034-8D91-F16C6CF92376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123728" y="1988840"/>
            <a:ext cx="6172200" cy="2808312"/>
          </a:xfrm>
        </p:spPr>
        <p:txBody>
          <a:bodyPr>
            <a:normAutofit/>
          </a:bodyPr>
          <a:lstStyle/>
          <a:p>
            <a:pPr algn="ctr"/>
            <a:r>
              <a:rPr lang="uk-UA" sz="4000" i="1" dirty="0" smtClean="0">
                <a:solidFill>
                  <a:srgbClr val="C00000"/>
                </a:solidFill>
              </a:rPr>
              <a:t>Відмінювання займенників особових і присвійних</a:t>
            </a:r>
            <a:endParaRPr lang="uk-UA" sz="4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62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Повторімо!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48419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2657"/>
            <a:ext cx="8147248" cy="573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6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C00000"/>
                </a:solidFill>
              </a:rPr>
              <a:t>Запам</a:t>
            </a:r>
            <a:r>
              <a:rPr lang="en-US" b="1" dirty="0" smtClean="0">
                <a:solidFill>
                  <a:srgbClr val="C00000"/>
                </a:solidFill>
              </a:rPr>
              <a:t>’</a:t>
            </a:r>
            <a:r>
              <a:rPr lang="uk-UA" b="1" dirty="0" err="1" smtClean="0">
                <a:solidFill>
                  <a:srgbClr val="C00000"/>
                </a:solidFill>
              </a:rPr>
              <a:t>ятаймо</a:t>
            </a:r>
            <a:r>
              <a:rPr lang="uk-UA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За особливостями відмінювання займенники можна об</a:t>
            </a:r>
            <a:r>
              <a:rPr lang="en-US" dirty="0" smtClean="0"/>
              <a:t>’</a:t>
            </a:r>
            <a:r>
              <a:rPr lang="uk-UA" dirty="0" smtClean="0"/>
              <a:t>єднати в 3 групи.</a:t>
            </a:r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520296"/>
              </p:ext>
            </p:extLst>
          </p:nvPr>
        </p:nvGraphicFramePr>
        <p:xfrm>
          <a:off x="1259632" y="2780928"/>
          <a:ext cx="6096000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І група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ІІ група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ІІІ група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b="1" i="1" dirty="0" smtClean="0"/>
                        <a:t>особові</a:t>
                      </a:r>
                      <a:r>
                        <a:rPr lang="uk-UA" dirty="0" smtClean="0"/>
                        <a:t> займенники і </a:t>
                      </a:r>
                      <a:r>
                        <a:rPr lang="uk-UA" b="1" i="1" dirty="0" smtClean="0"/>
                        <a:t>зворотний</a:t>
                      </a:r>
                      <a:r>
                        <a:rPr lang="uk-UA" dirty="0" smtClean="0"/>
                        <a:t> займенник себе утворюють особливий тип відмінювання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i="1" dirty="0" smtClean="0"/>
                        <a:t>присвійні, вказівні, означальні</a:t>
                      </a:r>
                      <a:r>
                        <a:rPr lang="uk-UA" b="1" i="1" baseline="0" dirty="0" smtClean="0"/>
                        <a:t> </a:t>
                      </a:r>
                      <a:r>
                        <a:rPr lang="uk-UA" baseline="0" dirty="0" smtClean="0"/>
                        <a:t>відмінюються подібно до прикметників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i="1" dirty="0" smtClean="0"/>
                        <a:t>питальні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="1" i="1" baseline="0" dirty="0" smtClean="0"/>
                        <a:t>відносні</a:t>
                      </a:r>
                      <a:r>
                        <a:rPr lang="uk-UA" baseline="0" dirty="0" smtClean="0"/>
                        <a:t>, </a:t>
                      </a:r>
                      <a:r>
                        <a:rPr lang="uk-UA" b="1" i="1" baseline="0" dirty="0" smtClean="0"/>
                        <a:t>неозначені</a:t>
                      </a:r>
                      <a:r>
                        <a:rPr lang="uk-UA" baseline="0" dirty="0" smtClean="0"/>
                        <a:t>, </a:t>
                      </a:r>
                      <a:r>
                        <a:rPr lang="uk-UA" b="1" i="1" baseline="0" dirty="0" smtClean="0"/>
                        <a:t>заперечні</a:t>
                      </a:r>
                      <a:r>
                        <a:rPr lang="uk-UA" baseline="0" dirty="0" smtClean="0"/>
                        <a:t> мають однакові типи відмінювання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57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076" y="0"/>
            <a:ext cx="74676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Відмінювання 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особових займенників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94076" y="1119952"/>
            <a:ext cx="7467600" cy="4873752"/>
          </a:xfrm>
        </p:spPr>
        <p:txBody>
          <a:bodyPr>
            <a:normAutofit/>
          </a:bodyPr>
          <a:lstStyle/>
          <a:p>
            <a:r>
              <a:rPr lang="uk-UA" sz="2000" dirty="0" smtClean="0"/>
              <a:t>У непрямих відмінках особові займенники мають іншу основу, ніж у називному відмінку (я – мене, мені, мною).</a:t>
            </a:r>
          </a:p>
          <a:p>
            <a:r>
              <a:rPr lang="uk-UA" sz="2000" dirty="0" smtClean="0"/>
              <a:t>У родовому і місцевому відмінках при вживанні займенників </a:t>
            </a:r>
            <a:r>
              <a:rPr lang="uk-UA" sz="2000" i="1" dirty="0" smtClean="0"/>
              <a:t>він, вона, воно, вони</a:t>
            </a:r>
            <a:r>
              <a:rPr lang="uk-UA" sz="2000" dirty="0" smtClean="0"/>
              <a:t> з прийменником з</a:t>
            </a:r>
            <a:r>
              <a:rPr lang="en-US" sz="2000" dirty="0" smtClean="0"/>
              <a:t>’</a:t>
            </a:r>
            <a:r>
              <a:rPr lang="uk-UA" sz="2000" dirty="0" smtClean="0"/>
              <a:t>являється початковий </a:t>
            </a:r>
            <a:r>
              <a:rPr lang="uk-UA" sz="2000" b="1" i="1" dirty="0" smtClean="0"/>
              <a:t>н</a:t>
            </a:r>
            <a:r>
              <a:rPr lang="uk-UA" sz="2000" dirty="0" smtClean="0"/>
              <a:t> (його – на нього, її – у ній). В орудному відмінку займенників </a:t>
            </a:r>
            <a:r>
              <a:rPr lang="uk-UA" sz="2000" i="1" dirty="0" smtClean="0"/>
              <a:t>він, вона, воно, вони</a:t>
            </a:r>
            <a:r>
              <a:rPr lang="uk-UA" sz="2000" dirty="0" smtClean="0"/>
              <a:t> початковий </a:t>
            </a:r>
            <a:r>
              <a:rPr lang="uk-UA" sz="2000" b="1" i="1" dirty="0" smtClean="0"/>
              <a:t>н</a:t>
            </a:r>
            <a:r>
              <a:rPr lang="uk-UA" sz="2000" dirty="0" smtClean="0"/>
              <a:t> уживається завжди.</a:t>
            </a:r>
          </a:p>
          <a:p>
            <a:r>
              <a:rPr lang="uk-UA" sz="2000" dirty="0" smtClean="0"/>
              <a:t>Займенники </a:t>
            </a:r>
            <a:r>
              <a:rPr lang="uk-UA" sz="2000" i="1" dirty="0" smtClean="0"/>
              <a:t>він, воно</a:t>
            </a:r>
            <a:r>
              <a:rPr lang="uk-UA" sz="2000" dirty="0" smtClean="0"/>
              <a:t> в непрямих відмінках мають однакові форми.</a:t>
            </a:r>
          </a:p>
          <a:p>
            <a:r>
              <a:rPr lang="uk-UA" sz="2000" b="1" dirty="0" smtClean="0">
                <a:solidFill>
                  <a:srgbClr val="C00000"/>
                </a:solidFill>
              </a:rPr>
              <a:t>Розгляньте і </a:t>
            </a:r>
          </a:p>
          <a:p>
            <a:pPr marL="0" indent="0">
              <a:buNone/>
            </a:pPr>
            <a:r>
              <a:rPr lang="uk-UA" sz="2000" b="1" dirty="0">
                <a:solidFill>
                  <a:srgbClr val="C00000"/>
                </a:solidFill>
              </a:rPr>
              <a:t>п</a:t>
            </a:r>
            <a:r>
              <a:rPr lang="uk-UA" sz="2000" b="1" dirty="0" smtClean="0">
                <a:solidFill>
                  <a:srgbClr val="C00000"/>
                </a:solidFill>
              </a:rPr>
              <a:t>роаналізуйте </a:t>
            </a:r>
            <a:r>
              <a:rPr lang="uk-UA" sz="2000" b="1" dirty="0" err="1" smtClean="0">
                <a:solidFill>
                  <a:srgbClr val="C00000"/>
                </a:solidFill>
              </a:rPr>
              <a:t>табли-</a:t>
            </a:r>
            <a:endParaRPr lang="uk-UA" sz="20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uk-UA" sz="2000" b="1" dirty="0">
                <a:solidFill>
                  <a:srgbClr val="C00000"/>
                </a:solidFill>
              </a:rPr>
              <a:t>ц</a:t>
            </a:r>
            <a:r>
              <a:rPr lang="uk-UA" sz="2000" b="1" dirty="0" smtClean="0">
                <a:solidFill>
                  <a:srgbClr val="C00000"/>
                </a:solidFill>
              </a:rPr>
              <a:t>ю відмінювання </a:t>
            </a:r>
          </a:p>
          <a:p>
            <a:pPr marL="0" indent="0">
              <a:buNone/>
            </a:pPr>
            <a:r>
              <a:rPr lang="uk-UA" sz="2000" b="1" dirty="0">
                <a:solidFill>
                  <a:srgbClr val="C00000"/>
                </a:solidFill>
              </a:rPr>
              <a:t>о</a:t>
            </a:r>
            <a:r>
              <a:rPr lang="uk-UA" sz="2000" b="1" dirty="0" smtClean="0">
                <a:solidFill>
                  <a:srgbClr val="C00000"/>
                </a:solidFill>
              </a:rPr>
              <a:t>собових займенників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4" t="29172" r="20960" b="21463"/>
          <a:stretch/>
        </p:blipFill>
        <p:spPr bwMode="auto">
          <a:xfrm>
            <a:off x="3347864" y="3766820"/>
            <a:ext cx="493411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12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507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Відмінювання зворотного займенника </a:t>
            </a:r>
            <a:r>
              <a:rPr lang="uk-UA" b="1" i="1" dirty="0" smtClean="0">
                <a:solidFill>
                  <a:srgbClr val="C00000"/>
                </a:solidFill>
              </a:rPr>
              <a:t>себе</a:t>
            </a:r>
            <a:br>
              <a:rPr lang="uk-UA" b="1" i="1" dirty="0" smtClean="0">
                <a:solidFill>
                  <a:srgbClr val="C00000"/>
                </a:solidFill>
              </a:rPr>
            </a:br>
            <a:r>
              <a:rPr lang="uk-UA" sz="2200" b="1" dirty="0">
                <a:solidFill>
                  <a:schemeClr val="tx1"/>
                </a:solidFill>
              </a:rPr>
              <a:t>Розгляньте і </a:t>
            </a:r>
            <a:br>
              <a:rPr lang="uk-UA" sz="2200" b="1" dirty="0">
                <a:solidFill>
                  <a:schemeClr val="tx1"/>
                </a:solidFill>
              </a:rPr>
            </a:br>
            <a:r>
              <a:rPr lang="uk-UA" sz="2200" b="1" dirty="0">
                <a:solidFill>
                  <a:schemeClr val="tx1"/>
                </a:solidFill>
              </a:rPr>
              <a:t>проаналізуйте </a:t>
            </a:r>
            <a:r>
              <a:rPr lang="uk-UA" sz="2200" b="1" dirty="0" smtClean="0">
                <a:solidFill>
                  <a:schemeClr val="tx1"/>
                </a:solidFill>
              </a:rPr>
              <a:t>таблицю </a:t>
            </a:r>
            <a:r>
              <a:rPr lang="uk-UA" sz="2200" b="1" dirty="0">
                <a:solidFill>
                  <a:schemeClr val="tx1"/>
                </a:solidFill>
              </a:rPr>
              <a:t>відмінювання </a:t>
            </a:r>
            <a:br>
              <a:rPr lang="uk-UA" sz="2200" b="1" dirty="0">
                <a:solidFill>
                  <a:schemeClr val="tx1"/>
                </a:solidFill>
              </a:rPr>
            </a:br>
            <a:r>
              <a:rPr lang="uk-UA" sz="2200" b="1" dirty="0" smtClean="0">
                <a:solidFill>
                  <a:schemeClr val="tx1"/>
                </a:solidFill>
              </a:rPr>
              <a:t>зворотного займенника</a:t>
            </a:r>
            <a:endParaRPr lang="uk-UA" sz="22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0" t="57651" r="14986" b="21174"/>
          <a:stretch/>
        </p:blipFill>
        <p:spPr bwMode="auto">
          <a:xfrm>
            <a:off x="179512" y="1916832"/>
            <a:ext cx="859980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Как и сколько платить зарплату себе: инструкция для владельц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933056"/>
            <a:ext cx="5920036" cy="23680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41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</a:rPr>
              <a:t>Вправа 1. Розгадайте </a:t>
            </a:r>
            <a:r>
              <a:rPr lang="uk-UA" sz="2000" b="1" dirty="0" err="1" smtClean="0">
                <a:solidFill>
                  <a:srgbClr val="C00000"/>
                </a:solidFill>
              </a:rPr>
              <a:t>чайнворд</a:t>
            </a:r>
            <a:r>
              <a:rPr lang="uk-UA" sz="2000" b="1" dirty="0" smtClean="0">
                <a:solidFill>
                  <a:srgbClr val="C00000"/>
                </a:solidFill>
              </a:rPr>
              <a:t> (кожне наступне слово починається з останньої букви попереднього). Запишіть відповіді у зошит.</a:t>
            </a:r>
            <a:endParaRPr lang="uk-UA" sz="2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1. Особовий займенник ІІІ ос., чол., </a:t>
            </a:r>
            <a:r>
              <a:rPr lang="uk-UA" dirty="0" err="1" smtClean="0"/>
              <a:t>Н.в</a:t>
            </a:r>
            <a:r>
              <a:rPr lang="uk-UA" dirty="0" smtClean="0"/>
              <a:t>.</a:t>
            </a:r>
          </a:p>
          <a:p>
            <a:r>
              <a:rPr lang="uk-UA" dirty="0" smtClean="0"/>
              <a:t>2. </a:t>
            </a:r>
            <a:r>
              <a:rPr lang="uk-UA" dirty="0"/>
              <a:t>Особовий займенник ІІІ ос., </a:t>
            </a:r>
            <a:r>
              <a:rPr lang="uk-UA" dirty="0" err="1" smtClean="0"/>
              <a:t>мн</a:t>
            </a:r>
            <a:r>
              <a:rPr lang="uk-UA" dirty="0" smtClean="0"/>
              <a:t>., </a:t>
            </a:r>
            <a:r>
              <a:rPr lang="uk-UA" dirty="0" err="1" smtClean="0"/>
              <a:t>Р.в</a:t>
            </a:r>
            <a:r>
              <a:rPr lang="uk-UA" dirty="0" smtClean="0"/>
              <a:t>.</a:t>
            </a:r>
          </a:p>
          <a:p>
            <a:r>
              <a:rPr lang="uk-UA" dirty="0" smtClean="0"/>
              <a:t>3. </a:t>
            </a:r>
            <a:r>
              <a:rPr lang="uk-UA" dirty="0"/>
              <a:t>В</a:t>
            </a:r>
            <a:r>
              <a:rPr lang="uk-UA" dirty="0" smtClean="0"/>
              <a:t>ідносний займенник.</a:t>
            </a:r>
          </a:p>
          <a:p>
            <a:r>
              <a:rPr lang="uk-UA" dirty="0" smtClean="0"/>
              <a:t>4. Вказівний займенник.</a:t>
            </a:r>
          </a:p>
          <a:p>
            <a:r>
              <a:rPr lang="uk-UA" dirty="0" smtClean="0"/>
              <a:t>5. </a:t>
            </a:r>
            <a:r>
              <a:rPr lang="uk-UA" dirty="0"/>
              <a:t>Особовий займенник ІІІ ос., </a:t>
            </a:r>
            <a:r>
              <a:rPr lang="uk-UA" dirty="0" smtClean="0"/>
              <a:t>серед., </a:t>
            </a:r>
            <a:r>
              <a:rPr lang="uk-UA" dirty="0" err="1" smtClean="0"/>
              <a:t>Д.в</a:t>
            </a:r>
            <a:r>
              <a:rPr lang="uk-UA" dirty="0" smtClean="0"/>
              <a:t>.</a:t>
            </a:r>
          </a:p>
          <a:p>
            <a:r>
              <a:rPr lang="uk-UA" dirty="0" smtClean="0"/>
              <a:t>6. Означальний займенник.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0" t="22127" r="33411" b="34643"/>
          <a:stretch/>
        </p:blipFill>
        <p:spPr bwMode="auto">
          <a:xfrm>
            <a:off x="4716016" y="4437112"/>
            <a:ext cx="330687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493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</a:rPr>
              <a:t>Вправа 2. Розгадайте зашифроване речення, запишіть його. Займенники, зашифровані в реченні, запишіть у родовому, орудному й місцевому відмінках (ці займенники вказані на фото, поданому нижче).</a:t>
            </a:r>
            <a:endParaRPr lang="uk-UA" sz="20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8" t="33453" r="23525" b="42093"/>
          <a:stretch/>
        </p:blipFill>
        <p:spPr bwMode="auto">
          <a:xfrm>
            <a:off x="539552" y="1869893"/>
            <a:ext cx="7961111" cy="194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Правила поведінки в їдальні класна година на тему. Правил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019" y="4715383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9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1154"/>
            <a:ext cx="74676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Відмінювання 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присвійних займенників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052736"/>
            <a:ext cx="7467600" cy="4873752"/>
          </a:xfrm>
        </p:spPr>
        <p:txBody>
          <a:bodyPr/>
          <a:lstStyle/>
          <a:p>
            <a:r>
              <a:rPr lang="uk-UA" sz="1800" b="1" dirty="0" smtClean="0"/>
              <a:t>Присвійні займенники </a:t>
            </a:r>
            <a:r>
              <a:rPr lang="uk-UA" sz="1800" b="1" i="1" dirty="0" smtClean="0"/>
              <a:t>твій, свій, мій </a:t>
            </a:r>
            <a:r>
              <a:rPr lang="uk-UA" sz="1800" b="1" dirty="0" smtClean="0"/>
              <a:t>відмінюються за однаковим зразком.</a:t>
            </a:r>
          </a:p>
          <a:p>
            <a:r>
              <a:rPr lang="uk-UA" sz="1800" b="1" dirty="0" smtClean="0"/>
              <a:t>Займенники </a:t>
            </a:r>
            <a:r>
              <a:rPr lang="uk-UA" sz="1800" b="1" i="1" dirty="0" smtClean="0"/>
              <a:t>наш, ваш</a:t>
            </a:r>
            <a:r>
              <a:rPr lang="uk-UA" sz="1800" b="1" dirty="0" smtClean="0"/>
              <a:t> відмінюються як прикметники твердої групи.</a:t>
            </a:r>
          </a:p>
          <a:p>
            <a:r>
              <a:rPr lang="uk-UA" sz="1800" b="1" dirty="0" smtClean="0"/>
              <a:t>Займенник </a:t>
            </a:r>
            <a:r>
              <a:rPr lang="uk-UA" sz="1800" b="1" i="1" dirty="0" smtClean="0"/>
              <a:t>їхній </a:t>
            </a:r>
            <a:r>
              <a:rPr lang="uk-UA" sz="1800" b="1" dirty="0" smtClean="0"/>
              <a:t>відмінюється як прикметник м</a:t>
            </a:r>
            <a:r>
              <a:rPr lang="en-US" sz="1800" b="1" dirty="0" smtClean="0"/>
              <a:t>’</a:t>
            </a:r>
            <a:r>
              <a:rPr lang="uk-UA" sz="1800" b="1" dirty="0" smtClean="0"/>
              <a:t>якої групи.</a:t>
            </a:r>
          </a:p>
          <a:p>
            <a:r>
              <a:rPr lang="uk-UA" sz="1800" b="1" dirty="0">
                <a:solidFill>
                  <a:srgbClr val="C00000"/>
                </a:solidFill>
              </a:rPr>
              <a:t>Розгляньте і проаналізуйте таблицю відмінювання </a:t>
            </a:r>
            <a:r>
              <a:rPr lang="uk-UA" sz="1800" b="1" dirty="0" smtClean="0">
                <a:solidFill>
                  <a:srgbClr val="C00000"/>
                </a:solidFill>
              </a:rPr>
              <a:t> присвійних </a:t>
            </a:r>
            <a:r>
              <a:rPr lang="uk-UA" sz="1800" b="1" dirty="0">
                <a:solidFill>
                  <a:srgbClr val="C00000"/>
                </a:solidFill>
              </a:rPr>
              <a:t>займенників</a:t>
            </a:r>
            <a:r>
              <a:rPr lang="uk-UA" sz="1800" b="1" dirty="0" smtClean="0">
                <a:solidFill>
                  <a:srgbClr val="C00000"/>
                </a:solidFill>
              </a:rPr>
              <a:t>.</a:t>
            </a:r>
            <a:endParaRPr lang="uk-UA" sz="18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t="20206" r="18554" b="44007"/>
          <a:stretch/>
        </p:blipFill>
        <p:spPr bwMode="auto">
          <a:xfrm>
            <a:off x="161286" y="3789040"/>
            <a:ext cx="8818323" cy="261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76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Виконайте вправу 498. 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t="45411" r="22392" b="23425"/>
          <a:stretch/>
        </p:blipFill>
        <p:spPr bwMode="auto">
          <a:xfrm>
            <a:off x="395536" y="2276872"/>
            <a:ext cx="838062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059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шукана">
  <a:themeElements>
    <a:clrScheme name="Ості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ишукана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ишукана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161</TotalTime>
  <Words>302</Words>
  <Application>Microsoft Office PowerPoint</Application>
  <PresentationFormat>Экран (4:3)</PresentationFormat>
  <Paragraphs>34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Вишукана</vt:lpstr>
      <vt:lpstr>Презентация PowerPoint</vt:lpstr>
      <vt:lpstr>Повторімо!</vt:lpstr>
      <vt:lpstr>Презентация PowerPoint</vt:lpstr>
      <vt:lpstr>Запам’ятаймо!</vt:lpstr>
      <vt:lpstr>Відмінювання  особових займенників</vt:lpstr>
      <vt:lpstr>Відмінювання зворотного займенника себе Розгляньте і  проаналізуйте таблицю відмінювання  зворотного займенника</vt:lpstr>
      <vt:lpstr>Вправа 1. Розгадайте чайнворд (кожне наступне слово починається з останньої букви попереднього). Запишіть відповіді у зошит.</vt:lpstr>
      <vt:lpstr>Вправа 2. Розгадайте зашифроване речення, запишіть його. Займенники, зашифровані в реченні, запишіть у родовому, орудному й місцевому відмінках (ці займенники вказані на фото, поданому нижче).</vt:lpstr>
      <vt:lpstr>Відмінювання  присвійних займенників</vt:lpstr>
      <vt:lpstr>Виконайте вправу 498.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Українська мова  6 клас</dc:title>
  <dc:creator>RePack by Diakov</dc:creator>
  <cp:lastModifiedBy>TPCUSer</cp:lastModifiedBy>
  <cp:revision>18</cp:revision>
  <dcterms:created xsi:type="dcterms:W3CDTF">2020-04-15T15:35:42Z</dcterms:created>
  <dcterms:modified xsi:type="dcterms:W3CDTF">2022-04-30T13:47:52Z</dcterms:modified>
</cp:coreProperties>
</file>