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498" y="-1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9686" y="1315745"/>
            <a:ext cx="5544616" cy="1340042"/>
          </a:xfrm>
        </p:spPr>
        <p:txBody>
          <a:bodyPr/>
          <a:lstStyle/>
          <a:p>
            <a:pPr marL="182880" indent="0" algn="just">
              <a:buNone/>
            </a:pPr>
            <a:r>
              <a:rPr lang="ru-RU" b="0" dirty="0" err="1" smtClean="0">
                <a:solidFill>
                  <a:schemeClr val="accent6">
                    <a:lumMod val="75000"/>
                  </a:schemeClr>
                </a:solidFill>
              </a:rPr>
              <a:t>Відмінювання</a:t>
            </a:r>
            <a:r>
              <a:rPr lang="ru-RU" b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0" dirty="0" err="1" smtClean="0">
                <a:solidFill>
                  <a:schemeClr val="accent6">
                    <a:lumMod val="75000"/>
                  </a:schemeClr>
                </a:solidFill>
              </a:rPr>
              <a:t>вказівних</a:t>
            </a:r>
            <a:r>
              <a:rPr lang="ru-RU" b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0" dirty="0" err="1" smtClean="0">
                <a:solidFill>
                  <a:schemeClr val="accent6">
                    <a:lumMod val="75000"/>
                  </a:schemeClr>
                </a:solidFill>
              </a:rPr>
              <a:t>займеннників</a:t>
            </a:r>
            <a:endParaRPr lang="ru-RU" b="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4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4932"/>
            <a:ext cx="1440160" cy="18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775" y="4977473"/>
            <a:ext cx="1440160" cy="18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35" y="4974399"/>
            <a:ext cx="1440160" cy="18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873" y="4991270"/>
            <a:ext cx="1440160" cy="18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65938"/>
            <a:ext cx="1440160" cy="18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596" y="296108"/>
            <a:ext cx="6748136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err="1">
                <a:effectLst/>
              </a:rPr>
              <a:t>Розгляньте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таблиці</a:t>
            </a:r>
            <a:r>
              <a:rPr lang="ru-RU" sz="2400" dirty="0">
                <a:effectLst/>
              </a:rPr>
              <a:t>. </a:t>
            </a:r>
            <a:r>
              <a:rPr lang="ru-RU" sz="2400" dirty="0" err="1">
                <a:effectLst/>
              </a:rPr>
              <a:t>Розкажіть</a:t>
            </a:r>
            <a:r>
              <a:rPr lang="ru-RU" sz="2400" dirty="0">
                <a:effectLst/>
              </a:rPr>
              <a:t> за ними, як </a:t>
            </a:r>
            <a:r>
              <a:rPr lang="ru-RU" sz="2400" dirty="0" err="1">
                <a:effectLst/>
              </a:rPr>
              <a:t>відмінюються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вказівні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займенники</a:t>
            </a:r>
            <a:r>
              <a:rPr lang="ru-RU" sz="2400" dirty="0">
                <a:effectLst/>
              </a:rPr>
              <a:t>.</a:t>
            </a:r>
            <a:endParaRPr lang="ru-RU" sz="24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8334165" y="-3482"/>
            <a:ext cx="809835" cy="3536622"/>
            <a:chOff x="-6" y="1938"/>
            <a:chExt cx="1619677" cy="6856062"/>
          </a:xfrm>
        </p:grpSpPr>
        <p:pic>
          <p:nvPicPr>
            <p:cNvPr id="2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8334168" y="3321378"/>
            <a:ext cx="809835" cy="3536622"/>
            <a:chOff x="-6" y="1938"/>
            <a:chExt cx="1619677" cy="6856062"/>
          </a:xfrm>
        </p:grpSpPr>
        <p:pic>
          <p:nvPicPr>
            <p:cNvPr id="27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04724"/>
              </p:ext>
            </p:extLst>
          </p:nvPr>
        </p:nvGraphicFramePr>
        <p:xfrm>
          <a:off x="926596" y="4208573"/>
          <a:ext cx="6574467" cy="2373365"/>
        </p:xfrm>
        <a:graphic>
          <a:graphicData uri="http://schemas.openxmlformats.org/drawingml/2006/table">
            <a:tbl>
              <a:tblPr/>
              <a:tblGrid>
                <a:gridCol w="610003"/>
                <a:gridCol w="2440008"/>
                <a:gridCol w="1762228"/>
                <a:gridCol w="1762228"/>
              </a:tblGrid>
              <a:tr h="163246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Н.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той, те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та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ті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46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р.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того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тієї, тої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тих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46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д.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тому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тій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тим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46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Зн.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як у Н.в. або Р.в.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ту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як у Н.в. або Р.в.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565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Ор.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effectLst/>
                        </a:rPr>
                        <a:t>тим</a:t>
                      </a:r>
                      <a:endParaRPr lang="ru-RU" sz="2000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тією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тими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46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м.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(на)тому, тім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(на)тій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(на)тих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029041"/>
              </p:ext>
            </p:extLst>
          </p:nvPr>
        </p:nvGraphicFramePr>
        <p:xfrm>
          <a:off x="926598" y="1578493"/>
          <a:ext cx="6574465" cy="2133600"/>
        </p:xfrm>
        <a:graphic>
          <a:graphicData uri="http://schemas.openxmlformats.org/drawingml/2006/table">
            <a:tbl>
              <a:tblPr/>
              <a:tblGrid>
                <a:gridCol w="610002"/>
                <a:gridCol w="2440007"/>
                <a:gridCol w="1762228"/>
                <a:gridCol w="1762228"/>
              </a:tblGrid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Н.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цей, це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ця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ці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Р.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цього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цієї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цих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д.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цьому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цій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цим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Зн.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як у Н.в. або Р.в.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цю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як у Н.в. або Р.в.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Ор.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цим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цією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цими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м.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(на)цьому, цім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(на)цій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(на)</a:t>
                      </a:r>
                      <a:r>
                        <a:rPr lang="ru-RU" sz="2000" dirty="0" err="1">
                          <a:effectLst/>
                        </a:rPr>
                        <a:t>цих</a:t>
                      </a:r>
                      <a:endParaRPr lang="ru-RU" sz="2000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27680" y="1357464"/>
            <a:ext cx="69727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3901"/>
            <a:ext cx="6930516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err="1" smtClean="0"/>
              <a:t>Завдання</a:t>
            </a:r>
            <a:r>
              <a:rPr lang="ru-RU" sz="2800" dirty="0" smtClean="0"/>
              <a:t> 1</a:t>
            </a:r>
            <a:br>
              <a:rPr lang="ru-RU" sz="2800" dirty="0" smtClean="0"/>
            </a:br>
            <a:r>
              <a:rPr lang="ru-RU" sz="2800" b="0" i="1" dirty="0" err="1">
                <a:effectLst/>
              </a:rPr>
              <a:t>Спишіть</a:t>
            </a:r>
            <a:r>
              <a:rPr lang="ru-RU" sz="2800" b="0" i="1" dirty="0">
                <a:effectLst/>
              </a:rPr>
              <a:t> </a:t>
            </a:r>
            <a:r>
              <a:rPr lang="ru-RU" sz="2800" b="0" i="1" dirty="0" err="1">
                <a:effectLst/>
              </a:rPr>
              <a:t>речення</a:t>
            </a:r>
            <a:r>
              <a:rPr lang="ru-RU" sz="2800" b="0" i="1" dirty="0">
                <a:effectLst/>
              </a:rPr>
              <a:t>, </a:t>
            </a:r>
            <a:r>
              <a:rPr lang="ru-RU" sz="2800" b="0" i="1" dirty="0" err="1">
                <a:effectLst/>
              </a:rPr>
              <a:t>ставлячи</a:t>
            </a:r>
            <a:r>
              <a:rPr lang="ru-RU" sz="2800" b="0" i="1" dirty="0">
                <a:effectLst/>
              </a:rPr>
              <a:t> </a:t>
            </a:r>
            <a:r>
              <a:rPr lang="ru-RU" sz="2800" b="0" i="1" dirty="0" err="1">
                <a:effectLst/>
              </a:rPr>
              <a:t>подані</a:t>
            </a:r>
            <a:r>
              <a:rPr lang="ru-RU" sz="2800" b="0" i="1" dirty="0">
                <a:effectLst/>
              </a:rPr>
              <a:t> в дужках </a:t>
            </a:r>
            <a:r>
              <a:rPr lang="ru-RU" sz="2800" b="0" i="1" dirty="0" err="1">
                <a:effectLst/>
              </a:rPr>
              <a:t>займенники</a:t>
            </a:r>
            <a:r>
              <a:rPr lang="ru-RU" sz="2800" b="0" i="1" dirty="0">
                <a:effectLst/>
              </a:rPr>
              <a:t> в </a:t>
            </a:r>
            <a:r>
              <a:rPr lang="ru-RU" sz="2800" b="0" i="1" dirty="0" err="1">
                <a:effectLst/>
              </a:rPr>
              <a:t>потрібному</a:t>
            </a:r>
            <a:r>
              <a:rPr lang="ru-RU" sz="2800" b="0" i="1" dirty="0">
                <a:effectLst/>
              </a:rPr>
              <a:t> </a:t>
            </a:r>
            <a:r>
              <a:rPr lang="ru-RU" sz="2800" b="0" i="1" dirty="0" err="1" smtClean="0">
                <a:effectLst/>
              </a:rPr>
              <a:t>відмінку</a:t>
            </a:r>
            <a:r>
              <a:rPr lang="ru-RU" sz="2800" b="0" i="1" dirty="0" smtClean="0">
                <a:effectLst/>
              </a:rPr>
              <a:t>, </a:t>
            </a:r>
            <a:r>
              <a:rPr lang="ru-RU" sz="2800" b="0" i="1" dirty="0" err="1" smtClean="0">
                <a:effectLst/>
              </a:rPr>
              <a:t>визначте</a:t>
            </a:r>
            <a:r>
              <a:rPr lang="ru-RU" sz="2800" b="0" i="1" dirty="0" smtClean="0">
                <a:effectLst/>
              </a:rPr>
              <a:t> </a:t>
            </a:r>
            <a:r>
              <a:rPr lang="ru-RU" sz="2800" b="0" i="1" dirty="0" err="1" smtClean="0">
                <a:effectLst/>
              </a:rPr>
              <a:t>выдм</a:t>
            </a:r>
            <a:r>
              <a:rPr lang="uk-UA" sz="2800" b="0" i="1" dirty="0" smtClean="0">
                <a:effectLst/>
              </a:rPr>
              <a:t>і</a:t>
            </a:r>
            <a:r>
              <a:rPr lang="ru-RU" sz="2800" b="0" i="1" dirty="0" smtClean="0">
                <a:effectLst/>
              </a:rPr>
              <a:t>нок.</a:t>
            </a:r>
            <a:endParaRPr lang="ru-RU" sz="2800" i="1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8334165" y="-3482"/>
            <a:ext cx="809835" cy="3536622"/>
            <a:chOff x="-6" y="1938"/>
            <a:chExt cx="1619677" cy="6856062"/>
          </a:xfrm>
        </p:grpSpPr>
        <p:pic>
          <p:nvPicPr>
            <p:cNvPr id="2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8334168" y="3321378"/>
            <a:ext cx="809835" cy="3536622"/>
            <a:chOff x="-6" y="1938"/>
            <a:chExt cx="1619677" cy="6856062"/>
          </a:xfrm>
        </p:grpSpPr>
        <p:pic>
          <p:nvPicPr>
            <p:cNvPr id="27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0" y="4411001"/>
            <a:ext cx="1872206" cy="244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9672" y="2070396"/>
            <a:ext cx="64984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Roboto"/>
              </a:rPr>
              <a:t>1. Весна (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цей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) року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надовго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забарилася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(О. Донченко). 2. Один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із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(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ті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)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островів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був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увесь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укритий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лісом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та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червоною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лозою (А. Кащенко). 3. (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Ця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)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звісткою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Люба мене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спантеличила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(М. Стельмах). 4. А в (та)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кузні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коваль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клепле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, а в коваля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серце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тепле (І. Франко). 5.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Малуша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ще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не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бачила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(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стільки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)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чужинців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(С. Скляренко). 6. Не раз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дзвеніли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козацькі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шаблі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 в (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ці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) степах (Ю.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Яновський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051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786"/>
            <a:ext cx="8334164" cy="977538"/>
          </a:xfrm>
        </p:spPr>
        <p:txBody>
          <a:bodyPr/>
          <a:lstStyle/>
          <a:p>
            <a:pPr marL="182880" indent="0" algn="just">
              <a:buNone/>
            </a:pPr>
            <a:r>
              <a:rPr lang="ru-RU" sz="2800" b="0" dirty="0" err="1" smtClean="0">
                <a:effectLst/>
              </a:rPr>
              <a:t>Завдання</a:t>
            </a:r>
            <a:r>
              <a:rPr lang="ru-RU" sz="2800" b="0" dirty="0" smtClean="0">
                <a:effectLst/>
              </a:rPr>
              <a:t> 2. </a:t>
            </a:r>
            <a:r>
              <a:rPr lang="ru-RU" sz="2800" b="0" dirty="0" err="1" smtClean="0">
                <a:effectLst/>
              </a:rPr>
              <a:t>Спишіть</a:t>
            </a:r>
            <a:r>
              <a:rPr lang="ru-RU" sz="2800" b="0" dirty="0" smtClean="0">
                <a:effectLst/>
              </a:rPr>
              <a:t> </a:t>
            </a:r>
            <a:r>
              <a:rPr lang="ru-RU" sz="2800" b="0" dirty="0">
                <a:effectLst/>
              </a:rPr>
              <a:t>текст, </a:t>
            </a:r>
            <a:r>
              <a:rPr lang="ru-RU" sz="2800" b="0" dirty="0" err="1">
                <a:effectLst/>
              </a:rPr>
              <a:t>вставляючи</a:t>
            </a:r>
            <a:r>
              <a:rPr lang="ru-RU" sz="2800" b="0" dirty="0">
                <a:effectLst/>
              </a:rPr>
              <a:t>, де треба, </a:t>
            </a:r>
            <a:r>
              <a:rPr lang="ru-RU" sz="2800" b="0" dirty="0" err="1">
                <a:effectLst/>
              </a:rPr>
              <a:t>пропущені</a:t>
            </a:r>
            <a:r>
              <a:rPr lang="ru-RU" sz="2800" b="0" dirty="0">
                <a:effectLst/>
              </a:rPr>
              <a:t> </a:t>
            </a:r>
            <a:r>
              <a:rPr lang="ru-RU" sz="2800" b="0" dirty="0" err="1">
                <a:effectLst/>
              </a:rPr>
              <a:t>букви</a:t>
            </a:r>
            <a:r>
              <a:rPr lang="ru-RU" sz="2800" b="0" dirty="0">
                <a:effectLst/>
              </a:rPr>
              <a:t>. </a:t>
            </a:r>
            <a:r>
              <a:rPr lang="ru-RU" sz="2800" b="0" dirty="0" err="1">
                <a:effectLst/>
              </a:rPr>
              <a:t>Поставте</a:t>
            </a:r>
            <a:r>
              <a:rPr lang="ru-RU" sz="2800" b="0" dirty="0">
                <a:effectLst/>
              </a:rPr>
              <a:t> </a:t>
            </a:r>
            <a:r>
              <a:rPr lang="ru-RU" sz="2800" b="0" dirty="0" err="1">
                <a:effectLst/>
              </a:rPr>
              <a:t>подані</a:t>
            </a:r>
            <a:r>
              <a:rPr lang="ru-RU" sz="2800" b="0" dirty="0">
                <a:effectLst/>
              </a:rPr>
              <a:t> в дужках </a:t>
            </a:r>
            <a:r>
              <a:rPr lang="ru-RU" sz="2800" b="0" dirty="0" err="1">
                <a:effectLst/>
              </a:rPr>
              <a:t>займенники</a:t>
            </a:r>
            <a:r>
              <a:rPr lang="ru-RU" sz="2800" b="0" dirty="0">
                <a:effectLst/>
              </a:rPr>
              <a:t> в </a:t>
            </a:r>
            <a:r>
              <a:rPr lang="ru-RU" sz="2800" b="0" dirty="0" err="1">
                <a:effectLst/>
              </a:rPr>
              <a:t>потрібному</a:t>
            </a:r>
            <a:r>
              <a:rPr lang="ru-RU" sz="2800" b="0" dirty="0">
                <a:effectLst/>
              </a:rPr>
              <a:t> </a:t>
            </a:r>
            <a:r>
              <a:rPr lang="ru-RU" sz="2800" b="0" dirty="0" err="1">
                <a:effectLst/>
              </a:rPr>
              <a:t>відмінку</a:t>
            </a:r>
            <a:r>
              <a:rPr lang="ru-RU" sz="2800" b="0" dirty="0">
                <a:effectLst/>
              </a:rPr>
              <a:t>.</a:t>
            </a:r>
            <a:endParaRPr lang="ru-RU" sz="28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8334165" y="-3482"/>
            <a:ext cx="809835" cy="3536622"/>
            <a:chOff x="-6" y="1938"/>
            <a:chExt cx="1619677" cy="6856062"/>
          </a:xfrm>
        </p:grpSpPr>
        <p:pic>
          <p:nvPicPr>
            <p:cNvPr id="2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8334168" y="3321378"/>
            <a:ext cx="809835" cy="3536622"/>
            <a:chOff x="-6" y="1938"/>
            <a:chExt cx="1619677" cy="6856062"/>
          </a:xfrm>
        </p:grpSpPr>
        <p:pic>
          <p:nvPicPr>
            <p:cNvPr id="27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3" descr="C:\Users\ТОЛЯ\Desktop\5555555555\5353207_353198be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0" y="4411001"/>
            <a:ext cx="1872206" cy="244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42229" y="1642533"/>
            <a:ext cx="616375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rgbClr val="000000"/>
                </a:solidFill>
                <a:latin typeface="Roboto"/>
              </a:rPr>
              <a:t>	</a:t>
            </a:r>
            <a:r>
              <a:rPr lang="ru-RU" sz="2200" dirty="0" err="1" smtClean="0">
                <a:solidFill>
                  <a:srgbClr val="000000"/>
                </a:solidFill>
                <a:latin typeface="Roboto"/>
              </a:rPr>
              <a:t>Рідна</a:t>
            </a:r>
            <a:r>
              <a:rPr lang="ru-RU" sz="22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мова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— то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бе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цінне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духовне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б..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гатство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, в (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який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 народ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живе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передає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з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покоління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в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покоління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(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свій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мудрість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і славу, культуру і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традиції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Рідне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слово — то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нев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черпне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ж..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вотворне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і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невм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руще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джер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ло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 З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нього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(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кожний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д..тина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ч..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рпає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уявлення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про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навколишній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світ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, про (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свій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 родину, про (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свій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 село і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місто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, про (весь) (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свій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 край.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Віками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україн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с..кий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народ творив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це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багатство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відкладаючи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в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скарбницю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рідної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мови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найдорогоцін.іші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п..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рлини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думки,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почуття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фантазії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endParaRPr lang="ru-RU" sz="2200" dirty="0" smtClean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sz="22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Roboto"/>
              </a:rPr>
              <a:t>                                    (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За В. </a:t>
            </a:r>
            <a:r>
              <a:rPr lang="ru-RU" sz="2200" dirty="0" err="1">
                <a:solidFill>
                  <a:srgbClr val="000000"/>
                </a:solidFill>
                <a:latin typeface="Roboto"/>
              </a:rPr>
              <a:t>Сухомлинським</a:t>
            </a:r>
            <a:r>
              <a:rPr lang="ru-RU" sz="2200" dirty="0">
                <a:solidFill>
                  <a:srgbClr val="000000"/>
                </a:solidFill>
                <a:latin typeface="Roboto"/>
              </a:rPr>
              <a:t>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3026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0786"/>
            <a:ext cx="6748136" cy="52789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 err="1" smtClean="0">
                <a:effectLst/>
              </a:rPr>
              <a:t>Домашнє</a:t>
            </a:r>
            <a:r>
              <a:rPr lang="ru-RU" sz="2800" b="0" dirty="0" smtClean="0">
                <a:effectLst/>
              </a:rPr>
              <a:t> </a:t>
            </a:r>
            <a:r>
              <a:rPr lang="ru-RU" sz="2800" b="0" dirty="0" err="1" smtClean="0">
                <a:effectLst/>
              </a:rPr>
              <a:t>завдання</a:t>
            </a:r>
            <a:r>
              <a:rPr lang="ru-RU" sz="2800" b="0" dirty="0" smtClean="0">
                <a:effectLst/>
              </a:rPr>
              <a:t/>
            </a:r>
            <a:br>
              <a:rPr lang="ru-RU" sz="2800" b="0" dirty="0" smtClean="0">
                <a:effectLst/>
              </a:rPr>
            </a:br>
            <a:r>
              <a:rPr lang="ru-RU" sz="2800" b="0" dirty="0" err="1" smtClean="0">
                <a:effectLst/>
              </a:rPr>
              <a:t>Розв’яжіть</a:t>
            </a:r>
            <a:r>
              <a:rPr lang="ru-RU" sz="2800" b="0" dirty="0" smtClean="0">
                <a:effectLst/>
              </a:rPr>
              <a:t> </a:t>
            </a:r>
            <a:r>
              <a:rPr lang="ru-RU" sz="2800" b="0" dirty="0" err="1">
                <a:effectLst/>
              </a:rPr>
              <a:t>мовні</a:t>
            </a:r>
            <a:r>
              <a:rPr lang="ru-RU" sz="2800" b="0" dirty="0">
                <a:effectLst/>
              </a:rPr>
              <a:t> </a:t>
            </a:r>
            <a:r>
              <a:rPr lang="ru-RU" sz="2800" b="0" dirty="0" err="1">
                <a:effectLst/>
              </a:rPr>
              <a:t>задачі-жарти</a:t>
            </a:r>
            <a:r>
              <a:rPr lang="ru-RU" sz="2800" b="0" dirty="0">
                <a:effectLst/>
              </a:rPr>
              <a:t>.</a:t>
            </a:r>
            <a:endParaRPr lang="ru-RU" sz="28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8334165" y="-3482"/>
            <a:ext cx="809835" cy="3536622"/>
            <a:chOff x="-6" y="1938"/>
            <a:chExt cx="1619677" cy="6856062"/>
          </a:xfrm>
        </p:grpSpPr>
        <p:pic>
          <p:nvPicPr>
            <p:cNvPr id="2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8334168" y="3321378"/>
            <a:ext cx="809835" cy="3536622"/>
            <a:chOff x="-6" y="1938"/>
            <a:chExt cx="1619677" cy="6856062"/>
          </a:xfrm>
        </p:grpSpPr>
        <p:pic>
          <p:nvPicPr>
            <p:cNvPr id="27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8"/>
              <a:ext cx="1619671" cy="198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530243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4581128"/>
              <a:ext cx="1619671" cy="2276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7" descr="C:\Users\ТОЛЯ\Desktop\5555555555\8121_128862537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" y="3067207"/>
              <a:ext cx="1619671" cy="191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107443" y="1267997"/>
            <a:ext cx="471601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dirty="0" err="1" smtClean="0">
                <a:solidFill>
                  <a:srgbClr val="000000"/>
                </a:solidFill>
                <a:latin typeface="Roboto"/>
              </a:rPr>
              <a:t>Який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іменник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утвориться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якщо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займенник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той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поставити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множині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й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додати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нього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сотню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?</a:t>
            </a: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Roboto"/>
              </a:rPr>
              <a:t>2.       Яке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дієслово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доконаного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виду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складеться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трьох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різних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особових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займенників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?</a:t>
            </a: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Roboto"/>
              </a:rPr>
              <a:t>3.      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Який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особовий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займенник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звучить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так само, як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суфікс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дієслова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?</a:t>
            </a: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Roboto"/>
              </a:rPr>
              <a:t>4.      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Який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іменник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утвориться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якщо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поєднати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особові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займенники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1-ї особи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?</a:t>
            </a:r>
          </a:p>
          <a:p>
            <a:pPr algn="just"/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Roboto"/>
              </a:rPr>
              <a:t>5.      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Який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іменник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отримаємо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якщо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повторимо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сім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разів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особовий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займенник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1-ї особи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однини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?</a:t>
            </a:r>
            <a:endParaRPr lang="ru-RU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3074" name="Picture 2" descr="Скачать песню Melovin - Ти (UA) в .mp3 на телефо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02466"/>
            <a:ext cx="1471923" cy="146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істо для піци - рецепт як смачно приготувати тісто для піци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51695"/>
            <a:ext cx="1161731" cy="117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asic Group – ПІСНЯ ВІД GOOGLE АСИСТЕНТА ДОПОМОЖЕ ЯКІСНО ВИМИТИ РУК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27" y="1476001"/>
            <a:ext cx="1685133" cy="16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84" y="5238341"/>
            <a:ext cx="1386976" cy="1416626"/>
          </a:xfrm>
          <a:prstGeom prst="rect">
            <a:avLst/>
          </a:prstGeom>
        </p:spPr>
      </p:pic>
      <p:pic>
        <p:nvPicPr>
          <p:cNvPr id="3086" name="Picture 14" descr="Ями на дорогах: як водіям відсудити десятки тисяч компенсації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426" y="3668654"/>
            <a:ext cx="1678297" cy="167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73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езентация-укр-5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Презентация-укр-8</Template>
  <TotalTime>53</TotalTime>
  <Words>189</Words>
  <Application>Microsoft Office PowerPoint</Application>
  <PresentationFormat>Экран (4:3)</PresentationFormat>
  <Paragraphs>66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Презентация-укр-5</vt:lpstr>
      <vt:lpstr>Відмінювання вказівних займеннників</vt:lpstr>
      <vt:lpstr>Розгляньте таблиці. Розкажіть за ними, як відмінюються вказівні займенники.</vt:lpstr>
      <vt:lpstr>Завдання 1 Спишіть речення, ставлячи подані в дужках займенники в потрібному відмінку, визначте выдмінок.</vt:lpstr>
      <vt:lpstr>Завдання 2. Спишіть текст, вставляючи, де треба, пропущені букви. Поставте подані в дужках займенники в потрібному відмінку.</vt:lpstr>
      <vt:lpstr>Домашнє завдання Розв’яжіть мовні задачі-жарти.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Вказівні й означальні займенники, їх відмінювання. Приставний н у формах вказівних займенників</dc:title>
  <dc:creator>королева</dc:creator>
  <cp:lastModifiedBy>TPCUSer</cp:lastModifiedBy>
  <cp:revision>25</cp:revision>
  <dcterms:created xsi:type="dcterms:W3CDTF">2020-05-04T15:46:09Z</dcterms:created>
  <dcterms:modified xsi:type="dcterms:W3CDTF">2022-05-12T07:31:18Z</dcterms:modified>
</cp:coreProperties>
</file>