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5" r:id="rId3"/>
    <p:sldId id="287" r:id="rId4"/>
    <p:sldId id="264" r:id="rId5"/>
    <p:sldId id="268" r:id="rId6"/>
    <p:sldId id="275" r:id="rId7"/>
    <p:sldId id="290" r:id="rId8"/>
    <p:sldId id="272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23DC"/>
    <a:srgbClr val="DD41BF"/>
    <a:srgbClr val="C2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B2D06-1041-473B-9DF5-FCF69F77C5B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9AAF9-7C0E-4605-A3CB-5AF33FFBD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5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53B8E-5DB8-4435-91BB-C9C30189C97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2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45365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72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uk-UA" sz="72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uk-UA" sz="72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uk-UA" sz="72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uk-UA" sz="4900" dirty="0" smtClean="0">
                <a:solidFill>
                  <a:srgbClr val="FF0000"/>
                </a:solidFill>
                <a:latin typeface="Monotype Corsiva" pitchFamily="66" charset="0"/>
              </a:rPr>
              <a:t>Займенник. Тренувальні вправи. Підготовка до контрольної роботи</a:t>
            </a:r>
            <a:endParaRPr lang="ru-RU" sz="22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285728"/>
            <a:ext cx="635798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Мовна гра «Коректор»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Прочитайте приказки. Відновіть їх текст,поставивши на місці крапок відповідні займенники.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травичка н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…корені росте.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Щастя знає,…шукає.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лиш курка від … гребе.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Син…,а розум в …..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Милується… ….,як чорт писанкою.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… стільки правди,як у решеті води.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Довідка: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Всяка,кого,своєму, мій,себе,свій,нього,кого,сам,собою,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нього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50280" y="4579150"/>
            <a:ext cx="3714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35784" y="4722042"/>
            <a:ext cx="371475" cy="164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00496" y="4686322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672132" y="4686322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386644" y="4686322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529643" y="5114941"/>
            <a:ext cx="371475" cy="85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8670"/>
            <a:ext cx="8686800" cy="5151455"/>
          </a:xfrm>
        </p:spPr>
        <p:txBody>
          <a:bodyPr/>
          <a:lstStyle/>
          <a:p>
            <a:pPr>
              <a:buNone/>
            </a:pPr>
            <a:r>
              <a:rPr lang="uk-UA" u="sng" dirty="0" smtClean="0">
                <a:solidFill>
                  <a:srgbClr val="FF0000"/>
                </a:solidFill>
              </a:rPr>
              <a:t>Всяка</a:t>
            </a:r>
            <a:r>
              <a:rPr lang="uk-UA" dirty="0" smtClean="0"/>
              <a:t> </a:t>
            </a:r>
            <a:r>
              <a:rPr lang="ru-RU" dirty="0" err="1" smtClean="0"/>
              <a:t>травичка</a:t>
            </a:r>
            <a:r>
              <a:rPr lang="ru-RU" dirty="0" smtClean="0"/>
              <a:t> на </a:t>
            </a:r>
            <a:r>
              <a:rPr lang="uk-UA" u="sng" dirty="0" smtClean="0">
                <a:solidFill>
                  <a:srgbClr val="FF0000"/>
                </a:solidFill>
              </a:rPr>
              <a:t>своєму</a:t>
            </a:r>
            <a:r>
              <a:rPr lang="uk-UA" dirty="0" smtClean="0"/>
              <a:t> </a:t>
            </a:r>
            <a:r>
              <a:rPr lang="ru-RU" dirty="0" err="1" smtClean="0"/>
              <a:t>корені</a:t>
            </a:r>
            <a:r>
              <a:rPr lang="ru-RU" dirty="0" smtClean="0"/>
              <a:t> росте. </a:t>
            </a:r>
          </a:p>
          <a:p>
            <a:pPr>
              <a:buNone/>
            </a:pPr>
            <a:r>
              <a:rPr lang="ru-RU" dirty="0" err="1" smtClean="0"/>
              <a:t>Щастя</a:t>
            </a:r>
            <a:r>
              <a:rPr lang="ru-RU" dirty="0" smtClean="0"/>
              <a:t> </a:t>
            </a:r>
            <a:r>
              <a:rPr lang="ru-RU" dirty="0" err="1" smtClean="0"/>
              <a:t>знає</a:t>
            </a:r>
            <a:r>
              <a:rPr lang="ru-RU" dirty="0" smtClean="0"/>
              <a:t>,</a:t>
            </a:r>
            <a:r>
              <a:rPr lang="uk-UA" dirty="0" smtClean="0"/>
              <a:t> </a:t>
            </a:r>
            <a:r>
              <a:rPr lang="uk-UA" u="sng" dirty="0" smtClean="0">
                <a:solidFill>
                  <a:srgbClr val="FF0000"/>
                </a:solidFill>
              </a:rPr>
              <a:t>кого</a:t>
            </a:r>
            <a:r>
              <a:rPr lang="uk-UA" dirty="0" smtClean="0"/>
              <a:t> </a:t>
            </a:r>
            <a:r>
              <a:rPr lang="ru-RU" dirty="0" err="1" smtClean="0"/>
              <a:t>шукає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То </a:t>
            </a:r>
            <a:r>
              <a:rPr lang="ru-RU" dirty="0" err="1" smtClean="0"/>
              <a:t>лиш</a:t>
            </a:r>
            <a:r>
              <a:rPr lang="ru-RU" dirty="0" smtClean="0"/>
              <a:t> курка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uk-UA" u="sng" dirty="0" smtClean="0">
                <a:solidFill>
                  <a:srgbClr val="FF0000"/>
                </a:solidFill>
              </a:rPr>
              <a:t>себе</a:t>
            </a:r>
            <a:r>
              <a:rPr lang="uk-UA" dirty="0" smtClean="0"/>
              <a:t> </a:t>
            </a:r>
            <a:r>
              <a:rPr lang="ru-RU" dirty="0" err="1" smtClean="0"/>
              <a:t>гребе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err="1" smtClean="0"/>
              <a:t>Син</a:t>
            </a:r>
            <a:r>
              <a:rPr lang="uk-UA" dirty="0" smtClean="0"/>
              <a:t> </a:t>
            </a:r>
            <a:r>
              <a:rPr lang="uk-UA" u="sng" dirty="0" smtClean="0">
                <a:solidFill>
                  <a:srgbClr val="FF0000"/>
                </a:solidFill>
              </a:rPr>
              <a:t>мій</a:t>
            </a:r>
            <a:r>
              <a:rPr lang="ru-RU" dirty="0" smtClean="0"/>
              <a:t>,а </a:t>
            </a:r>
            <a:r>
              <a:rPr lang="ru-RU" dirty="0" err="1" smtClean="0"/>
              <a:t>розум</a:t>
            </a:r>
            <a:r>
              <a:rPr lang="ru-RU" dirty="0" smtClean="0"/>
              <a:t> в </a:t>
            </a:r>
            <a:r>
              <a:rPr lang="uk-UA" u="sng" dirty="0" smtClean="0">
                <a:solidFill>
                  <a:srgbClr val="FF0000"/>
                </a:solidFill>
              </a:rPr>
              <a:t>нього</a:t>
            </a:r>
            <a:r>
              <a:rPr lang="uk-UA" u="sng" dirty="0" smtClean="0"/>
              <a:t> </a:t>
            </a:r>
            <a:r>
              <a:rPr lang="uk-UA" u="sng" dirty="0" smtClean="0">
                <a:solidFill>
                  <a:srgbClr val="FF0000"/>
                </a:solidFill>
              </a:rPr>
              <a:t>свій</a:t>
            </a:r>
            <a:r>
              <a:rPr lang="ru-RU" dirty="0" smtClean="0"/>
              <a:t>….. </a:t>
            </a:r>
          </a:p>
          <a:p>
            <a:pPr>
              <a:buNone/>
            </a:pPr>
            <a:r>
              <a:rPr lang="ru-RU" dirty="0" err="1" smtClean="0"/>
              <a:t>Милується</a:t>
            </a:r>
            <a:r>
              <a:rPr lang="uk-UA" dirty="0" smtClean="0"/>
              <a:t> </a:t>
            </a:r>
            <a:r>
              <a:rPr lang="uk-UA" u="sng" dirty="0" smtClean="0">
                <a:solidFill>
                  <a:srgbClr val="FF0000"/>
                </a:solidFill>
              </a:rPr>
              <a:t>собою</a:t>
            </a:r>
            <a:r>
              <a:rPr lang="ru-RU" dirty="0" smtClean="0"/>
              <a:t>,як </a:t>
            </a:r>
            <a:r>
              <a:rPr lang="ru-RU" dirty="0" err="1" smtClean="0"/>
              <a:t>чорт</a:t>
            </a:r>
            <a:r>
              <a:rPr lang="ru-RU" dirty="0" smtClean="0"/>
              <a:t> </a:t>
            </a:r>
            <a:r>
              <a:rPr lang="ru-RU" dirty="0" err="1" smtClean="0"/>
              <a:t>писанкою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uk-UA" dirty="0" smtClean="0"/>
              <a:t>У </a:t>
            </a:r>
            <a:r>
              <a:rPr lang="uk-UA" u="sng" dirty="0" smtClean="0">
                <a:solidFill>
                  <a:srgbClr val="FF0000"/>
                </a:solidFill>
              </a:rPr>
              <a:t>нього</a:t>
            </a:r>
            <a:r>
              <a:rPr lang="uk-UA" dirty="0" smtClean="0"/>
              <a:t> стільки правди,як у решеті води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51128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          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686800" cy="500065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endParaRPr lang="uk-UA" sz="36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uk-UA" sz="3600" b="1" dirty="0" smtClean="0">
                <a:solidFill>
                  <a:srgbClr val="FF0000"/>
                </a:solidFill>
              </a:rPr>
              <a:t>Відновити й записати </a:t>
            </a:r>
            <a:r>
              <a:rPr lang="uk-UA" sz="3600" b="1" dirty="0" err="1" smtClean="0">
                <a:solidFill>
                  <a:srgbClr val="FF0000"/>
                </a:solidFill>
              </a:rPr>
              <a:t>прислів</a:t>
            </a:r>
            <a:r>
              <a:rPr lang="ru-RU" sz="3600" b="1" dirty="0" smtClean="0">
                <a:solidFill>
                  <a:srgbClr val="FF0000"/>
                </a:solidFill>
              </a:rPr>
              <a:t>’</a:t>
            </a:r>
            <a:r>
              <a:rPr lang="uk-UA" sz="3600" b="1" dirty="0" smtClean="0">
                <a:solidFill>
                  <a:srgbClr val="FF0000"/>
                </a:solidFill>
              </a:rPr>
              <a:t>я, дібравши їхнє продовження з другої колонки. Знайдіть займенники.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Навчай </a:t>
            </a:r>
            <a:r>
              <a:rPr lang="uk-UA" sz="3600" b="1" dirty="0" err="1" smtClean="0">
                <a:solidFill>
                  <a:schemeClr val="tx1"/>
                </a:solidFill>
              </a:rPr>
              <a:t>інших-</a:t>
            </a:r>
            <a:r>
              <a:rPr lang="uk-UA" sz="3600" b="1" dirty="0" smtClean="0">
                <a:solidFill>
                  <a:schemeClr val="tx1"/>
                </a:solidFill>
              </a:rPr>
              <a:t>………………………</a:t>
            </a:r>
            <a:r>
              <a:rPr lang="uk-UA" sz="3600" b="1" dirty="0" err="1" smtClean="0">
                <a:solidFill>
                  <a:schemeClr val="tx1"/>
                </a:solidFill>
              </a:rPr>
              <a:t>..того</a:t>
            </a:r>
            <a:r>
              <a:rPr lang="uk-UA" sz="3600" b="1" dirty="0" smtClean="0">
                <a:solidFill>
                  <a:schemeClr val="tx1"/>
                </a:solidFill>
              </a:rPr>
              <a:t> за плечима не носити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Хто багато робив,……………то вона од тебе на сажень.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Хто знання має,………</a:t>
            </a:r>
            <a:r>
              <a:rPr lang="uk-UA" sz="3600" b="1" dirty="0" err="1" smtClean="0">
                <a:solidFill>
                  <a:schemeClr val="tx1"/>
                </a:solidFill>
              </a:rPr>
              <a:t>.що</a:t>
            </a:r>
            <a:r>
              <a:rPr lang="uk-UA" sz="3600" b="1" dirty="0" smtClean="0">
                <a:solidFill>
                  <a:schemeClr val="tx1"/>
                </a:solidFill>
              </a:rPr>
              <a:t> на обидві руки кує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Чого </a:t>
            </a:r>
            <a:r>
              <a:rPr lang="uk-UA" sz="3600" b="1" dirty="0" err="1" smtClean="0">
                <a:solidFill>
                  <a:schemeClr val="tx1"/>
                </a:solidFill>
              </a:rPr>
              <a:t>навчишся-</a:t>
            </a:r>
            <a:r>
              <a:rPr lang="uk-UA" sz="3600" b="1" dirty="0" smtClean="0">
                <a:solidFill>
                  <a:schemeClr val="tx1"/>
                </a:solidFill>
              </a:rPr>
              <a:t>………</a:t>
            </a:r>
            <a:r>
              <a:rPr lang="uk-UA" sz="3600" b="1" dirty="0" err="1" smtClean="0">
                <a:solidFill>
                  <a:schemeClr val="tx1"/>
                </a:solidFill>
              </a:rPr>
              <a:t>..того</a:t>
            </a:r>
            <a:r>
              <a:rPr lang="uk-UA" sz="3600" b="1" dirty="0" smtClean="0">
                <a:solidFill>
                  <a:schemeClr val="tx1"/>
                </a:solidFill>
              </a:rPr>
              <a:t> й Іван не буде знати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Добре тому ковалеві,………і сам навчишся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Як одступиш від грамоти на аршин,…</a:t>
            </a:r>
            <a:r>
              <a:rPr lang="uk-UA" sz="3600" b="1" dirty="0" err="1" smtClean="0">
                <a:solidFill>
                  <a:schemeClr val="tx1"/>
                </a:solidFill>
              </a:rPr>
              <a:t>.тому</a:t>
            </a:r>
            <a:r>
              <a:rPr lang="uk-UA" sz="3600" b="1" dirty="0" smtClean="0">
                <a:solidFill>
                  <a:schemeClr val="tx1"/>
                </a:solidFill>
              </a:rPr>
              <a:t> треба мало спати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Хто хоче багато знати,…</a:t>
            </a:r>
            <a:r>
              <a:rPr lang="uk-UA" sz="3600" b="1" dirty="0" err="1" smtClean="0">
                <a:solidFill>
                  <a:schemeClr val="tx1"/>
                </a:solidFill>
              </a:rPr>
              <a:t>.той</a:t>
            </a:r>
            <a:r>
              <a:rPr lang="uk-UA" sz="3600" b="1" dirty="0" smtClean="0">
                <a:solidFill>
                  <a:schemeClr val="tx1"/>
                </a:solidFill>
              </a:rPr>
              <a:t> і багато знає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uk-UA" sz="3600" b="1" dirty="0" smtClean="0">
                <a:solidFill>
                  <a:schemeClr val="tx1"/>
                </a:solidFill>
              </a:rPr>
              <a:t>Чого Івась не навчився,…той мур зламає</a:t>
            </a:r>
            <a:endParaRPr lang="ru-RU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endParaRPr lang="uk-UA" sz="3600" b="1" dirty="0" smtClean="0"/>
          </a:p>
          <a:p>
            <a:pPr>
              <a:buFont typeface="Wingdings" pitchFamily="2" charset="2"/>
              <a:buChar char="v"/>
            </a:pPr>
            <a:endParaRPr lang="uk-UA" sz="3600" b="1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Лента лицом вниз 4"/>
          <p:cNvSpPr/>
          <p:nvPr/>
        </p:nvSpPr>
        <p:spPr>
          <a:xfrm>
            <a:off x="0" y="214290"/>
            <a:ext cx="9144000" cy="1214446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 моделювання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430667" y="641116"/>
            <a:ext cx="371475" cy="208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04259" y="795917"/>
            <a:ext cx="371475" cy="177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71950" y="757217"/>
            <a:ext cx="371475" cy="185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743587" y="757218"/>
            <a:ext cx="371475" cy="185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458100" y="757219"/>
            <a:ext cx="37147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565371" y="1221565"/>
            <a:ext cx="371475" cy="92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Жарти-загадки</a:t>
            </a:r>
            <a:r>
              <a:rPr lang="uk-UA" sz="4000" b="1" dirty="0" smtClean="0">
                <a:solidFill>
                  <a:srgbClr val="00B0F0"/>
                </a:solidFill>
              </a:rPr>
              <a:t> </a:t>
            </a:r>
            <a:r>
              <a:rPr lang="ru-RU" sz="4000" dirty="0" smtClean="0">
                <a:solidFill>
                  <a:srgbClr val="00B0F0"/>
                </a:solidFill>
              </a:rPr>
              <a:t/>
            </a:r>
            <a:br>
              <a:rPr lang="ru-RU" sz="4000" dirty="0" smtClean="0">
                <a:solidFill>
                  <a:srgbClr val="00B0F0"/>
                </a:solidFill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6286480" y="285728"/>
            <a:ext cx="2857520" cy="164307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Які два займенники псують дороги?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-468560" y="2132856"/>
            <a:ext cx="3357618" cy="164307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Що треба зробити з руками,щоб утворилися три особові займенники?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2214546" y="5214950"/>
            <a:ext cx="3286148" cy="164305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Хто швидше назве займенники з двома буквами е? </a:t>
            </a:r>
          </a:p>
        </p:txBody>
      </p:sp>
      <p:sp>
        <p:nvSpPr>
          <p:cNvPr id="8" name="Выноска-облако 7"/>
          <p:cNvSpPr/>
          <p:nvPr/>
        </p:nvSpPr>
        <p:spPr>
          <a:xfrm>
            <a:off x="5500694" y="5214950"/>
            <a:ext cx="3643306" cy="1500198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Я-спереду-Я вкінці,а посередині назва породи маленького коня. Разом буде назва країни.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3393257" y="2564904"/>
            <a:ext cx="3929090" cy="1928826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Додавши до особового займенника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І </a:t>
            </a:r>
            <a:r>
              <a:rPr lang="uk-UA" sz="1600" b="1" dirty="0" err="1" smtClean="0">
                <a:solidFill>
                  <a:schemeClr val="tx1"/>
                </a:solidFill>
              </a:rPr>
              <a:t>ос.мн</a:t>
            </a:r>
            <a:r>
              <a:rPr lang="uk-UA" sz="1600" b="1" dirty="0" smtClean="0">
                <a:solidFill>
                  <a:schemeClr val="tx1"/>
                </a:solidFill>
              </a:rPr>
              <a:t>. одну букву,перетворіть його на антонім до слова «війна».</a:t>
            </a:r>
          </a:p>
        </p:txBody>
      </p:sp>
      <p:sp>
        <p:nvSpPr>
          <p:cNvPr id="10" name="Выноска-облако 9"/>
          <p:cNvSpPr/>
          <p:nvPr/>
        </p:nvSpPr>
        <p:spPr>
          <a:xfrm>
            <a:off x="214282" y="4214818"/>
            <a:ext cx="3000396" cy="1571636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Яке жіноче </a:t>
            </a:r>
            <a:r>
              <a:rPr lang="uk-UA" dirty="0" err="1" smtClean="0">
                <a:solidFill>
                  <a:schemeClr val="tx1"/>
                </a:solidFill>
              </a:rPr>
              <a:t>ім</a:t>
            </a:r>
            <a:r>
              <a:rPr lang="ru-RU" dirty="0" smtClean="0">
                <a:solidFill>
                  <a:schemeClr val="tx1"/>
                </a:solidFill>
              </a:rPr>
              <a:t>’</a:t>
            </a:r>
            <a:r>
              <a:rPr lang="uk-UA" dirty="0" smtClean="0">
                <a:solidFill>
                  <a:schemeClr val="tx1"/>
                </a:solidFill>
              </a:rPr>
              <a:t> я складається з </a:t>
            </a: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30 займенників?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Орфоепічна хвилинка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uk-UA" b="1" dirty="0" smtClean="0">
                <a:solidFill>
                  <a:srgbClr val="7030A0"/>
                </a:solidFill>
              </a:rPr>
              <a:t> </a:t>
            </a:r>
            <a:r>
              <a:rPr lang="uk-UA" sz="3100" b="1" dirty="0" smtClean="0">
                <a:solidFill>
                  <a:srgbClr val="7030A0"/>
                </a:solidFill>
              </a:rPr>
              <a:t>Замініть у поданих реченнях виділені слова займенником.</a:t>
            </a:r>
            <a:endParaRPr lang="ru-RU" sz="3100" dirty="0" smtClean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Цілий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 потім Артемові батько не сходив з думки.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Одного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вечора ми всі зібралися біля школи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Одні учні поливали город ,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другі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носили воду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Всі  пішли додому -і Марійка залишилась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одна.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На це запитання може дати відповідь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перший-ліпший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учень з присутніх 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Вийшло по два яблука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брата</a:t>
            </a:r>
            <a:r>
              <a:rPr lang="uk-UA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Запам'ятай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1500174"/>
          <a:ext cx="2160240" cy="2334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</a:tblGrid>
              <a:tr h="2725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ПРАВИЛЬНО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1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Дякую вам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Пробачте мені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Котра година?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Кепкувати з нього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Телефонував йому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488" y="1500174"/>
          <a:ext cx="2808312" cy="2334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8312"/>
              </a:tblGrid>
              <a:tr h="2725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НЕПРАВИЛЬНО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1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Дякую вас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Пробачте мене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Скільки годин?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Кепкувати над ним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Телефонував до нього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Гра </a:t>
            </a:r>
            <a:r>
              <a:rPr lang="uk-UA" dirty="0" err="1" smtClean="0">
                <a:solidFill>
                  <a:srgbClr val="FF0000"/>
                </a:solidFill>
              </a:rPr>
              <a:t>“Так</a:t>
            </a:r>
            <a:r>
              <a:rPr lang="uk-UA" dirty="0" smtClean="0">
                <a:solidFill>
                  <a:srgbClr val="FF0000"/>
                </a:solidFill>
              </a:rPr>
              <a:t> – </a:t>
            </a:r>
            <a:r>
              <a:rPr lang="uk-UA" dirty="0" err="1" smtClean="0">
                <a:solidFill>
                  <a:srgbClr val="FF0000"/>
                </a:solidFill>
              </a:rPr>
              <a:t>ні”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1. Займенник – це частина мови, що означає предмет?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2. Займенник – це частина мови, що вказує на предмет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3. Займенники відповідають на питання що робити?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4. Займенники </a:t>
            </a:r>
            <a:r>
              <a:rPr lang="uk-UA" dirty="0" err="1" smtClean="0">
                <a:solidFill>
                  <a:schemeClr val="tx1"/>
                </a:solidFill>
              </a:rPr>
              <a:t>відповідать</a:t>
            </a:r>
            <a:r>
              <a:rPr lang="uk-UA" dirty="0" smtClean="0">
                <a:solidFill>
                  <a:schemeClr val="tx1"/>
                </a:solidFill>
              </a:rPr>
              <a:t> на питання Хто? Що? Який? Чий? Скільки?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5. Слово </a:t>
            </a:r>
            <a:r>
              <a:rPr lang="uk-UA" dirty="0" err="1" smtClean="0">
                <a:solidFill>
                  <a:schemeClr val="tx1"/>
                </a:solidFill>
              </a:rPr>
              <a:t>“учень”</a:t>
            </a:r>
            <a:r>
              <a:rPr lang="uk-UA" dirty="0" smtClean="0">
                <a:solidFill>
                  <a:schemeClr val="tx1"/>
                </a:solidFill>
              </a:rPr>
              <a:t> – займенник?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6. Слово </a:t>
            </a:r>
            <a:r>
              <a:rPr lang="uk-UA" dirty="0" err="1" smtClean="0">
                <a:solidFill>
                  <a:schemeClr val="tx1"/>
                </a:solidFill>
              </a:rPr>
              <a:t>“перший”</a:t>
            </a:r>
            <a:r>
              <a:rPr lang="uk-UA" dirty="0" smtClean="0">
                <a:solidFill>
                  <a:schemeClr val="tx1"/>
                </a:solidFill>
              </a:rPr>
              <a:t> – займенник?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chemeClr val="tx1"/>
                </a:solidFill>
              </a:rPr>
              <a:t>7. Слово </a:t>
            </a:r>
            <a:r>
              <a:rPr lang="uk-UA" dirty="0" err="1" smtClean="0">
                <a:solidFill>
                  <a:schemeClr val="tx1"/>
                </a:solidFill>
              </a:rPr>
              <a:t>“він”</a:t>
            </a:r>
            <a:r>
              <a:rPr lang="uk-UA" dirty="0" smtClean="0">
                <a:solidFill>
                  <a:schemeClr val="tx1"/>
                </a:solidFill>
              </a:rPr>
              <a:t> – займенник?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50280" y="-778675"/>
            <a:ext cx="3714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35784" y="-635783"/>
            <a:ext cx="371475" cy="164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00496" y="-671503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672132" y="-671503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386644" y="-671503"/>
            <a:ext cx="371475" cy="171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529643" y="-242884"/>
            <a:ext cx="371475" cy="85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Домашнє завдання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виконати Тести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8000" b="1" dirty="0" smtClean="0">
                <a:solidFill>
                  <a:srgbClr val="002060"/>
                </a:solidFill>
              </a:rPr>
              <a:t>1.Займенник – це..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а) частина слова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частина мови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в) службове слово.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8000" b="1" dirty="0" smtClean="0">
                <a:solidFill>
                  <a:srgbClr val="002060"/>
                </a:solidFill>
              </a:rPr>
              <a:t> 2. Займенник – 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а) вказує на предмет, але не називає його,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називає предмет.</a:t>
            </a:r>
            <a:endParaRPr lang="ru-RU" sz="8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8000" b="1" dirty="0" smtClean="0">
                <a:solidFill>
                  <a:srgbClr val="002060"/>
                </a:solidFill>
              </a:rPr>
              <a:t>3. Які займенники належать до ІІ особи?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 )я, ми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ти, ви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в) він, вона, воно, вони.</a:t>
            </a:r>
            <a:endParaRPr lang="ru-RU" sz="8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8000" b="1" dirty="0" smtClean="0">
                <a:solidFill>
                  <a:srgbClr val="002060"/>
                </a:solidFill>
              </a:rPr>
              <a:t>4.Визначити початкову форму займенника ним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а) він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я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в) ми.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8000" b="1" dirty="0" smtClean="0">
                <a:solidFill>
                  <a:srgbClr val="002060"/>
                </a:solidFill>
              </a:rPr>
              <a:t>5. Займенники з прийменниками пишуться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а) разом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окремо.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8000" b="1" dirty="0" smtClean="0">
                <a:solidFill>
                  <a:srgbClr val="002060"/>
                </a:solidFill>
              </a:rPr>
              <a:t> </a:t>
            </a:r>
            <a:r>
              <a:rPr lang="uk-UA" sz="8000" b="1" dirty="0" smtClean="0">
                <a:solidFill>
                  <a:srgbClr val="002060"/>
                </a:solidFill>
              </a:rPr>
              <a:t>6. Познач речення , де займенники є підметом</a:t>
            </a:r>
            <a:endParaRPr lang="ru-RU" sz="8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а) Ми посіяли горох.</a:t>
            </a:r>
            <a:endParaRPr lang="ru-RU" sz="6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6200" b="1" dirty="0" smtClean="0">
                <a:solidFill>
                  <a:schemeClr val="tx1"/>
                </a:solidFill>
              </a:rPr>
              <a:t>б) Дівчинка пильно дивилася на нього.</a:t>
            </a:r>
            <a:endParaRPr lang="ru-RU" sz="6200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906</TotalTime>
  <Words>466</Words>
  <Application>Microsoft Office PowerPoint</Application>
  <PresentationFormat>Экран (4:3)</PresentationFormat>
  <Paragraphs>92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  Займенник. Тренувальні вправи. Підготовка до контрольної роботи</vt:lpstr>
      <vt:lpstr>Презентация PowerPoint</vt:lpstr>
      <vt:lpstr>Презентация PowerPoint</vt:lpstr>
      <vt:lpstr>          </vt:lpstr>
      <vt:lpstr>Жарти-загадки  </vt:lpstr>
      <vt:lpstr>Орфоепічна хвилинка </vt:lpstr>
      <vt:lpstr>Запам'ятай </vt:lpstr>
      <vt:lpstr>Гра “Так – ні” </vt:lpstr>
      <vt:lpstr>Домашнє завдання виконати Тести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Займенник  як частина мови       Шевченко Людмила Іванівна,        учитель Лящівського НВК         Чорнобаївської районної ради    Черкаської області </dc:title>
  <cp:lastModifiedBy>TPCUSer</cp:lastModifiedBy>
  <cp:revision>111</cp:revision>
  <dcterms:modified xsi:type="dcterms:W3CDTF">2022-05-14T14:56:33Z</dcterms:modified>
</cp:coreProperties>
</file>