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69" r:id="rId2"/>
    <p:sldId id="270" r:id="rId3"/>
    <p:sldId id="289" r:id="rId4"/>
    <p:sldId id="279" r:id="rId5"/>
    <p:sldId id="282" r:id="rId6"/>
    <p:sldId id="290" r:id="rId7"/>
    <p:sldId id="291" r:id="rId8"/>
    <p:sldId id="292" r:id="rId9"/>
    <p:sldId id="293" r:id="rId10"/>
    <p:sldId id="294" r:id="rId11"/>
    <p:sldId id="295" r:id="rId12"/>
    <p:sldId id="296" r:id="rId13"/>
    <p:sldId id="297" r:id="rId14"/>
    <p:sldId id="298" r:id="rId15"/>
    <p:sldId id="299" r:id="rId16"/>
    <p:sldId id="286" r:id="rId17"/>
    <p:sldId id="272" r:id="rId18"/>
    <p:sldId id="300" r:id="rId19"/>
    <p:sldId id="301" r:id="rId20"/>
    <p:sldId id="273" r:id="rId21"/>
    <p:sldId id="274" r:id="rId22"/>
    <p:sldId id="275" r:id="rId23"/>
    <p:sldId id="288" r:id="rId24"/>
    <p:sldId id="302" r:id="rId25"/>
    <p:sldId id="276" r:id="rId26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  <a:srgbClr val="FFFF66"/>
    <a:srgbClr val="024E9B"/>
    <a:srgbClr val="B858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09" autoAdjust="0"/>
    <p:restoredTop sz="94660"/>
  </p:normalViewPr>
  <p:slideViewPr>
    <p:cSldViewPr>
      <p:cViewPr>
        <p:scale>
          <a:sx n="76" d="100"/>
          <a:sy n="76" d="100"/>
        </p:scale>
        <p:origin x="-1182" y="2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86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D140E3-CFBB-4D37-99E6-F05B14B24287}" type="datetimeFigureOut">
              <a:rPr lang="zh-CN" altLang="en-US" smtClean="0"/>
              <a:t>2017/11/28</a:t>
            </a:fld>
            <a:endParaRPr lang="zh-CN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C3BF42-7552-4C40-AADF-689048DE33D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45640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C3BF42-7552-4C40-AADF-689048DE33DF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bgx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bgx2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bgx2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图片占位符 7"/>
          <p:cNvSpPr>
            <a:spLocks noGrp="1"/>
          </p:cNvSpPr>
          <p:nvPr>
            <p:ph type="pic" sz="quarter" idx="10"/>
          </p:nvPr>
        </p:nvSpPr>
        <p:spPr>
          <a:xfrm>
            <a:off x="714375" y="1071562"/>
            <a:ext cx="2689431" cy="3429024"/>
          </a:xfrm>
        </p:spPr>
        <p:txBody>
          <a:bodyPr/>
          <a:lstStyle/>
          <a:p>
            <a:r>
              <a:rPr lang="ru-RU" altLang="zh-CN" smtClean="0"/>
              <a:t>Вставка рисунка</a:t>
            </a:r>
            <a:endParaRPr lang="zh-CN" altLang="en-US" dirty="0"/>
          </a:p>
        </p:txBody>
      </p:sp>
      <p:sp>
        <p:nvSpPr>
          <p:cNvPr id="9" name="图片占位符 7"/>
          <p:cNvSpPr>
            <a:spLocks noGrp="1"/>
          </p:cNvSpPr>
          <p:nvPr>
            <p:ph type="pic" sz="quarter" idx="11"/>
          </p:nvPr>
        </p:nvSpPr>
        <p:spPr>
          <a:xfrm>
            <a:off x="3500430" y="1071546"/>
            <a:ext cx="2689431" cy="3429024"/>
          </a:xfrm>
        </p:spPr>
        <p:txBody>
          <a:bodyPr/>
          <a:lstStyle/>
          <a:p>
            <a:r>
              <a:rPr lang="ru-RU" altLang="zh-CN" smtClean="0"/>
              <a:t>Вставка рисунка</a:t>
            </a:r>
            <a:endParaRPr lang="zh-CN" altLang="en-US"/>
          </a:p>
        </p:txBody>
      </p:sp>
      <p:sp>
        <p:nvSpPr>
          <p:cNvPr id="10" name="图片占位符 7"/>
          <p:cNvSpPr>
            <a:spLocks noGrp="1"/>
          </p:cNvSpPr>
          <p:nvPr>
            <p:ph type="pic" sz="quarter" idx="12"/>
          </p:nvPr>
        </p:nvSpPr>
        <p:spPr>
          <a:xfrm>
            <a:off x="6286512" y="1071546"/>
            <a:ext cx="2689431" cy="3429024"/>
          </a:xfrm>
        </p:spPr>
        <p:txBody>
          <a:bodyPr/>
          <a:lstStyle/>
          <a:p>
            <a:r>
              <a:rPr lang="ru-RU" altLang="zh-CN" smtClean="0"/>
              <a:t>Вставка рисунка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bgx2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altLang="zh-CN" smtClean="0"/>
              <a:t>Образец заголовка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altLang="zh-CN" smtClean="0"/>
              <a:t>Образец текста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0EFBA-455D-4C2A-9BE0-46AF62DEC118}" type="datetimeFigureOut">
              <a:rPr lang="zh-CN" altLang="en-US" smtClean="0"/>
              <a:pPr/>
              <a:t>2017/11/28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798ED-53DA-4424-8AAC-480003141E56}" type="slidenum">
              <a:rPr lang="zh-CN" altLang="en-US" smtClean="0"/>
              <a:pPr/>
              <a:t>‹#›</a:t>
            </a:fld>
            <a:endParaRPr lang="zh-CN" altLang="en-US"/>
          </a:p>
        </p:txBody>
      </p:sp>
      <p:pic>
        <p:nvPicPr>
          <p:cNvPr id="7" name="图片 6" descr="广告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21692"/>
            <a:ext cx="9144000" cy="702259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zh-CN" smtClean="0"/>
              <a:t>Образец заголовка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altLang="zh-CN" smtClean="0"/>
              <a:t>Образец текста</a:t>
            </a:r>
          </a:p>
          <a:p>
            <a:pPr lvl="1"/>
            <a:r>
              <a:rPr lang="ru-RU" altLang="zh-CN" smtClean="0"/>
              <a:t>Второй уровень</a:t>
            </a:r>
          </a:p>
          <a:p>
            <a:pPr lvl="2"/>
            <a:r>
              <a:rPr lang="ru-RU" altLang="zh-CN" smtClean="0"/>
              <a:t>Третий уровень</a:t>
            </a:r>
          </a:p>
          <a:p>
            <a:pPr lvl="3"/>
            <a:r>
              <a:rPr lang="ru-RU" altLang="zh-CN" smtClean="0"/>
              <a:t>Четвертый уровень</a:t>
            </a:r>
          </a:p>
          <a:p>
            <a:pPr lvl="4"/>
            <a:r>
              <a:rPr lang="ru-RU" altLang="zh-CN" smtClean="0"/>
              <a:t>Пятый уровень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altLang="zh-CN" smtClean="0"/>
              <a:t>Образец текста</a:t>
            </a:r>
          </a:p>
          <a:p>
            <a:pPr lvl="1"/>
            <a:r>
              <a:rPr lang="ru-RU" altLang="zh-CN" smtClean="0"/>
              <a:t>Второй уровень</a:t>
            </a:r>
          </a:p>
          <a:p>
            <a:pPr lvl="2"/>
            <a:r>
              <a:rPr lang="ru-RU" altLang="zh-CN" smtClean="0"/>
              <a:t>Третий уровень</a:t>
            </a:r>
          </a:p>
          <a:p>
            <a:pPr lvl="3"/>
            <a:r>
              <a:rPr lang="ru-RU" altLang="zh-CN" smtClean="0"/>
              <a:t>Четвертый уровень</a:t>
            </a:r>
          </a:p>
          <a:p>
            <a:pPr lvl="4"/>
            <a:r>
              <a:rPr lang="ru-RU" altLang="zh-CN" smtClean="0"/>
              <a:t>Пятый уровень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0EFBA-455D-4C2A-9BE0-46AF62DEC118}" type="datetimeFigureOut">
              <a:rPr lang="zh-CN" altLang="en-US" smtClean="0"/>
              <a:pPr/>
              <a:t>2017/11/28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798ED-53DA-4424-8AAC-480003141E5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altLang="zh-CN" smtClean="0"/>
              <a:t>Образец заголовка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altLang="zh-CN" smtClean="0"/>
              <a:t>Образец текста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altLang="zh-CN" smtClean="0"/>
              <a:t>Образец текста</a:t>
            </a:r>
          </a:p>
          <a:p>
            <a:pPr lvl="1"/>
            <a:r>
              <a:rPr lang="ru-RU" altLang="zh-CN" smtClean="0"/>
              <a:t>Второй уровень</a:t>
            </a:r>
          </a:p>
          <a:p>
            <a:pPr lvl="2"/>
            <a:r>
              <a:rPr lang="ru-RU" altLang="zh-CN" smtClean="0"/>
              <a:t>Третий уровень</a:t>
            </a:r>
          </a:p>
          <a:p>
            <a:pPr lvl="3"/>
            <a:r>
              <a:rPr lang="ru-RU" altLang="zh-CN" smtClean="0"/>
              <a:t>Четвертый уровень</a:t>
            </a:r>
          </a:p>
          <a:p>
            <a:pPr lvl="4"/>
            <a:r>
              <a:rPr lang="ru-RU" altLang="zh-CN" smtClean="0"/>
              <a:t>Пятый уровень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altLang="zh-CN" smtClean="0"/>
              <a:t>Образец текста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altLang="zh-CN" smtClean="0"/>
              <a:t>Образец текста</a:t>
            </a:r>
          </a:p>
          <a:p>
            <a:pPr lvl="1"/>
            <a:r>
              <a:rPr lang="ru-RU" altLang="zh-CN" smtClean="0"/>
              <a:t>Второй уровень</a:t>
            </a:r>
          </a:p>
          <a:p>
            <a:pPr lvl="2"/>
            <a:r>
              <a:rPr lang="ru-RU" altLang="zh-CN" smtClean="0"/>
              <a:t>Третий уровень</a:t>
            </a:r>
          </a:p>
          <a:p>
            <a:pPr lvl="3"/>
            <a:r>
              <a:rPr lang="ru-RU" altLang="zh-CN" smtClean="0"/>
              <a:t>Четвертый уровень</a:t>
            </a:r>
          </a:p>
          <a:p>
            <a:pPr lvl="4"/>
            <a:r>
              <a:rPr lang="ru-RU" altLang="zh-CN" smtClean="0"/>
              <a:t>Пятый уровень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0EFBA-455D-4C2A-9BE0-46AF62DEC118}" type="datetimeFigureOut">
              <a:rPr lang="zh-CN" altLang="en-US" smtClean="0"/>
              <a:pPr/>
              <a:t>2017/11/28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798ED-53DA-4424-8AAC-480003141E5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zh-CN" smtClean="0"/>
              <a:t>Образец заголовка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0EFBA-455D-4C2A-9BE0-46AF62DEC118}" type="datetimeFigureOut">
              <a:rPr lang="zh-CN" altLang="en-US" smtClean="0"/>
              <a:pPr/>
              <a:t>2017/11/28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798ED-53DA-4424-8AAC-480003141E5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0EFBA-455D-4C2A-9BE0-46AF62DEC118}" type="datetimeFigureOut">
              <a:rPr lang="zh-CN" altLang="en-US" smtClean="0"/>
              <a:pPr/>
              <a:t>2017/11/28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798ED-53DA-4424-8AAC-480003141E5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altLang="zh-CN" smtClean="0"/>
              <a:t>Образец заголовка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altLang="zh-CN" smtClean="0"/>
              <a:t>Образец текста</a:t>
            </a:r>
          </a:p>
          <a:p>
            <a:pPr lvl="1"/>
            <a:r>
              <a:rPr lang="ru-RU" altLang="zh-CN" smtClean="0"/>
              <a:t>Второй уровень</a:t>
            </a:r>
          </a:p>
          <a:p>
            <a:pPr lvl="2"/>
            <a:r>
              <a:rPr lang="ru-RU" altLang="zh-CN" smtClean="0"/>
              <a:t>Третий уровень</a:t>
            </a:r>
          </a:p>
          <a:p>
            <a:pPr lvl="3"/>
            <a:r>
              <a:rPr lang="ru-RU" altLang="zh-CN" smtClean="0"/>
              <a:t>Четвертый уровень</a:t>
            </a:r>
          </a:p>
          <a:p>
            <a:pPr lvl="4"/>
            <a:r>
              <a:rPr lang="ru-RU" altLang="zh-CN" smtClean="0"/>
              <a:t>Пятый уровень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altLang="zh-CN" smtClean="0"/>
              <a:t>Образец текста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0EFBA-455D-4C2A-9BE0-46AF62DEC118}" type="datetimeFigureOut">
              <a:rPr lang="zh-CN" altLang="en-US" smtClean="0"/>
              <a:pPr/>
              <a:t>2017/11/28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798ED-53DA-4424-8AAC-480003141E5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altLang="zh-CN" smtClean="0"/>
              <a:t>Образец заголовка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altLang="zh-CN" smtClean="0"/>
              <a:t>Вставка рисунка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altLang="zh-CN" smtClean="0"/>
              <a:t>Образец текста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0EFBA-455D-4C2A-9BE0-46AF62DEC118}" type="datetimeFigureOut">
              <a:rPr lang="zh-CN" altLang="en-US" smtClean="0"/>
              <a:pPr/>
              <a:t>2017/11/28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798ED-53DA-4424-8AAC-480003141E5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zh-CN" smtClean="0"/>
              <a:t>Образец заголовка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altLang="zh-CN" smtClean="0"/>
              <a:t>Образец текста</a:t>
            </a:r>
          </a:p>
          <a:p>
            <a:pPr lvl="1"/>
            <a:r>
              <a:rPr lang="ru-RU" altLang="zh-CN" smtClean="0"/>
              <a:t>Второй уровень</a:t>
            </a:r>
          </a:p>
          <a:p>
            <a:pPr lvl="2"/>
            <a:r>
              <a:rPr lang="ru-RU" altLang="zh-CN" smtClean="0"/>
              <a:t>Третий уровень</a:t>
            </a:r>
          </a:p>
          <a:p>
            <a:pPr lvl="3"/>
            <a:r>
              <a:rPr lang="ru-RU" altLang="zh-CN" smtClean="0"/>
              <a:t>Четвертый уровень</a:t>
            </a:r>
          </a:p>
          <a:p>
            <a:pPr lvl="4"/>
            <a:r>
              <a:rPr lang="ru-RU" altLang="zh-CN" smtClean="0"/>
              <a:t>Пятый уровень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0EFBA-455D-4C2A-9BE0-46AF62DEC118}" type="datetimeFigureOut">
              <a:rPr lang="zh-CN" altLang="en-US" smtClean="0"/>
              <a:pPr/>
              <a:t>2017/11/28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798ED-53DA-4424-8AAC-480003141E5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altLang="zh-CN" smtClean="0"/>
              <a:t>Образец заголовка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altLang="zh-CN" smtClean="0"/>
              <a:t>Образец текста</a:t>
            </a:r>
          </a:p>
          <a:p>
            <a:pPr lvl="1"/>
            <a:r>
              <a:rPr lang="ru-RU" altLang="zh-CN" smtClean="0"/>
              <a:t>Второй уровень</a:t>
            </a:r>
          </a:p>
          <a:p>
            <a:pPr lvl="2"/>
            <a:r>
              <a:rPr lang="ru-RU" altLang="zh-CN" smtClean="0"/>
              <a:t>Третий уровень</a:t>
            </a:r>
          </a:p>
          <a:p>
            <a:pPr lvl="3"/>
            <a:r>
              <a:rPr lang="ru-RU" altLang="zh-CN" smtClean="0"/>
              <a:t>Четвертый уровень</a:t>
            </a:r>
          </a:p>
          <a:p>
            <a:pPr lvl="4"/>
            <a:r>
              <a:rPr lang="ru-RU" altLang="zh-CN" smtClean="0"/>
              <a:t>Пятый уровень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0EFBA-455D-4C2A-9BE0-46AF62DEC118}" type="datetimeFigureOut">
              <a:rPr lang="zh-CN" altLang="en-US" smtClean="0"/>
              <a:pPr/>
              <a:t>2017/11/28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798ED-53DA-4424-8AAC-480003141E5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B0EFBA-455D-4C2A-9BE0-46AF62DEC118}" type="datetimeFigureOut">
              <a:rPr lang="zh-CN" altLang="en-US" smtClean="0"/>
              <a:pPr/>
              <a:t>2017/11/28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5798ED-53DA-4424-8AAC-480003141E5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1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Relationship Id="rId9" Type="http://schemas.openxmlformats.org/officeDocument/2006/relationships/image" Target="../media/image13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7.jpeg"/><Relationship Id="rId7" Type="http://schemas.openxmlformats.org/officeDocument/2006/relationships/image" Target="../media/image15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pn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7.jpeg"/><Relationship Id="rId7" Type="http://schemas.openxmlformats.org/officeDocument/2006/relationships/image" Target="../media/image18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7.jpeg"/><Relationship Id="rId7" Type="http://schemas.openxmlformats.org/officeDocument/2006/relationships/image" Target="../media/image18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7.jpeg"/><Relationship Id="rId7" Type="http://schemas.openxmlformats.org/officeDocument/2006/relationships/image" Target="../media/image18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Relationship Id="rId9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7.jpeg"/><Relationship Id="rId7" Type="http://schemas.openxmlformats.org/officeDocument/2006/relationships/image" Target="../media/image18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7.jpeg"/><Relationship Id="rId7" Type="http://schemas.openxmlformats.org/officeDocument/2006/relationships/image" Target="../media/image18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.jpeg"/><Relationship Id="rId5" Type="http://schemas.openxmlformats.org/officeDocument/2006/relationships/image" Target="../media/image9.jpeg"/><Relationship Id="rId10" Type="http://schemas.openxmlformats.org/officeDocument/2006/relationships/image" Target="../media/image25.png"/><Relationship Id="rId4" Type="http://schemas.openxmlformats.org/officeDocument/2006/relationships/image" Target="../media/image8.jpeg"/><Relationship Id="rId9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7.jpeg"/><Relationship Id="rId7" Type="http://schemas.openxmlformats.org/officeDocument/2006/relationships/image" Target="../media/image18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.jpeg"/><Relationship Id="rId5" Type="http://schemas.openxmlformats.org/officeDocument/2006/relationships/image" Target="../media/image9.jpeg"/><Relationship Id="rId10" Type="http://schemas.openxmlformats.org/officeDocument/2006/relationships/image" Target="../media/image26.png"/><Relationship Id="rId4" Type="http://schemas.openxmlformats.org/officeDocument/2006/relationships/image" Target="../media/image8.jpeg"/><Relationship Id="rId9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7.jpeg"/><Relationship Id="rId7" Type="http://schemas.openxmlformats.org/officeDocument/2006/relationships/image" Target="../media/image18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.jpeg"/><Relationship Id="rId11" Type="http://schemas.openxmlformats.org/officeDocument/2006/relationships/image" Target="../media/image26.png"/><Relationship Id="rId5" Type="http://schemas.openxmlformats.org/officeDocument/2006/relationships/image" Target="../media/image9.jpeg"/><Relationship Id="rId10" Type="http://schemas.openxmlformats.org/officeDocument/2006/relationships/image" Target="../media/image27.png"/><Relationship Id="rId4" Type="http://schemas.openxmlformats.org/officeDocument/2006/relationships/image" Target="../media/image8.jpeg"/><Relationship Id="rId9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7.jpeg"/><Relationship Id="rId7" Type="http://schemas.openxmlformats.org/officeDocument/2006/relationships/image" Target="../media/image18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.jpeg"/><Relationship Id="rId11" Type="http://schemas.openxmlformats.org/officeDocument/2006/relationships/image" Target="../media/image28.png"/><Relationship Id="rId5" Type="http://schemas.openxmlformats.org/officeDocument/2006/relationships/image" Target="../media/image9.jpeg"/><Relationship Id="rId10" Type="http://schemas.openxmlformats.org/officeDocument/2006/relationships/image" Target="../media/image26.png"/><Relationship Id="rId4" Type="http://schemas.openxmlformats.org/officeDocument/2006/relationships/image" Target="../media/image8.jpeg"/><Relationship Id="rId9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7.jpeg"/><Relationship Id="rId7" Type="http://schemas.openxmlformats.org/officeDocument/2006/relationships/image" Target="../media/image18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.jpeg"/><Relationship Id="rId5" Type="http://schemas.openxmlformats.org/officeDocument/2006/relationships/image" Target="../media/image9.jpeg"/><Relationship Id="rId10" Type="http://schemas.openxmlformats.org/officeDocument/2006/relationships/image" Target="../media/image29.png"/><Relationship Id="rId4" Type="http://schemas.openxmlformats.org/officeDocument/2006/relationships/image" Target="../media/image8.jpeg"/><Relationship Id="rId9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7.jpeg"/><Relationship Id="rId7" Type="http://schemas.openxmlformats.org/officeDocument/2006/relationships/image" Target="../media/image18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.jpeg"/><Relationship Id="rId11" Type="http://schemas.openxmlformats.org/officeDocument/2006/relationships/image" Target="../media/image30.png"/><Relationship Id="rId5" Type="http://schemas.openxmlformats.org/officeDocument/2006/relationships/image" Target="../media/image9.jpeg"/><Relationship Id="rId10" Type="http://schemas.openxmlformats.org/officeDocument/2006/relationships/image" Target="../media/image26.png"/><Relationship Id="rId4" Type="http://schemas.openxmlformats.org/officeDocument/2006/relationships/image" Target="../media/image8.jpeg"/><Relationship Id="rId9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7.jpeg"/><Relationship Id="rId7" Type="http://schemas.openxmlformats.org/officeDocument/2006/relationships/image" Target="../media/image18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.jpeg"/><Relationship Id="rId11" Type="http://schemas.openxmlformats.org/officeDocument/2006/relationships/image" Target="../media/image31.png"/><Relationship Id="rId5" Type="http://schemas.openxmlformats.org/officeDocument/2006/relationships/image" Target="../media/image9.jpeg"/><Relationship Id="rId10" Type="http://schemas.openxmlformats.org/officeDocument/2006/relationships/image" Target="../media/image26.png"/><Relationship Id="rId4" Type="http://schemas.openxmlformats.org/officeDocument/2006/relationships/image" Target="../media/image8.jpeg"/><Relationship Id="rId9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7.jpeg"/><Relationship Id="rId7" Type="http://schemas.openxmlformats.org/officeDocument/2006/relationships/image" Target="../media/image18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.jpeg"/><Relationship Id="rId11" Type="http://schemas.openxmlformats.org/officeDocument/2006/relationships/image" Target="../media/image32.png"/><Relationship Id="rId5" Type="http://schemas.openxmlformats.org/officeDocument/2006/relationships/image" Target="../media/image9.jpeg"/><Relationship Id="rId10" Type="http://schemas.openxmlformats.org/officeDocument/2006/relationships/image" Target="../media/image26.png"/><Relationship Id="rId4" Type="http://schemas.openxmlformats.org/officeDocument/2006/relationships/image" Target="../media/image8.jpeg"/><Relationship Id="rId9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7.png"/><Relationship Id="rId5" Type="http://schemas.openxmlformats.org/officeDocument/2006/relationships/image" Target="../media/image36.jpeg"/><Relationship Id="rId4" Type="http://schemas.openxmlformats.org/officeDocument/2006/relationships/image" Target="../media/image35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8.png"/><Relationship Id="rId5" Type="http://schemas.openxmlformats.org/officeDocument/2006/relationships/image" Target="../media/image34.png"/><Relationship Id="rId4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8.png"/><Relationship Id="rId5" Type="http://schemas.openxmlformats.org/officeDocument/2006/relationships/image" Target="../media/image34.png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8.png"/><Relationship Id="rId5" Type="http://schemas.openxmlformats.org/officeDocument/2006/relationships/image" Target="../media/image34.png"/><Relationship Id="rId4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image" Target="../media/image52.png"/><Relationship Id="rId3" Type="http://schemas.openxmlformats.org/officeDocument/2006/relationships/image" Target="../media/image38.png"/><Relationship Id="rId7" Type="http://schemas.openxmlformats.org/officeDocument/2006/relationships/image" Target="../media/image46.png"/><Relationship Id="rId12" Type="http://schemas.openxmlformats.org/officeDocument/2006/relationships/image" Target="../media/image51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11" Type="http://schemas.openxmlformats.org/officeDocument/2006/relationships/image" Target="../media/image50.png"/><Relationship Id="rId5" Type="http://schemas.openxmlformats.org/officeDocument/2006/relationships/image" Target="../media/image44.png"/><Relationship Id="rId10" Type="http://schemas.openxmlformats.org/officeDocument/2006/relationships/image" Target="../media/image49.png"/><Relationship Id="rId4" Type="http://schemas.openxmlformats.org/officeDocument/2006/relationships/image" Target="../media/image43.jpeg"/><Relationship Id="rId9" Type="http://schemas.openxmlformats.org/officeDocument/2006/relationships/image" Target="../media/image48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57.png"/><Relationship Id="rId3" Type="http://schemas.openxmlformats.org/officeDocument/2006/relationships/image" Target="../media/image34.png"/><Relationship Id="rId7" Type="http://schemas.openxmlformats.org/officeDocument/2006/relationships/image" Target="../media/image37.png"/><Relationship Id="rId12" Type="http://schemas.openxmlformats.org/officeDocument/2006/relationships/image" Target="../media/image56.emf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4.xml"/><Relationship Id="rId6" Type="http://schemas.openxmlformats.org/officeDocument/2006/relationships/slide" Target="slide23.xml"/><Relationship Id="rId11" Type="http://schemas.openxmlformats.org/officeDocument/2006/relationships/image" Target="../media/image55.png"/><Relationship Id="rId5" Type="http://schemas.openxmlformats.org/officeDocument/2006/relationships/slide" Target="slide22.xml"/><Relationship Id="rId10" Type="http://schemas.openxmlformats.org/officeDocument/2006/relationships/image" Target="../media/image54.png"/><Relationship Id="rId4" Type="http://schemas.openxmlformats.org/officeDocument/2006/relationships/image" Target="../media/image53.jpeg"/><Relationship Id="rId9" Type="http://schemas.openxmlformats.org/officeDocument/2006/relationships/image" Target="../media/image35.em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34.png"/><Relationship Id="rId7" Type="http://schemas.openxmlformats.org/officeDocument/2006/relationships/image" Target="../media/image60.pn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4.png"/><Relationship Id="rId5" Type="http://schemas.openxmlformats.org/officeDocument/2006/relationships/image" Target="../media/image59.png"/><Relationship Id="rId4" Type="http://schemas.openxmlformats.org/officeDocument/2006/relationships/slide" Target="slide2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62.pn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4.png"/><Relationship Id="rId5" Type="http://schemas.openxmlformats.org/officeDocument/2006/relationships/image" Target="../media/image59.png"/><Relationship Id="rId4" Type="http://schemas.openxmlformats.org/officeDocument/2006/relationships/slide" Target="slide2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s://blockly-games.appspot.com/maze?lang=uk" TargetMode="Externa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1948472" y="2708920"/>
            <a:ext cx="6729441" cy="2691984"/>
          </a:xfrm>
          <a:prstGeom prst="snip2Diag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  <a:reflection blurRad="6350" stA="50000" endA="300" endPos="90000" dir="5400000" sy="-100000" algn="bl" rotWithShape="0"/>
          </a:effectLst>
          <a:scene3d>
            <a:camera prst="orthographicFront"/>
            <a:lightRig rig="soft" dir="tl">
              <a:rot lat="0" lon="0" rev="0"/>
            </a:lightRig>
          </a:scene3d>
          <a:sp3d>
            <a:bevelT w="139700" h="139700" prst="divot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6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АЛГОРИТМ ІЗ ПОВТОРЕННЯМ</a:t>
            </a:r>
            <a:endParaRPr lang="uk-UA" sz="6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348880"/>
            <a:ext cx="2273016" cy="2831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985890"/>
      </p:ext>
    </p:extLst>
  </p:cSld>
  <p:clrMapOvr>
    <a:masterClrMapping/>
  </p:clrMapOvr>
  <p:transition>
    <p:blinds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折角形 17"/>
          <p:cNvSpPr/>
          <p:nvPr/>
        </p:nvSpPr>
        <p:spPr>
          <a:xfrm>
            <a:off x="157869" y="1268760"/>
            <a:ext cx="8828262" cy="5217824"/>
          </a:xfrm>
          <a:prstGeom prst="foldedCorner">
            <a:avLst/>
          </a:prstGeom>
          <a:scene3d>
            <a:camera prst="obliqueBottomLeft"/>
            <a:lightRig rig="threePt" dir="t"/>
          </a:scene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547664" y="37309"/>
            <a:ext cx="7407295" cy="578882"/>
          </a:xfrm>
          <a:prstGeom prst="roundRect">
            <a:avLst/>
          </a:prstGeom>
          <a:effectLst>
            <a:outerShdw blurRad="40000" dist="23000" dir="5400000" rotWithShape="0">
              <a:srgbClr val="000000">
                <a:alpha val="35000"/>
              </a:srgbClr>
            </a:outerShdw>
            <a:reflection blurRad="6350" stA="50000" endA="300" endPos="90000" dir="5400000" sy="-100000" algn="bl" rotWithShape="0"/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uk-UA" sz="2800" b="1" i="1" dirty="0" smtClean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Використання структури повторення</a:t>
            </a:r>
            <a:endParaRPr lang="zh-CN" altLang="en-US" sz="2800" b="1" i="1" dirty="0">
              <a:ln w="1905"/>
              <a:solidFill>
                <a:srgbClr val="FFFF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 Black" pitchFamily="34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623" y="121665"/>
            <a:ext cx="933450" cy="5619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http://tatyana-chulan.ucoz.ru/master_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4171109"/>
            <a:ext cx="3524944" cy="2643709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cs623330.vk.me/v623330743/b42/s_0Cju-_Au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3947105"/>
            <a:ext cx="3779912" cy="2910669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/Files/images/Алг_повтор_розгал6klas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8559" y="2105095"/>
            <a:ext cx="3798929" cy="4132028"/>
          </a:xfrm>
          <a:prstGeom prst="rect">
            <a:avLst/>
          </a:prstGeom>
          <a:noFill/>
          <a:effectLst>
            <a:softEdge rad="8382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157868" y="6034418"/>
            <a:ext cx="8986131" cy="733663"/>
          </a:xfrm>
          <a:prstGeom prst="leftRightArrow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endParaRPr lang="uk-UA" b="1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02047" y="2141948"/>
            <a:ext cx="3966864" cy="3351015"/>
          </a:xfrm>
          <a:prstGeom prst="roundRect">
            <a:avLst/>
          </a:prstGeom>
          <a:gradFill flip="none" rotWithShape="1"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  <a:tileRect/>
          </a:gradFill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grpSp>
        <p:nvGrpSpPr>
          <p:cNvPr id="11" name="Группа 10"/>
          <p:cNvGrpSpPr/>
          <p:nvPr/>
        </p:nvGrpSpPr>
        <p:grpSpPr>
          <a:xfrm>
            <a:off x="273615" y="2285242"/>
            <a:ext cx="3527084" cy="2851695"/>
            <a:chOff x="389112" y="3169592"/>
            <a:chExt cx="3527084" cy="2851695"/>
          </a:xfrm>
        </p:grpSpPr>
        <p:pic>
          <p:nvPicPr>
            <p:cNvPr id="15" name="Picture 2" descr="http://img32.olx.ua/images_slandocomua/77734079_2_644x461_bochki-bidony-kanistry-i-nosikom-kanistry-fotografii.jpg"/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064" t="14258" r="29456" b="13261"/>
            <a:stretch/>
          </p:blipFill>
          <p:spPr bwMode="auto">
            <a:xfrm>
              <a:off x="389112" y="3169592"/>
              <a:ext cx="2288721" cy="2851695"/>
            </a:xfrm>
            <a:prstGeom prst="rect">
              <a:avLst/>
            </a:prstGeom>
            <a:noFill/>
            <a:effectLst>
              <a:softEdge rad="1270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TextBox 7"/>
            <p:cNvSpPr txBox="1"/>
            <p:nvPr/>
          </p:nvSpPr>
          <p:spPr>
            <a:xfrm>
              <a:off x="957408" y="5076657"/>
              <a:ext cx="1152128" cy="539174"/>
            </a:xfrm>
            <a:prstGeom prst="rect">
              <a:avLst/>
            </a:prstGeom>
            <a:noFill/>
          </p:spPr>
          <p:txBody>
            <a:bodyPr wrap="square" rtlCol="0">
              <a:prstTxWarp prst="textTriangleInverted">
                <a:avLst/>
              </a:prstTxWarp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uk-UA" b="1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80 л</a:t>
              </a:r>
              <a:endParaRPr lang="uk-UA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endParaRPr>
            </a:p>
          </p:txBody>
        </p:sp>
        <p:pic>
          <p:nvPicPr>
            <p:cNvPr id="9" name="Picture 4" descr="http://www.prominstrument.com.ua/i/Rychnui/4421.jpg"/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403" r="11275"/>
            <a:stretch/>
          </p:blipFill>
          <p:spPr bwMode="auto">
            <a:xfrm>
              <a:off x="2865122" y="4752285"/>
              <a:ext cx="1051074" cy="1089598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TextBox 17"/>
            <p:cNvSpPr txBox="1"/>
            <p:nvPr/>
          </p:nvSpPr>
          <p:spPr>
            <a:xfrm>
              <a:off x="3102627" y="5175786"/>
              <a:ext cx="576064" cy="340916"/>
            </a:xfrm>
            <a:prstGeom prst="rect">
              <a:avLst/>
            </a:prstGeom>
            <a:noFill/>
          </p:spPr>
          <p:txBody>
            <a:bodyPr wrap="square" rtlCol="0">
              <a:prstTxWarp prst="textTriangleInverted">
                <a:avLst/>
              </a:prstTxWarp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uk-UA" sz="1400" b="1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10 л</a:t>
              </a:r>
              <a:endParaRPr lang="uk-UA" sz="1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endParaRPr>
            </a:p>
          </p:txBody>
        </p:sp>
      </p:grpSp>
      <p:grpSp>
        <p:nvGrpSpPr>
          <p:cNvPr id="19" name="Группа 18"/>
          <p:cNvGrpSpPr/>
          <p:nvPr/>
        </p:nvGrpSpPr>
        <p:grpSpPr>
          <a:xfrm>
            <a:off x="1348524" y="2141948"/>
            <a:ext cx="2354861" cy="1425847"/>
            <a:chOff x="1547664" y="3437974"/>
            <a:chExt cx="2043401" cy="1425847"/>
          </a:xfrm>
        </p:grpSpPr>
        <p:sp>
          <p:nvSpPr>
            <p:cNvPr id="14" name="Скругленный прямоугольник 13"/>
            <p:cNvSpPr/>
            <p:nvPr/>
          </p:nvSpPr>
          <p:spPr>
            <a:xfrm>
              <a:off x="2560087" y="4206867"/>
              <a:ext cx="1030978" cy="442674"/>
            </a:xfrm>
            <a:prstGeom prst="round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ctr"/>
              <a:r>
                <a:rPr lang="uk-UA" sz="2000" b="1" dirty="0"/>
                <a:t>8 разів </a:t>
              </a:r>
            </a:p>
          </p:txBody>
        </p:sp>
        <p:sp>
          <p:nvSpPr>
            <p:cNvPr id="17" name="Круговая стрелка 16"/>
            <p:cNvSpPr/>
            <p:nvPr/>
          </p:nvSpPr>
          <p:spPr>
            <a:xfrm flipH="1">
              <a:off x="1547664" y="3437974"/>
              <a:ext cx="1755928" cy="1425847"/>
            </a:xfrm>
            <a:prstGeom prst="circularArrow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>
                <a:solidFill>
                  <a:schemeClr val="tx1"/>
                </a:solidFill>
              </a:endParaRPr>
            </a:p>
          </p:txBody>
        </p:sp>
      </p:grpSp>
      <p:sp>
        <p:nvSpPr>
          <p:cNvPr id="4" name="Выноска со стрелкой вниз 3"/>
          <p:cNvSpPr/>
          <p:nvPr/>
        </p:nvSpPr>
        <p:spPr>
          <a:xfrm>
            <a:off x="266136" y="919384"/>
            <a:ext cx="8611728" cy="1084421"/>
          </a:xfrm>
          <a:prstGeom prst="downArrowCallou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  <a:reflection blurRad="6350" stA="50000" endA="300" endPos="38500" dist="50800" dir="5400000" sy="-100000" algn="bl" rotWithShape="0"/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 defTabSz="933450">
              <a:spcBef>
                <a:spcPct val="0"/>
              </a:spcBef>
            </a:pPr>
            <a:r>
              <a:rPr lang="uk-UA" sz="2000" dirty="0"/>
              <a:t>Алгоритм, у якому передбачається </a:t>
            </a:r>
            <a:r>
              <a:rPr lang="uk-UA" sz="2000" i="1" dirty="0">
                <a:solidFill>
                  <a:srgbClr val="002060"/>
                </a:solidFill>
              </a:rPr>
              <a:t>багаторазове</a:t>
            </a:r>
            <a:r>
              <a:rPr lang="uk-UA" sz="2000" dirty="0"/>
              <a:t> виконання одного й того самого набору команд, називають </a:t>
            </a:r>
            <a:r>
              <a:rPr lang="uk-UA" sz="2000" b="1" dirty="0"/>
              <a:t>циклічним</a:t>
            </a:r>
            <a:r>
              <a:rPr lang="uk-UA" sz="2000" dirty="0"/>
              <a:t>. </a:t>
            </a:r>
            <a:endParaRPr lang="uk-UA" sz="2000" b="1" dirty="0"/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4572857" y="2202164"/>
            <a:ext cx="3966864" cy="3351015"/>
          </a:xfrm>
          <a:prstGeom prst="roundRect">
            <a:avLst/>
          </a:prstGeom>
          <a:gradFill flip="none" rotWithShape="1"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  <a:tileRect/>
          </a:gradFill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2584252"/>
            <a:ext cx="2057400" cy="25717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1" name="Группа 20"/>
          <p:cNvGrpSpPr/>
          <p:nvPr/>
        </p:nvGrpSpPr>
        <p:grpSpPr>
          <a:xfrm>
            <a:off x="4387911" y="3297916"/>
            <a:ext cx="2299577" cy="2255263"/>
            <a:chOff x="4387911" y="3297916"/>
            <a:chExt cx="2299577" cy="2255263"/>
          </a:xfrm>
        </p:grpSpPr>
        <p:sp>
          <p:nvSpPr>
            <p:cNvPr id="20" name="Капля 19"/>
            <p:cNvSpPr/>
            <p:nvPr/>
          </p:nvSpPr>
          <p:spPr>
            <a:xfrm>
              <a:off x="4387911" y="3297916"/>
              <a:ext cx="1984289" cy="1298377"/>
            </a:xfrm>
            <a:prstGeom prst="teardrop">
              <a:avLst/>
            </a:prstGeom>
            <a:ln>
              <a:noFill/>
            </a:ln>
            <a:effectLst>
              <a:outerShdw blurRad="184150" dist="241300" dir="11520000" sx="110000" sy="110000" algn="ctr">
                <a:srgbClr val="000000">
                  <a:alpha val="18000"/>
                </a:srgbClr>
              </a:outerShdw>
            </a:effectLst>
            <a:scene3d>
              <a:camera prst="perspectiveFront" fov="5100000">
                <a:rot lat="0" lon="2100000" rev="0"/>
              </a:camera>
              <a:lightRig rig="flood" dir="t">
                <a:rot lat="0" lon="0" rev="13800000"/>
              </a:lightRig>
            </a:scene3d>
            <a:sp3d extrusionH="107950" prstMaterial="plastic">
              <a:bevelT w="82550" h="63500" prst="divot"/>
              <a:bevelB/>
            </a:sp3d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uk-UA" b="1" dirty="0" smtClean="0"/>
                <a:t>Фарбування стовпчи­ка </a:t>
              </a:r>
              <a:r>
                <a:rPr lang="uk-UA" b="1" dirty="0"/>
                <a:t>огорожі</a:t>
              </a:r>
            </a:p>
          </p:txBody>
        </p:sp>
        <p:pic>
          <p:nvPicPr>
            <p:cNvPr id="1031" name="Picture 7" descr="http://www.leroymerlin.ua/m/img?href=%2Fbusiness%2Fv2%2Fmedia%2Fimages%2FUSER.c65f2d31-ef3c-45c2-8f5d-7b6d95ea4ec2_Image_CNT&amp;format=standard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03957" y="4369648"/>
              <a:ext cx="1183531" cy="1183531"/>
            </a:xfrm>
            <a:prstGeom prst="rect">
              <a:avLst/>
            </a:prstGeom>
            <a:noFill/>
            <a:effectLst>
              <a:softEdge rad="127000"/>
            </a:effectLst>
            <a:scene3d>
              <a:camera prst="perspectiveRelaxed"/>
              <a:lightRig rig="threePt" dir="t"/>
            </a:scene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2" name="TextBox 21"/>
          <p:cNvSpPr txBox="1"/>
          <p:nvPr/>
        </p:nvSpPr>
        <p:spPr>
          <a:xfrm>
            <a:off x="1994039" y="6237123"/>
            <a:ext cx="54068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spc="1900" dirty="0" smtClean="0">
                <a:solidFill>
                  <a:srgbClr val="0070C0"/>
                </a:solidFill>
              </a:rPr>
              <a:t>Повторення</a:t>
            </a:r>
            <a:r>
              <a:rPr lang="uk-UA" b="1" dirty="0" smtClean="0"/>
              <a:t> </a:t>
            </a:r>
            <a:endParaRPr lang="uk-UA" b="1" dirty="0"/>
          </a:p>
        </p:txBody>
      </p:sp>
    </p:spTree>
    <p:extLst>
      <p:ext uri="{BB962C8B-B14F-4D97-AF65-F5344CB8AC3E}">
        <p14:creationId xmlns:p14="http://schemas.microsoft.com/office/powerpoint/2010/main" val="3907971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折角形 17"/>
          <p:cNvSpPr/>
          <p:nvPr/>
        </p:nvSpPr>
        <p:spPr>
          <a:xfrm>
            <a:off x="157869" y="1268760"/>
            <a:ext cx="8828262" cy="5217824"/>
          </a:xfrm>
          <a:prstGeom prst="foldedCorner">
            <a:avLst/>
          </a:prstGeom>
          <a:scene3d>
            <a:camera prst="obliqueBottomLeft"/>
            <a:lightRig rig="threePt" dir="t"/>
          </a:scene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547664" y="37309"/>
            <a:ext cx="7407295" cy="578882"/>
          </a:xfrm>
          <a:prstGeom prst="roundRect">
            <a:avLst/>
          </a:prstGeom>
          <a:effectLst>
            <a:outerShdw blurRad="40000" dist="23000" dir="5400000" rotWithShape="0">
              <a:srgbClr val="000000">
                <a:alpha val="35000"/>
              </a:srgbClr>
            </a:outerShdw>
            <a:reflection blurRad="6350" stA="50000" endA="300" endPos="90000" dir="5400000" sy="-100000" algn="bl" rotWithShape="0"/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uk-UA" sz="2800" b="1" i="1" dirty="0" smtClean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Використання структури повторення</a:t>
            </a:r>
            <a:endParaRPr lang="zh-CN" altLang="en-US" sz="2800" b="1" i="1" dirty="0">
              <a:ln w="1905"/>
              <a:solidFill>
                <a:srgbClr val="FFFF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 Black" pitchFamily="34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623" y="121665"/>
            <a:ext cx="933450" cy="5619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http://tatyana-chulan.ucoz.ru/master_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4171109"/>
            <a:ext cx="3524944" cy="2643709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cs623330.vk.me/v623330743/b42/s_0Cju-_Au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3947105"/>
            <a:ext cx="3779912" cy="2910669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/Files/images/Алг_повтор_розгал6klas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8559" y="2105095"/>
            <a:ext cx="3798929" cy="4132028"/>
          </a:xfrm>
          <a:prstGeom prst="rect">
            <a:avLst/>
          </a:prstGeom>
          <a:noFill/>
          <a:effectLst>
            <a:softEdge rad="8382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157868" y="6034418"/>
            <a:ext cx="8986131" cy="733663"/>
          </a:xfrm>
          <a:prstGeom prst="leftRightArrow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endParaRPr lang="uk-UA" b="1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02047" y="2141948"/>
            <a:ext cx="3966864" cy="3351015"/>
          </a:xfrm>
          <a:prstGeom prst="roundRect">
            <a:avLst/>
          </a:prstGeom>
          <a:gradFill flip="none" rotWithShape="1"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  <a:tileRect/>
          </a:gradFill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4" name="Выноска со стрелкой вниз 3"/>
          <p:cNvSpPr/>
          <p:nvPr/>
        </p:nvSpPr>
        <p:spPr>
          <a:xfrm>
            <a:off x="266136" y="919384"/>
            <a:ext cx="8611728" cy="1084421"/>
          </a:xfrm>
          <a:prstGeom prst="downArrowCallou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  <a:reflection blurRad="6350" stA="50000" endA="300" endPos="38500" dist="50800" dir="5400000" sy="-100000" algn="bl" rotWithShape="0"/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 defTabSz="933450">
              <a:spcBef>
                <a:spcPct val="0"/>
              </a:spcBef>
            </a:pPr>
            <a:r>
              <a:rPr lang="uk-UA" sz="2000" dirty="0"/>
              <a:t>Алгоритм, у якому передбачається </a:t>
            </a:r>
            <a:r>
              <a:rPr lang="uk-UA" sz="2000" i="1" dirty="0">
                <a:solidFill>
                  <a:srgbClr val="002060"/>
                </a:solidFill>
              </a:rPr>
              <a:t>багаторазове</a:t>
            </a:r>
            <a:r>
              <a:rPr lang="uk-UA" sz="2000" dirty="0"/>
              <a:t> виконання одного й того самого набору команд, називають </a:t>
            </a:r>
            <a:r>
              <a:rPr lang="uk-UA" sz="2000" b="1" dirty="0"/>
              <a:t>циклічним</a:t>
            </a:r>
            <a:r>
              <a:rPr lang="uk-UA" sz="2000" dirty="0"/>
              <a:t>. </a:t>
            </a:r>
            <a:endParaRPr lang="uk-UA" sz="2000" b="1" dirty="0"/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4572857" y="2202164"/>
            <a:ext cx="3966864" cy="3351015"/>
          </a:xfrm>
          <a:prstGeom prst="roundRect">
            <a:avLst/>
          </a:prstGeom>
          <a:gradFill flip="none" rotWithShape="1"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  <a:tileRect/>
          </a:gradFill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grpSp>
        <p:nvGrpSpPr>
          <p:cNvPr id="5" name="Группа 4"/>
          <p:cNvGrpSpPr/>
          <p:nvPr/>
        </p:nvGrpSpPr>
        <p:grpSpPr>
          <a:xfrm>
            <a:off x="320125" y="3264232"/>
            <a:ext cx="3948786" cy="1813754"/>
            <a:chOff x="320125" y="3264232"/>
            <a:chExt cx="3948786" cy="1813754"/>
          </a:xfrm>
        </p:grpSpPr>
        <p:pic>
          <p:nvPicPr>
            <p:cNvPr id="2050" name="Picture 2" descr="http://sch28.at.ua/2012/March/12/3.pn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36042" y="3264232"/>
              <a:ext cx="2632869" cy="181375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2" name="Picture 4" descr="http://edimka.ru/pics/uluchsit-pamyat.jpg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0125" y="3327102"/>
              <a:ext cx="1721895" cy="1750884"/>
            </a:xfrm>
            <a:prstGeom prst="rect">
              <a:avLst/>
            </a:prstGeom>
            <a:noFill/>
            <a:effectLst>
              <a:softEdge rad="317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" name="Выноска-облако 6"/>
          <p:cNvSpPr/>
          <p:nvPr/>
        </p:nvSpPr>
        <p:spPr>
          <a:xfrm>
            <a:off x="714348" y="2253015"/>
            <a:ext cx="2812351" cy="1077575"/>
          </a:xfrm>
          <a:prstGeom prst="cloudCallout">
            <a:avLst>
              <a:gd name="adj1" fmla="val -30797"/>
              <a:gd name="adj2" fmla="val 104472"/>
            </a:avLst>
          </a:prstGeom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2000" b="1" dirty="0" smtClean="0"/>
              <a:t>Вивчити вірш напам’ять</a:t>
            </a:r>
            <a:endParaRPr lang="uk-UA" sz="2000" b="1" dirty="0"/>
          </a:p>
        </p:txBody>
      </p:sp>
      <p:pic>
        <p:nvPicPr>
          <p:cNvPr id="2054" name="Picture 6" descr="http://subject.com.ua/textbook/nature/2klas/2klas.files/image009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3" y="2564904"/>
            <a:ext cx="3574528" cy="2513082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TextBox 29"/>
          <p:cNvSpPr txBox="1"/>
          <p:nvPr/>
        </p:nvSpPr>
        <p:spPr>
          <a:xfrm>
            <a:off x="1994039" y="6237123"/>
            <a:ext cx="54068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spc="1900" dirty="0" smtClean="0">
                <a:solidFill>
                  <a:srgbClr val="0070C0"/>
                </a:solidFill>
              </a:rPr>
              <a:t>Повторення</a:t>
            </a:r>
            <a:r>
              <a:rPr lang="uk-UA" b="1" dirty="0" smtClean="0"/>
              <a:t> </a:t>
            </a:r>
            <a:endParaRPr lang="uk-UA" b="1" dirty="0"/>
          </a:p>
        </p:txBody>
      </p:sp>
    </p:spTree>
    <p:extLst>
      <p:ext uri="{BB962C8B-B14F-4D97-AF65-F5344CB8AC3E}">
        <p14:creationId xmlns:p14="http://schemas.microsoft.com/office/powerpoint/2010/main" val="1379959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折角形 17"/>
          <p:cNvSpPr/>
          <p:nvPr/>
        </p:nvSpPr>
        <p:spPr>
          <a:xfrm>
            <a:off x="107504" y="764704"/>
            <a:ext cx="8862164" cy="5721880"/>
          </a:xfrm>
          <a:prstGeom prst="foldedCorner">
            <a:avLst/>
          </a:prstGeom>
          <a:scene3d>
            <a:camera prst="obliqueBottomLeft"/>
            <a:lightRig rig="threePt" dir="t"/>
          </a:scene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623" y="121665"/>
            <a:ext cx="933450" cy="5619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http://tatyana-chulan.ucoz.ru/master_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77671"/>
            <a:ext cx="3916195" cy="2937147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cs623330.vk.me/v623330743/b42/s_0Cju-_Au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9" y="3947330"/>
            <a:ext cx="3779912" cy="2910669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/Files/images/Алг_повтор_розгал6klas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8559" y="2105095"/>
            <a:ext cx="3798929" cy="4132028"/>
          </a:xfrm>
          <a:prstGeom prst="rect">
            <a:avLst/>
          </a:prstGeom>
          <a:noFill/>
          <a:effectLst>
            <a:softEdge rad="8382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Блок-схема: альтернативный процесс 3"/>
          <p:cNvSpPr/>
          <p:nvPr/>
        </p:nvSpPr>
        <p:spPr>
          <a:xfrm>
            <a:off x="271878" y="1791671"/>
            <a:ext cx="8572849" cy="2213372"/>
          </a:xfrm>
          <a:prstGeom prst="flowChartAlternateProcess">
            <a:avLst/>
          </a:prstGeom>
          <a:solidFill>
            <a:srgbClr val="FFFF66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reflection blurRad="6350" stA="50000" endA="300" endPos="55000" dir="5400000" sy="-100000" algn="bl" rotWithShape="0"/>
            <a:softEdge rad="127000"/>
          </a:effectLst>
        </p:spPr>
        <p:txBody>
          <a:bodyPr wrap="square">
            <a:spAutoFit/>
          </a:bodyPr>
          <a:lstStyle/>
          <a:p>
            <a:pPr algn="just"/>
            <a:endParaRPr lang="uk-UA" sz="2400" b="1" dirty="0" smtClean="0"/>
          </a:p>
          <a:p>
            <a:pPr algn="ctr"/>
            <a:r>
              <a:rPr lang="uk-UA" sz="2800" b="1" spc="300" dirty="0">
                <a:solidFill>
                  <a:srgbClr val="002060"/>
                </a:solidFill>
              </a:rPr>
              <a:t>Повторення</a:t>
            </a:r>
            <a:r>
              <a:rPr lang="uk-UA" sz="2400" b="1" dirty="0"/>
              <a:t> — базова алгоритмічна структура, призначена для організації багаторазового виконання набору </a:t>
            </a:r>
            <a:r>
              <a:rPr lang="uk-UA" sz="2400" b="1" dirty="0" smtClean="0"/>
              <a:t>команд</a:t>
            </a:r>
            <a:endParaRPr lang="uk-UA" sz="2400" b="1" dirty="0"/>
          </a:p>
          <a:p>
            <a:pPr algn="ctr"/>
            <a:endParaRPr lang="uk-UA" sz="24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30163" y="4017206"/>
            <a:ext cx="8824795" cy="338554"/>
          </a:xfrm>
          <a:prstGeom prst="rect">
            <a:avLst/>
          </a:prstGeom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1600" dirty="0" smtClean="0"/>
              <a:t>«</a:t>
            </a:r>
            <a:r>
              <a:rPr lang="uk-UA" sz="1600" b="1" dirty="0" smtClean="0"/>
              <a:t>Багаторазове виконання</a:t>
            </a:r>
            <a:r>
              <a:rPr lang="uk-UA" sz="1600" dirty="0"/>
              <a:t>» означає, що команди будуть вико­нуватися скінченну кількість </a:t>
            </a:r>
            <a:r>
              <a:rPr lang="uk-UA" sz="1600" dirty="0" smtClean="0"/>
              <a:t>разів</a:t>
            </a:r>
            <a:endParaRPr lang="uk-UA" sz="1600" spc="400" dirty="0"/>
          </a:p>
        </p:txBody>
      </p:sp>
      <p:pic>
        <p:nvPicPr>
          <p:cNvPr id="21" name="Picture 2" descr="http://thumbs.dreamstime.com/z/true-false-vector-illustration-symbols-34834056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11" t="9362" r="8055" b="28195"/>
          <a:stretch/>
        </p:blipFill>
        <p:spPr bwMode="auto">
          <a:xfrm>
            <a:off x="107504" y="5157192"/>
            <a:ext cx="2016224" cy="12644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  <a:reflection blurRad="6350" stA="52000" endA="300" endPos="3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blog.lawinfo.com/wp-content/uploads/2013/02/True-or-False-300x300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2751" y="4837470"/>
            <a:ext cx="1872208" cy="15841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  <a:reflection blurRad="6350" stA="52000" endA="300" endPos="3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1547664" y="37309"/>
            <a:ext cx="7407295" cy="578882"/>
          </a:xfrm>
          <a:prstGeom prst="roundRect">
            <a:avLst/>
          </a:prstGeom>
          <a:effectLst>
            <a:outerShdw blurRad="40000" dist="23000" dir="5400000" rotWithShape="0">
              <a:srgbClr val="000000">
                <a:alpha val="35000"/>
              </a:srgbClr>
            </a:outerShdw>
            <a:reflection blurRad="6350" stA="50000" endA="300" endPos="90000" dir="5400000" sy="-100000" algn="bl" rotWithShape="0"/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uk-UA" sz="2800" b="1" i="1" dirty="0" smtClean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Використання структури повторення</a:t>
            </a:r>
            <a:endParaRPr lang="zh-CN" altLang="en-US" sz="2800" b="1" i="1" dirty="0">
              <a:ln w="1905"/>
              <a:solidFill>
                <a:srgbClr val="FFFF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 Black" pitchFamily="34" charset="0"/>
            </a:endParaRPr>
          </a:p>
        </p:txBody>
      </p:sp>
      <p:sp>
        <p:nvSpPr>
          <p:cNvPr id="20" name="Выноска со стрелкой вниз 19"/>
          <p:cNvSpPr/>
          <p:nvPr/>
        </p:nvSpPr>
        <p:spPr>
          <a:xfrm>
            <a:off x="357940" y="919384"/>
            <a:ext cx="8611728" cy="1084421"/>
          </a:xfrm>
          <a:prstGeom prst="downArrowCallou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  <a:reflection blurRad="6350" stA="50000" endA="300" endPos="38500" dist="50800" dir="5400000" sy="-100000" algn="bl" rotWithShape="0"/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 defTabSz="933450">
              <a:spcBef>
                <a:spcPct val="0"/>
              </a:spcBef>
            </a:pPr>
            <a:r>
              <a:rPr lang="uk-UA" sz="2000" dirty="0"/>
              <a:t>Для опису </a:t>
            </a:r>
            <a:r>
              <a:rPr lang="uk-UA" sz="2000" dirty="0">
                <a:solidFill>
                  <a:srgbClr val="002060"/>
                </a:solidFill>
              </a:rPr>
              <a:t>цикліч­них алгоритмів</a:t>
            </a:r>
            <a:r>
              <a:rPr lang="uk-UA" sz="2000" dirty="0"/>
              <a:t> використовують алгоритмічну структуру </a:t>
            </a:r>
            <a:r>
              <a:rPr lang="uk-UA" sz="2000" b="1" spc="600" dirty="0" smtClean="0"/>
              <a:t>повторення</a:t>
            </a:r>
            <a:endParaRPr lang="uk-UA" sz="2000" spc="600" dirty="0"/>
          </a:p>
        </p:txBody>
      </p:sp>
      <p:pic>
        <p:nvPicPr>
          <p:cNvPr id="3076" name="Picture 4" descr="http://intranet.tdmu.edu.ua/data/kafedra/internal/informatika/classes_stud/uk/stomat/ptn/%D0%9C%D0%B5%D0%B4%D0%B8%D1%87%D0%BD%D0%B0%20%D1%96%D0%BD%D1%84%D0%BE%D1%80%D0%BC%D0%B0%D1%82%D0%B8%D0%BA%D0%B0/2/%D0%97%D0%B0%D0%BD%D1%8F%D1%82%D1%82%D1%8F%207-%20%D0%9C%D0%B5%D1%82%D0%BE%D0%B4%D0%B8%20%D0%B1%D1%96%D0%BE%D1%81%D1%82%D0%B0%D1%82%D0%B8%D1%81%D1%82%D0%B8%D0%BA%D0%B8.files/image202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3350" y="4529412"/>
            <a:ext cx="4486275" cy="22119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477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折角形 17"/>
          <p:cNvSpPr/>
          <p:nvPr/>
        </p:nvSpPr>
        <p:spPr>
          <a:xfrm>
            <a:off x="73922" y="735351"/>
            <a:ext cx="8862164" cy="5721880"/>
          </a:xfrm>
          <a:prstGeom prst="foldedCorner">
            <a:avLst/>
          </a:prstGeom>
          <a:scene3d>
            <a:camera prst="obliqueBottomLeft"/>
            <a:lightRig rig="threePt" dir="t"/>
          </a:scene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623" y="121665"/>
            <a:ext cx="933450" cy="5619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http://tatyana-chulan.ucoz.ru/master_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77671"/>
            <a:ext cx="3916195" cy="2937147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cs623330.vk.me/v623330743/b42/s_0Cju-_Au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9" y="3947330"/>
            <a:ext cx="3779912" cy="2910669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/Files/images/Алг_повтор_розгал6klas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8559" y="2105095"/>
            <a:ext cx="3798929" cy="4132028"/>
          </a:xfrm>
          <a:prstGeom prst="rect">
            <a:avLst/>
          </a:prstGeom>
          <a:noFill/>
          <a:effectLst>
            <a:softEdge rad="8382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Выноска со стрелкой вниз 19"/>
          <p:cNvSpPr/>
          <p:nvPr/>
        </p:nvSpPr>
        <p:spPr>
          <a:xfrm>
            <a:off x="266136" y="814835"/>
            <a:ext cx="8611728" cy="707231"/>
          </a:xfrm>
          <a:prstGeom prst="downArrowCallout">
            <a:avLst>
              <a:gd name="adj1" fmla="val 25000"/>
              <a:gd name="adj2" fmla="val 135525"/>
              <a:gd name="adj3" fmla="val 25000"/>
              <a:gd name="adj4" fmla="val 64977"/>
            </a:avLst>
          </a:prstGeom>
          <a:effectLst>
            <a:innerShdw blurRad="63500" dist="50800" dir="18900000">
              <a:prstClr val="black">
                <a:alpha val="50000"/>
              </a:prstClr>
            </a:innerShdw>
            <a:reflection blurRad="6350" stA="50000" endA="300" endPos="38500" dist="50800" dir="5400000" sy="-100000" algn="bl" rotWithShape="0"/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lvl="0" algn="ctr" defTabSz="933450">
              <a:spcBef>
                <a:spcPct val="0"/>
              </a:spcBef>
            </a:pPr>
            <a:r>
              <a:rPr lang="uk-UA" sz="2400" b="1" spc="600" dirty="0"/>
              <a:t>Кількість повторень </a:t>
            </a:r>
            <a:endParaRPr lang="uk-UA" sz="2400" b="1" spc="600" dirty="0">
              <a:effectLst>
                <a:innerShdw blurRad="63500" dist="50800" dir="10800000">
                  <a:prstClr val="black">
                    <a:alpha val="50000"/>
                  </a:prstClr>
                </a:innerShdw>
              </a:effectLst>
            </a:endParaRPr>
          </a:p>
        </p:txBody>
      </p:sp>
      <p:pic>
        <p:nvPicPr>
          <p:cNvPr id="21" name="Picture 2" descr="http://thumbs.dreamstime.com/z/true-false-vector-illustration-symbols-34834056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11" t="9362" r="8055" b="28195"/>
          <a:stretch/>
        </p:blipFill>
        <p:spPr bwMode="auto">
          <a:xfrm>
            <a:off x="87866" y="5962767"/>
            <a:ext cx="1459798" cy="7042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blog.lawinfo.com/wp-content/uploads/2013/02/True-or-False-300x300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2850" y="5589240"/>
            <a:ext cx="1478240" cy="11975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Табличка 7"/>
          <p:cNvSpPr/>
          <p:nvPr/>
        </p:nvSpPr>
        <p:spPr>
          <a:xfrm>
            <a:off x="1719872" y="5854560"/>
            <a:ext cx="5760640" cy="800100"/>
          </a:xfrm>
          <a:prstGeom prst="plaque">
            <a:avLst/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b="1" dirty="0">
                <a:solidFill>
                  <a:srgbClr val="C00000"/>
                </a:solidFill>
              </a:rPr>
              <a:t>Повторення</a:t>
            </a:r>
            <a:r>
              <a:rPr lang="uk-UA" sz="1600" dirty="0"/>
              <a:t> — базова алгоритмічна структура, призначена для організації </a:t>
            </a:r>
            <a:r>
              <a:rPr lang="uk-UA" sz="1600" b="1" dirty="0">
                <a:solidFill>
                  <a:srgbClr val="002060"/>
                </a:solidFill>
              </a:rPr>
              <a:t>багаторазового виконання</a:t>
            </a:r>
            <a:r>
              <a:rPr lang="uk-UA" sz="1600" dirty="0"/>
              <a:t> набору </a:t>
            </a:r>
            <a:r>
              <a:rPr lang="uk-UA" sz="1600" b="1" dirty="0">
                <a:solidFill>
                  <a:srgbClr val="002060"/>
                </a:solidFill>
              </a:rPr>
              <a:t>команд</a:t>
            </a:r>
            <a:r>
              <a:rPr lang="uk-UA" sz="1600" dirty="0" smtClean="0"/>
              <a:t>.</a:t>
            </a:r>
            <a:endParaRPr lang="uk-UA" sz="1600" dirty="0"/>
          </a:p>
        </p:txBody>
      </p:sp>
      <p:sp>
        <p:nvSpPr>
          <p:cNvPr id="19" name="TextBox 18"/>
          <p:cNvSpPr txBox="1"/>
          <p:nvPr/>
        </p:nvSpPr>
        <p:spPr>
          <a:xfrm>
            <a:off x="1547664" y="3257"/>
            <a:ext cx="7407295" cy="646986"/>
          </a:xfrm>
          <a:prstGeom prst="roundRect">
            <a:avLst/>
          </a:prstGeom>
          <a:effectLst>
            <a:outerShdw blurRad="40000" dist="23000" dir="5400000" rotWithShape="0">
              <a:srgbClr val="000000">
                <a:alpha val="35000"/>
              </a:srgbClr>
            </a:outerShdw>
            <a:reflection blurRad="6350" stA="50000" endA="300" endPos="90000" dir="5400000" sy="-100000" algn="bl" rotWithShape="0"/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uk-UA" sz="3200" b="1" i="1" dirty="0" smtClean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Як розрізняти повторення?</a:t>
            </a:r>
            <a:endParaRPr lang="zh-CN" altLang="en-US" sz="3200" b="1" i="1" dirty="0">
              <a:ln w="1905"/>
              <a:solidFill>
                <a:srgbClr val="FFFF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 Black" pitchFamily="34" charset="0"/>
            </a:endParaRPr>
          </a:p>
        </p:txBody>
      </p:sp>
      <p:grpSp>
        <p:nvGrpSpPr>
          <p:cNvPr id="17" name="Группа 16"/>
          <p:cNvGrpSpPr/>
          <p:nvPr/>
        </p:nvGrpSpPr>
        <p:grpSpPr>
          <a:xfrm>
            <a:off x="2364768" y="1168450"/>
            <a:ext cx="4408372" cy="2467927"/>
            <a:chOff x="2364768" y="1168450"/>
            <a:chExt cx="4408372" cy="2467927"/>
          </a:xfrm>
        </p:grpSpPr>
        <p:grpSp>
          <p:nvGrpSpPr>
            <p:cNvPr id="7" name="Группа 6"/>
            <p:cNvGrpSpPr/>
            <p:nvPr/>
          </p:nvGrpSpPr>
          <p:grpSpPr>
            <a:xfrm>
              <a:off x="2364768" y="1168450"/>
              <a:ext cx="4408372" cy="2467927"/>
              <a:chOff x="2398350" y="1701240"/>
              <a:chExt cx="4408372" cy="1239047"/>
            </a:xfrm>
          </p:grpSpPr>
          <p:sp>
            <p:nvSpPr>
              <p:cNvPr id="9" name="Полилиния 8"/>
              <p:cNvSpPr/>
              <p:nvPr/>
            </p:nvSpPr>
            <p:spPr>
              <a:xfrm>
                <a:off x="2398350" y="1701240"/>
                <a:ext cx="2226467" cy="1239047"/>
              </a:xfrm>
              <a:custGeom>
                <a:avLst/>
                <a:gdLst>
                  <a:gd name="connsiteX0" fmla="*/ 0 w 1239046"/>
                  <a:gd name="connsiteY0" fmla="*/ 433666 h 1239219"/>
                  <a:gd name="connsiteX1" fmla="*/ 619523 w 1239046"/>
                  <a:gd name="connsiteY1" fmla="*/ 0 h 1239219"/>
                  <a:gd name="connsiteX2" fmla="*/ 1239046 w 1239046"/>
                  <a:gd name="connsiteY2" fmla="*/ 433666 h 1239219"/>
                  <a:gd name="connsiteX3" fmla="*/ 929285 w 1239046"/>
                  <a:gd name="connsiteY3" fmla="*/ 433666 h 1239219"/>
                  <a:gd name="connsiteX4" fmla="*/ 929285 w 1239046"/>
                  <a:gd name="connsiteY4" fmla="*/ 1239219 h 1239219"/>
                  <a:gd name="connsiteX5" fmla="*/ 309762 w 1239046"/>
                  <a:gd name="connsiteY5" fmla="*/ 1239219 h 1239219"/>
                  <a:gd name="connsiteX6" fmla="*/ 309762 w 1239046"/>
                  <a:gd name="connsiteY6" fmla="*/ 433666 h 1239219"/>
                  <a:gd name="connsiteX7" fmla="*/ 0 w 1239046"/>
                  <a:gd name="connsiteY7" fmla="*/ 433666 h 1239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39046" h="1239219">
                    <a:moveTo>
                      <a:pt x="433606" y="1239218"/>
                    </a:moveTo>
                    <a:lnTo>
                      <a:pt x="0" y="619610"/>
                    </a:lnTo>
                    <a:lnTo>
                      <a:pt x="433606" y="1"/>
                    </a:lnTo>
                    <a:lnTo>
                      <a:pt x="433606" y="309804"/>
                    </a:lnTo>
                    <a:lnTo>
                      <a:pt x="1239046" y="309804"/>
                    </a:lnTo>
                    <a:lnTo>
                      <a:pt x="1239046" y="929413"/>
                    </a:lnTo>
                    <a:lnTo>
                      <a:pt x="433606" y="929413"/>
                    </a:lnTo>
                    <a:lnTo>
                      <a:pt x="433606" y="1239218"/>
                    </a:lnTo>
                    <a:close/>
                  </a:path>
                </a:pathLst>
              </a:custGeom>
              <a:scene3d>
                <a:camera prst="orthographicFront"/>
                <a:lightRig rig="threePt" dir="t">
                  <a:rot lat="0" lon="0" rev="7500000"/>
                </a:lightRig>
              </a:scene3d>
              <a:sp3d prstMaterial="plastic">
                <a:bevelT w="127000" h="25400" prst="relaxedInset"/>
              </a:sp3d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hemeClr val="accent3"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2">
                <a:schemeClr val="accent3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387522" tIns="480449" rIns="170688" bIns="480450" numCol="1" spcCol="1270" anchor="ctr" anchorCtr="0">
                <a:noAutofit/>
              </a:bodyPr>
              <a:lstStyle/>
              <a:p>
                <a:pPr lvl="0" algn="ctr" defTabSz="10668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uk-UA" sz="2400" b="1" kern="1200" dirty="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0" name="Полилиния 9"/>
              <p:cNvSpPr/>
              <p:nvPr/>
            </p:nvSpPr>
            <p:spPr>
              <a:xfrm>
                <a:off x="4849247" y="1701240"/>
                <a:ext cx="1957475" cy="1239047"/>
              </a:xfrm>
              <a:custGeom>
                <a:avLst/>
                <a:gdLst>
                  <a:gd name="connsiteX0" fmla="*/ 0 w 1239046"/>
                  <a:gd name="connsiteY0" fmla="*/ 433666 h 1239219"/>
                  <a:gd name="connsiteX1" fmla="*/ 619523 w 1239046"/>
                  <a:gd name="connsiteY1" fmla="*/ 0 h 1239219"/>
                  <a:gd name="connsiteX2" fmla="*/ 1239046 w 1239046"/>
                  <a:gd name="connsiteY2" fmla="*/ 433666 h 1239219"/>
                  <a:gd name="connsiteX3" fmla="*/ 929285 w 1239046"/>
                  <a:gd name="connsiteY3" fmla="*/ 433666 h 1239219"/>
                  <a:gd name="connsiteX4" fmla="*/ 929285 w 1239046"/>
                  <a:gd name="connsiteY4" fmla="*/ 1239219 h 1239219"/>
                  <a:gd name="connsiteX5" fmla="*/ 309762 w 1239046"/>
                  <a:gd name="connsiteY5" fmla="*/ 1239219 h 1239219"/>
                  <a:gd name="connsiteX6" fmla="*/ 309762 w 1239046"/>
                  <a:gd name="connsiteY6" fmla="*/ 433666 h 1239219"/>
                  <a:gd name="connsiteX7" fmla="*/ 0 w 1239046"/>
                  <a:gd name="connsiteY7" fmla="*/ 433666 h 1239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39046" h="1239219">
                    <a:moveTo>
                      <a:pt x="805440" y="1"/>
                    </a:moveTo>
                    <a:lnTo>
                      <a:pt x="1239046" y="619610"/>
                    </a:lnTo>
                    <a:lnTo>
                      <a:pt x="805440" y="1239218"/>
                    </a:lnTo>
                    <a:lnTo>
                      <a:pt x="805440" y="929415"/>
                    </a:lnTo>
                    <a:lnTo>
                      <a:pt x="0" y="929415"/>
                    </a:lnTo>
                    <a:lnTo>
                      <a:pt x="0" y="309806"/>
                    </a:lnTo>
                    <a:lnTo>
                      <a:pt x="805440" y="309806"/>
                    </a:lnTo>
                    <a:lnTo>
                      <a:pt x="805440" y="1"/>
                    </a:lnTo>
                    <a:close/>
                  </a:path>
                </a:pathLst>
              </a:custGeom>
              <a:scene3d>
                <a:camera prst="orthographicFront"/>
                <a:lightRig rig="threePt" dir="t">
                  <a:rot lat="0" lon="0" rev="7500000"/>
                </a:lightRig>
              </a:scene3d>
              <a:sp3d prstMaterial="plastic">
                <a:bevelT w="127000" h="25400" prst="relaxedInset"/>
              </a:sp3d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hemeClr val="accent3">
                  <a:alpha val="90000"/>
                  <a:hueOff val="0"/>
                  <a:satOff val="0"/>
                  <a:lumOff val="0"/>
                  <a:alphaOff val="-40000"/>
                </a:schemeClr>
              </a:fillRef>
              <a:effectRef idx="2">
                <a:schemeClr val="accent3">
                  <a:alpha val="90000"/>
                  <a:hueOff val="0"/>
                  <a:satOff val="0"/>
                  <a:lumOff val="0"/>
                  <a:alphaOff val="-4000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70689" tIns="480450" rIns="387521" bIns="480450" numCol="1" spcCol="1270" anchor="ctr" anchorCtr="0">
                <a:noAutofit/>
              </a:bodyPr>
              <a:lstStyle/>
              <a:p>
                <a:pPr lvl="0" algn="ctr" defTabSz="10668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uk-UA" sz="2400" b="1" kern="1200" dirty="0">
                  <a:solidFill>
                    <a:srgbClr val="002060"/>
                  </a:solidFill>
                </a:endParaRPr>
              </a:p>
            </p:txBody>
          </p:sp>
        </p:grpSp>
        <p:sp>
          <p:nvSpPr>
            <p:cNvPr id="4" name="Прямоугольник 3"/>
            <p:cNvSpPr/>
            <p:nvPr/>
          </p:nvSpPr>
          <p:spPr>
            <a:xfrm>
              <a:off x="2730086" y="1802248"/>
              <a:ext cx="1870106" cy="129266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uk-UA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Повторення з </a:t>
              </a:r>
              <a:r>
                <a:rPr lang="uk-UA" sz="2400" b="1" dirty="0">
                  <a:solidFill>
                    <a:srgbClr val="002060"/>
                  </a:solidFill>
                </a:rPr>
                <a:t>визначеною</a:t>
              </a:r>
              <a:r>
                <a:rPr lang="uk-UA" b="1" dirty="0">
                  <a:solidFill>
                    <a:srgbClr val="002060"/>
                  </a:solidFill>
                </a:rPr>
                <a:t> </a:t>
              </a:r>
              <a:r>
                <a:rPr lang="uk-UA" b="1" dirty="0" smtClean="0">
                  <a:solidFill>
                    <a:srgbClr val="C00000"/>
                  </a:solidFill>
                </a:rPr>
                <a:t>кількістю </a:t>
              </a:r>
              <a:r>
                <a:rPr lang="uk-UA" b="1" dirty="0">
                  <a:solidFill>
                    <a:srgbClr val="C00000"/>
                  </a:solidFill>
                </a:rPr>
                <a:t>повторень</a:t>
              </a:r>
            </a:p>
          </p:txBody>
        </p:sp>
        <p:sp>
          <p:nvSpPr>
            <p:cNvPr id="5" name="Прямоугольник 4"/>
            <p:cNvSpPr/>
            <p:nvPr/>
          </p:nvSpPr>
          <p:spPr>
            <a:xfrm>
              <a:off x="4788908" y="1802247"/>
              <a:ext cx="1864568" cy="129266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uk-UA" b="1" dirty="0" smtClean="0"/>
                <a:t>Повторення з  </a:t>
              </a:r>
              <a:r>
                <a:rPr lang="uk-UA" sz="2400" b="1" dirty="0">
                  <a:solidFill>
                    <a:srgbClr val="002060"/>
                  </a:solidFill>
                </a:rPr>
                <a:t>невідомою</a:t>
              </a:r>
              <a:r>
                <a:rPr lang="uk-UA" b="1" dirty="0"/>
                <a:t> </a:t>
              </a:r>
              <a:r>
                <a:rPr lang="uk-UA" b="1" dirty="0">
                  <a:solidFill>
                    <a:srgbClr val="C00000"/>
                  </a:solidFill>
                </a:rPr>
                <a:t>кількістю повторень</a:t>
              </a:r>
            </a:p>
          </p:txBody>
        </p:sp>
      </p:grpSp>
      <p:grpSp>
        <p:nvGrpSpPr>
          <p:cNvPr id="24" name="Группа 23"/>
          <p:cNvGrpSpPr/>
          <p:nvPr/>
        </p:nvGrpSpPr>
        <p:grpSpPr>
          <a:xfrm>
            <a:off x="6687488" y="1522064"/>
            <a:ext cx="2393602" cy="4005322"/>
            <a:chOff x="6687488" y="1522064"/>
            <a:chExt cx="2393602" cy="4005322"/>
          </a:xfrm>
        </p:grpSpPr>
        <p:sp>
          <p:nvSpPr>
            <p:cNvPr id="22" name="Блок-схема: альтернативный процесс 21"/>
            <p:cNvSpPr/>
            <p:nvPr/>
          </p:nvSpPr>
          <p:spPr>
            <a:xfrm>
              <a:off x="6687488" y="1522064"/>
              <a:ext cx="2393602" cy="4005322"/>
            </a:xfrm>
            <a:prstGeom prst="flowChartAlternateProcess">
              <a:avLst/>
            </a:prstGeom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/>
              <a:endParaRPr lang="uk-UA" sz="2000" b="1" dirty="0" smtClean="0"/>
            </a:p>
            <a:p>
              <a:pPr algn="ctr"/>
              <a:endParaRPr lang="uk-UA" sz="2000" b="1" dirty="0"/>
            </a:p>
            <a:p>
              <a:pPr algn="ctr"/>
              <a:endParaRPr lang="uk-UA" sz="2000" b="1" dirty="0" smtClean="0"/>
            </a:p>
            <a:p>
              <a:pPr algn="ctr"/>
              <a:endParaRPr lang="uk-UA" sz="2000" b="1" dirty="0"/>
            </a:p>
            <a:p>
              <a:pPr algn="ctr"/>
              <a:endParaRPr lang="uk-UA" sz="2000" b="1" dirty="0" smtClean="0"/>
            </a:p>
            <a:p>
              <a:pPr algn="ctr"/>
              <a:endParaRPr lang="uk-UA" sz="2000" b="1" dirty="0"/>
            </a:p>
            <a:p>
              <a:pPr algn="ctr"/>
              <a:endParaRPr lang="uk-UA" sz="2000" b="1" dirty="0" smtClean="0"/>
            </a:p>
            <a:p>
              <a:pPr algn="ctr"/>
              <a:endParaRPr lang="uk-UA" sz="2000" b="1" dirty="0"/>
            </a:p>
            <a:p>
              <a:pPr algn="ctr"/>
              <a:endParaRPr lang="uk-UA" sz="2000" b="1" dirty="0" smtClean="0"/>
            </a:p>
            <a:p>
              <a:pPr algn="ctr"/>
              <a:endParaRPr lang="uk-UA" sz="2000" b="1" dirty="0"/>
            </a:p>
            <a:p>
              <a:pPr algn="ctr"/>
              <a:endParaRPr lang="uk-UA" sz="2000" b="1" dirty="0" smtClean="0"/>
            </a:p>
            <a:p>
              <a:pPr algn="ctr"/>
              <a:endParaRPr lang="uk-UA" sz="2000" b="1" dirty="0"/>
            </a:p>
          </p:txBody>
        </p:sp>
        <p:sp>
          <p:nvSpPr>
            <p:cNvPr id="15" name="Прямоугольник 14"/>
            <p:cNvSpPr/>
            <p:nvPr/>
          </p:nvSpPr>
          <p:spPr>
            <a:xfrm>
              <a:off x="6750866" y="1785787"/>
              <a:ext cx="2286000" cy="32778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uk-UA" sz="2300" b="1" dirty="0" smtClean="0"/>
                <a:t>Для </a:t>
              </a:r>
              <a:r>
                <a:rPr lang="uk-UA" sz="2300" b="1" dirty="0"/>
                <a:t>припинення циклу </a:t>
              </a:r>
              <a:r>
                <a:rPr lang="uk-UA" sz="2300" b="1" dirty="0">
                  <a:solidFill>
                    <a:srgbClr val="C00000"/>
                  </a:solidFill>
                </a:rPr>
                <a:t>задається</a:t>
              </a:r>
              <a:r>
                <a:rPr lang="uk-UA" sz="2300" b="1" dirty="0"/>
                <a:t> деяка </a:t>
              </a:r>
              <a:r>
                <a:rPr lang="uk-UA" sz="2300" b="1" dirty="0">
                  <a:solidFill>
                    <a:srgbClr val="C00000"/>
                  </a:solidFill>
                </a:rPr>
                <a:t>умова</a:t>
              </a:r>
              <a:r>
                <a:rPr lang="uk-UA" sz="2300" b="1" dirty="0"/>
                <a:t>, яка і забез­печує скінченність виконання команд, що </a:t>
              </a:r>
              <a:r>
                <a:rPr lang="uk-UA" sz="2300" b="1" dirty="0" smtClean="0"/>
                <a:t>повторюються</a:t>
              </a:r>
              <a:endParaRPr lang="uk-UA" sz="2300" b="1" dirty="0"/>
            </a:p>
          </p:txBody>
        </p:sp>
      </p:grpSp>
      <p:grpSp>
        <p:nvGrpSpPr>
          <p:cNvPr id="18" name="Группа 17"/>
          <p:cNvGrpSpPr/>
          <p:nvPr/>
        </p:nvGrpSpPr>
        <p:grpSpPr>
          <a:xfrm>
            <a:off x="182089" y="1522065"/>
            <a:ext cx="2278596" cy="3744813"/>
            <a:chOff x="182089" y="1522065"/>
            <a:chExt cx="2278596" cy="3744813"/>
          </a:xfrm>
        </p:grpSpPr>
        <p:sp>
          <p:nvSpPr>
            <p:cNvPr id="11" name="Блок-схема: альтернативный процесс 10"/>
            <p:cNvSpPr/>
            <p:nvPr/>
          </p:nvSpPr>
          <p:spPr>
            <a:xfrm>
              <a:off x="182089" y="1522065"/>
              <a:ext cx="2278596" cy="3744813"/>
            </a:xfrm>
            <a:prstGeom prst="flowChartAlternateProcess">
              <a:avLst/>
            </a:prstGeom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/>
              <a:endParaRPr lang="uk-UA" sz="2800" dirty="0" smtClean="0"/>
            </a:p>
            <a:p>
              <a:pPr algn="ctr"/>
              <a:endParaRPr lang="uk-UA" sz="2800" dirty="0"/>
            </a:p>
            <a:p>
              <a:pPr algn="ctr"/>
              <a:endParaRPr lang="uk-UA" sz="2800" dirty="0" smtClean="0"/>
            </a:p>
            <a:p>
              <a:pPr algn="ctr"/>
              <a:endParaRPr lang="uk-UA" sz="2800" dirty="0"/>
            </a:p>
            <a:p>
              <a:pPr algn="ctr"/>
              <a:endParaRPr lang="uk-UA" sz="2800" dirty="0" smtClean="0"/>
            </a:p>
            <a:p>
              <a:pPr algn="ctr"/>
              <a:endParaRPr lang="uk-UA" sz="2800" dirty="0"/>
            </a:p>
            <a:p>
              <a:pPr algn="ctr"/>
              <a:endParaRPr lang="uk-UA" sz="2800" dirty="0" smtClean="0"/>
            </a:p>
            <a:p>
              <a:pPr algn="ctr"/>
              <a:endParaRPr lang="uk-UA" sz="2800" dirty="0"/>
            </a:p>
          </p:txBody>
        </p:sp>
        <p:sp>
          <p:nvSpPr>
            <p:cNvPr id="16" name="Прямоугольник 15"/>
            <p:cNvSpPr/>
            <p:nvPr/>
          </p:nvSpPr>
          <p:spPr>
            <a:xfrm>
              <a:off x="182089" y="1819906"/>
              <a:ext cx="2278595" cy="267765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uk-UA" sz="2400" b="1" dirty="0"/>
                <a:t>Команди циклу </a:t>
              </a:r>
              <a:r>
                <a:rPr lang="uk-UA" sz="2400" b="1" dirty="0" smtClean="0">
                  <a:solidFill>
                    <a:srgbClr val="002060"/>
                  </a:solidFill>
                </a:rPr>
                <a:t> </a:t>
              </a:r>
              <a:r>
                <a:rPr lang="uk-UA" sz="2400" b="1" dirty="0"/>
                <a:t>будуть повторю­ватись до досягнення </a:t>
              </a:r>
              <a:r>
                <a:rPr lang="uk-UA" sz="2400" b="1" dirty="0">
                  <a:solidFill>
                    <a:srgbClr val="C00000"/>
                  </a:solidFill>
                </a:rPr>
                <a:t>потрібної</a:t>
              </a:r>
              <a:r>
                <a:rPr lang="uk-UA" sz="2400" b="1" dirty="0"/>
                <a:t> </a:t>
              </a:r>
              <a:r>
                <a:rPr lang="uk-UA" sz="2400" b="1" dirty="0">
                  <a:solidFill>
                    <a:srgbClr val="C00000"/>
                  </a:solidFill>
                </a:rPr>
                <a:t>кількості</a:t>
              </a:r>
              <a:r>
                <a:rPr lang="uk-UA" sz="2400" b="1" dirty="0"/>
                <a:t> </a:t>
              </a:r>
              <a:r>
                <a:rPr lang="uk-UA" sz="2400" b="1" dirty="0" smtClean="0"/>
                <a:t>повторень </a:t>
              </a:r>
              <a:endParaRPr lang="uk-UA" sz="2400" b="1" dirty="0"/>
            </a:p>
          </p:txBody>
        </p:sp>
      </p:grpSp>
      <p:pic>
        <p:nvPicPr>
          <p:cNvPr id="4098" name="Picture 2" descr="https://wiki.fizmat.tnpu.edu.ua/images/e/e9/%D0%9F%D0%BE%D0%BA%D0%B8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6322" y="4085634"/>
            <a:ext cx="1671357" cy="180106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2460685" y="3636377"/>
            <a:ext cx="4222631" cy="1973833"/>
          </a:xfrm>
          <a:prstGeom prst="rect">
            <a:avLst/>
          </a:prstGeom>
          <a:noFill/>
          <a:effectLst>
            <a:glow rad="101600">
              <a:schemeClr val="accent1">
                <a:satMod val="175000"/>
                <a:alpha val="40000"/>
              </a:schemeClr>
            </a:glow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 wrap="none" lIns="91440" tIns="45720" rIns="91440" bIns="45720">
            <a:prstTxWarp prst="textDeflateBottom">
              <a:avLst/>
            </a:prstTxWarp>
            <a:spAutoFit/>
          </a:bodyPr>
          <a:lstStyle/>
          <a:p>
            <a:pPr algn="ctr"/>
            <a:r>
              <a:rPr lang="uk-UA" sz="4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Повторення</a:t>
            </a:r>
            <a:endParaRPr lang="uk-UA" sz="48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65486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折角形 17"/>
          <p:cNvSpPr/>
          <p:nvPr/>
        </p:nvSpPr>
        <p:spPr>
          <a:xfrm>
            <a:off x="29417" y="735351"/>
            <a:ext cx="8862164" cy="5721880"/>
          </a:xfrm>
          <a:prstGeom prst="foldedCorner">
            <a:avLst/>
          </a:prstGeom>
          <a:scene3d>
            <a:camera prst="obliqueBottomLeft"/>
            <a:lightRig rig="threePt" dir="t"/>
          </a:scene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623" y="121665"/>
            <a:ext cx="933450" cy="5619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http://tatyana-chulan.ucoz.ru/master_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77671"/>
            <a:ext cx="3916195" cy="2937147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cs623330.vk.me/v623330743/b42/s_0Cju-_Au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9" y="3947330"/>
            <a:ext cx="3779912" cy="2910669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Нижний колонтитул 1"/>
          <p:cNvSpPr txBox="1">
            <a:spLocks/>
          </p:cNvSpPr>
          <p:nvPr/>
        </p:nvSpPr>
        <p:spPr>
          <a:xfrm>
            <a:off x="3203848" y="6421629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sz="1050" dirty="0" smtClean="0">
                <a:solidFill>
                  <a:schemeClr val="tx2">
                    <a:lumMod val="25000"/>
                    <a:lumOff val="75000"/>
                  </a:schemeClr>
                </a:solidFill>
              </a:rPr>
              <a:t>Чашук О.Ф., вчитель інформатики ЗОШ№23, Луцьк</a:t>
            </a:r>
            <a:endParaRPr lang="uk-UA" sz="1050" dirty="0">
              <a:solidFill>
                <a:schemeClr val="tx2">
                  <a:lumMod val="25000"/>
                  <a:lumOff val="75000"/>
                </a:schemeClr>
              </a:solidFill>
            </a:endParaRPr>
          </a:p>
        </p:txBody>
      </p:sp>
      <p:pic>
        <p:nvPicPr>
          <p:cNvPr id="13" name="Picture 2" descr="/Files/images/Алг_повтор_розгал6klas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8559" y="2105095"/>
            <a:ext cx="3798929" cy="4132028"/>
          </a:xfrm>
          <a:prstGeom prst="rect">
            <a:avLst/>
          </a:prstGeom>
          <a:noFill/>
          <a:effectLst>
            <a:softEdge rad="8382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Выноска со стрелкой вниз 19"/>
          <p:cNvSpPr/>
          <p:nvPr/>
        </p:nvSpPr>
        <p:spPr>
          <a:xfrm>
            <a:off x="266136" y="814835"/>
            <a:ext cx="8611728" cy="707231"/>
          </a:xfrm>
          <a:prstGeom prst="downArrowCallout">
            <a:avLst>
              <a:gd name="adj1" fmla="val 25000"/>
              <a:gd name="adj2" fmla="val 158464"/>
              <a:gd name="adj3" fmla="val 25000"/>
              <a:gd name="adj4" fmla="val 64977"/>
            </a:avLst>
          </a:prstGeom>
          <a:effectLst>
            <a:innerShdw blurRad="63500" dist="50800" dir="18900000">
              <a:prstClr val="black">
                <a:alpha val="50000"/>
              </a:prstClr>
            </a:innerShdw>
            <a:reflection blurRad="6350" stA="50000" endA="300" endPos="38500" dist="50800" dir="5400000" sy="-100000" algn="bl" rotWithShape="0"/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lvl="0" algn="ctr" defTabSz="933450">
              <a:spcBef>
                <a:spcPct val="0"/>
              </a:spcBef>
            </a:pPr>
            <a:r>
              <a:rPr lang="uk-UA" sz="2400" b="1" spc="600" dirty="0"/>
              <a:t>Кількість повторень </a:t>
            </a:r>
            <a:endParaRPr lang="uk-UA" sz="2400" b="1" spc="600" dirty="0">
              <a:effectLst>
                <a:innerShdw blurRad="63500" dist="50800" dir="10800000">
                  <a:prstClr val="black">
                    <a:alpha val="50000"/>
                  </a:prstClr>
                </a:innerShdw>
              </a:effectLst>
            </a:endParaRPr>
          </a:p>
        </p:txBody>
      </p:sp>
      <p:pic>
        <p:nvPicPr>
          <p:cNvPr id="21" name="Picture 2" descr="http://thumbs.dreamstime.com/z/true-false-vector-illustration-symbols-34834056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11" t="9362" r="8055" b="28195"/>
          <a:stretch/>
        </p:blipFill>
        <p:spPr bwMode="auto">
          <a:xfrm>
            <a:off x="87866" y="5962767"/>
            <a:ext cx="1459798" cy="7042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blog.lawinfo.com/wp-content/uploads/2013/02/True-or-False-300x300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2850" y="5589240"/>
            <a:ext cx="1478240" cy="11975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Табличка 7"/>
          <p:cNvSpPr/>
          <p:nvPr/>
        </p:nvSpPr>
        <p:spPr>
          <a:xfrm>
            <a:off x="1691680" y="5886698"/>
            <a:ext cx="5760640" cy="800100"/>
          </a:xfrm>
          <a:prstGeom prst="plaque">
            <a:avLst/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b="1" dirty="0">
                <a:solidFill>
                  <a:srgbClr val="C00000"/>
                </a:solidFill>
              </a:rPr>
              <a:t>Повторення</a:t>
            </a:r>
            <a:r>
              <a:rPr lang="uk-UA" sz="1600" dirty="0"/>
              <a:t> — базова алгоритмічна структура, призначена для організації </a:t>
            </a:r>
            <a:r>
              <a:rPr lang="uk-UA" sz="1600" b="1" dirty="0">
                <a:solidFill>
                  <a:srgbClr val="002060"/>
                </a:solidFill>
              </a:rPr>
              <a:t>багаторазового виконання</a:t>
            </a:r>
            <a:r>
              <a:rPr lang="uk-UA" sz="1600" dirty="0"/>
              <a:t> набору </a:t>
            </a:r>
            <a:r>
              <a:rPr lang="uk-UA" sz="1600" b="1" dirty="0">
                <a:solidFill>
                  <a:srgbClr val="002060"/>
                </a:solidFill>
              </a:rPr>
              <a:t>команд</a:t>
            </a:r>
            <a:r>
              <a:rPr lang="uk-UA" sz="1600" dirty="0" smtClean="0"/>
              <a:t>.</a:t>
            </a:r>
            <a:endParaRPr lang="uk-UA" sz="1600" dirty="0"/>
          </a:p>
        </p:txBody>
      </p:sp>
      <p:sp>
        <p:nvSpPr>
          <p:cNvPr id="19" name="TextBox 18"/>
          <p:cNvSpPr txBox="1"/>
          <p:nvPr/>
        </p:nvSpPr>
        <p:spPr>
          <a:xfrm>
            <a:off x="1547664" y="3257"/>
            <a:ext cx="7407295" cy="646986"/>
          </a:xfrm>
          <a:prstGeom prst="roundRect">
            <a:avLst/>
          </a:prstGeom>
          <a:effectLst>
            <a:outerShdw blurRad="40000" dist="23000" dir="5400000" rotWithShape="0">
              <a:srgbClr val="000000">
                <a:alpha val="35000"/>
              </a:srgbClr>
            </a:outerShdw>
            <a:reflection blurRad="6350" stA="50000" endA="300" endPos="90000" dir="5400000" sy="-100000" algn="bl" rotWithShape="0"/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uk-UA" sz="3200" b="1" i="1" dirty="0" smtClean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Як розрізняти повторення?</a:t>
            </a:r>
            <a:endParaRPr lang="zh-CN" altLang="en-US" sz="3200" b="1" i="1" dirty="0">
              <a:ln w="1905"/>
              <a:solidFill>
                <a:srgbClr val="FFFF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 Black" pitchFamily="34" charset="0"/>
            </a:endParaRPr>
          </a:p>
        </p:txBody>
      </p:sp>
      <p:grpSp>
        <p:nvGrpSpPr>
          <p:cNvPr id="17" name="Группа 16"/>
          <p:cNvGrpSpPr/>
          <p:nvPr/>
        </p:nvGrpSpPr>
        <p:grpSpPr>
          <a:xfrm>
            <a:off x="4788023" y="1224304"/>
            <a:ext cx="3909907" cy="1483130"/>
            <a:chOff x="6564474" y="1224304"/>
            <a:chExt cx="2226467" cy="1281757"/>
          </a:xfrm>
        </p:grpSpPr>
        <p:sp>
          <p:nvSpPr>
            <p:cNvPr id="9" name="Полилиния 8"/>
            <p:cNvSpPr/>
            <p:nvPr/>
          </p:nvSpPr>
          <p:spPr>
            <a:xfrm>
              <a:off x="6564474" y="1224304"/>
              <a:ext cx="2226467" cy="1281757"/>
            </a:xfrm>
            <a:prstGeom prst="leftArrow">
              <a:avLst/>
            </a:prstGeom>
            <a:scene3d>
              <a:camera prst="orthographicFront"/>
              <a:lightRig rig="threePt" dir="t">
                <a:rot lat="0" lon="0" rev="7500000"/>
              </a:lightRig>
            </a:scene3d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3"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accent3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7522" tIns="480449" rIns="170688" bIns="48045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uk-UA" b="1" kern="1200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4" name="Прямоугольник 3"/>
            <p:cNvSpPr/>
            <p:nvPr/>
          </p:nvSpPr>
          <p:spPr>
            <a:xfrm>
              <a:off x="6883136" y="1581144"/>
              <a:ext cx="1870106" cy="617997"/>
            </a:xfrm>
            <a:prstGeom prst="round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uk-UA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Повторення з </a:t>
              </a:r>
              <a:r>
                <a:rPr lang="uk-UA" b="1" dirty="0">
                  <a:solidFill>
                    <a:srgbClr val="002060"/>
                  </a:solidFill>
                </a:rPr>
                <a:t>визначеною </a:t>
              </a:r>
              <a:r>
                <a:rPr lang="uk-UA" b="1" dirty="0" smtClean="0">
                  <a:solidFill>
                    <a:srgbClr val="C00000"/>
                  </a:solidFill>
                </a:rPr>
                <a:t>кількістю </a:t>
              </a:r>
              <a:r>
                <a:rPr lang="uk-UA" b="1" dirty="0">
                  <a:solidFill>
                    <a:srgbClr val="C00000"/>
                  </a:solidFill>
                </a:rPr>
                <a:t>повторень</a:t>
              </a:r>
            </a:p>
          </p:txBody>
        </p:sp>
      </p:grpSp>
      <p:grpSp>
        <p:nvGrpSpPr>
          <p:cNvPr id="18" name="Группа 17"/>
          <p:cNvGrpSpPr/>
          <p:nvPr/>
        </p:nvGrpSpPr>
        <p:grpSpPr>
          <a:xfrm>
            <a:off x="163813" y="1373184"/>
            <a:ext cx="3554233" cy="1185369"/>
            <a:chOff x="182089" y="1522065"/>
            <a:chExt cx="2278596" cy="1600438"/>
          </a:xfrm>
        </p:grpSpPr>
        <p:sp>
          <p:nvSpPr>
            <p:cNvPr id="11" name="Блок-схема: альтернативный процесс 10"/>
            <p:cNvSpPr/>
            <p:nvPr/>
          </p:nvSpPr>
          <p:spPr>
            <a:xfrm>
              <a:off x="182089" y="1522065"/>
              <a:ext cx="2278596" cy="1600438"/>
            </a:xfrm>
            <a:prstGeom prst="flowChartAlternateProcess">
              <a:avLst/>
            </a:prstGeom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/>
              <a:endParaRPr lang="uk-UA" sz="1100" dirty="0" smtClean="0"/>
            </a:p>
            <a:p>
              <a:pPr algn="ctr"/>
              <a:endParaRPr lang="uk-UA" sz="1100" dirty="0"/>
            </a:p>
            <a:p>
              <a:pPr algn="ctr"/>
              <a:endParaRPr lang="uk-UA" sz="1100" dirty="0" smtClean="0"/>
            </a:p>
            <a:p>
              <a:pPr algn="ctr"/>
              <a:endParaRPr lang="uk-UA" sz="1100" dirty="0"/>
            </a:p>
            <a:p>
              <a:pPr algn="ctr"/>
              <a:endParaRPr lang="uk-UA" sz="1100" dirty="0" smtClean="0"/>
            </a:p>
            <a:p>
              <a:pPr algn="ctr"/>
              <a:endParaRPr lang="uk-UA" sz="1100" dirty="0"/>
            </a:p>
            <a:p>
              <a:pPr algn="ctr"/>
              <a:endParaRPr lang="uk-UA" sz="1100" dirty="0" smtClean="0"/>
            </a:p>
            <a:p>
              <a:pPr algn="ctr"/>
              <a:endParaRPr lang="uk-UA" sz="1100" dirty="0"/>
            </a:p>
          </p:txBody>
        </p:sp>
        <p:sp>
          <p:nvSpPr>
            <p:cNvPr id="16" name="Прямоугольник 15"/>
            <p:cNvSpPr/>
            <p:nvPr/>
          </p:nvSpPr>
          <p:spPr>
            <a:xfrm>
              <a:off x="182089" y="1819906"/>
              <a:ext cx="2278595" cy="10772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uk-UA" sz="1600" b="1" dirty="0"/>
                <a:t>Команди циклу </a:t>
              </a:r>
              <a:r>
                <a:rPr lang="uk-UA" sz="1600" b="1" dirty="0" smtClean="0">
                  <a:solidFill>
                    <a:srgbClr val="002060"/>
                  </a:solidFill>
                </a:rPr>
                <a:t> </a:t>
              </a:r>
              <a:r>
                <a:rPr lang="uk-UA" sz="1600" b="1" dirty="0"/>
                <a:t>будуть повторю­ватись до досягнення </a:t>
              </a:r>
              <a:r>
                <a:rPr lang="uk-UA" sz="1600" b="1" dirty="0">
                  <a:solidFill>
                    <a:srgbClr val="C00000"/>
                  </a:solidFill>
                </a:rPr>
                <a:t>потрібної</a:t>
              </a:r>
              <a:r>
                <a:rPr lang="uk-UA" sz="1600" b="1" dirty="0"/>
                <a:t> </a:t>
              </a:r>
              <a:r>
                <a:rPr lang="uk-UA" sz="1600" b="1" dirty="0">
                  <a:solidFill>
                    <a:srgbClr val="C00000"/>
                  </a:solidFill>
                </a:rPr>
                <a:t>кількості</a:t>
              </a:r>
              <a:r>
                <a:rPr lang="uk-UA" sz="1600" b="1" dirty="0"/>
                <a:t> </a:t>
              </a:r>
              <a:r>
                <a:rPr lang="uk-UA" sz="1600" b="1" dirty="0" smtClean="0"/>
                <a:t>повторень </a:t>
              </a:r>
              <a:endParaRPr lang="uk-UA" sz="1600" b="1" dirty="0"/>
            </a:p>
          </p:txBody>
        </p:sp>
      </p:grpSp>
      <p:pic>
        <p:nvPicPr>
          <p:cNvPr id="4098" name="Picture 2" descr="https://wiki.fizmat.tnpu.edu.ua/images/e/e9/%D0%9F%D0%BE%D0%BA%D0%B8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6322" y="4085634"/>
            <a:ext cx="1671357" cy="180106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2460685" y="3636377"/>
            <a:ext cx="4222631" cy="1973833"/>
          </a:xfrm>
          <a:prstGeom prst="rect">
            <a:avLst/>
          </a:prstGeom>
          <a:noFill/>
          <a:effectLst>
            <a:glow rad="101600">
              <a:schemeClr val="accent1">
                <a:satMod val="175000"/>
                <a:alpha val="40000"/>
              </a:schemeClr>
            </a:glow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 wrap="none" lIns="91440" tIns="45720" rIns="91440" bIns="45720">
            <a:prstTxWarp prst="textDeflateBottom">
              <a:avLst/>
            </a:prstTxWarp>
            <a:spAutoFit/>
          </a:bodyPr>
          <a:lstStyle/>
          <a:p>
            <a:pPr algn="ctr"/>
            <a:r>
              <a:rPr lang="uk-UA" sz="4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Повторення</a:t>
            </a:r>
            <a:endParaRPr lang="uk-UA" sz="48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</p:txBody>
      </p:sp>
      <p:pic>
        <p:nvPicPr>
          <p:cNvPr id="27" name="Рисунок 26"/>
          <p:cNvPicPr/>
          <p:nvPr/>
        </p:nvPicPr>
        <p:blipFill>
          <a:blip r:embed="rId9"/>
          <a:stretch>
            <a:fillRect/>
          </a:stretch>
        </p:blipFill>
        <p:spPr>
          <a:xfrm>
            <a:off x="2088703" y="2726494"/>
            <a:ext cx="4687238" cy="32362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9" name="TextBox 28"/>
          <p:cNvSpPr txBox="1"/>
          <p:nvPr/>
        </p:nvSpPr>
        <p:spPr>
          <a:xfrm>
            <a:off x="3579855" y="1965868"/>
            <a:ext cx="1704933" cy="733663"/>
          </a:xfrm>
          <a:prstGeom prst="leftRightArrow">
            <a:avLst/>
          </a:prstGeo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b="1" spc="-150" dirty="0" smtClean="0">
                <a:solidFill>
                  <a:srgbClr val="002060"/>
                </a:solidFill>
              </a:rPr>
              <a:t>Приклад</a:t>
            </a:r>
            <a:endParaRPr lang="uk-UA" b="1" spc="-15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7911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折角形 17"/>
          <p:cNvSpPr/>
          <p:nvPr/>
        </p:nvSpPr>
        <p:spPr>
          <a:xfrm>
            <a:off x="73922" y="735351"/>
            <a:ext cx="8862164" cy="5721880"/>
          </a:xfrm>
          <a:prstGeom prst="foldedCorner">
            <a:avLst/>
          </a:prstGeom>
          <a:scene3d>
            <a:camera prst="obliqueBottomLeft"/>
            <a:lightRig rig="threePt" dir="t"/>
          </a:scene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623" y="121665"/>
            <a:ext cx="933450" cy="5619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http://tatyana-chulan.ucoz.ru/master_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77671"/>
            <a:ext cx="3916195" cy="2937147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cs623330.vk.me/v623330743/b42/s_0Cju-_Au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9" y="3947330"/>
            <a:ext cx="3779912" cy="2910669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/Files/images/Алг_повтор_розгал6klas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8559" y="2105095"/>
            <a:ext cx="3798929" cy="4132028"/>
          </a:xfrm>
          <a:prstGeom prst="rect">
            <a:avLst/>
          </a:prstGeom>
          <a:noFill/>
          <a:effectLst>
            <a:softEdge rad="8382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Выноска со стрелкой вниз 19"/>
          <p:cNvSpPr/>
          <p:nvPr/>
        </p:nvSpPr>
        <p:spPr>
          <a:xfrm>
            <a:off x="266136" y="814835"/>
            <a:ext cx="8611728" cy="707231"/>
          </a:xfrm>
          <a:prstGeom prst="downArrowCallout">
            <a:avLst>
              <a:gd name="adj1" fmla="val 25000"/>
              <a:gd name="adj2" fmla="val 158464"/>
              <a:gd name="adj3" fmla="val 25000"/>
              <a:gd name="adj4" fmla="val 64977"/>
            </a:avLst>
          </a:prstGeom>
          <a:effectLst>
            <a:innerShdw blurRad="63500" dist="50800" dir="18900000">
              <a:prstClr val="black">
                <a:alpha val="50000"/>
              </a:prstClr>
            </a:innerShdw>
            <a:reflection blurRad="6350" stA="50000" endA="300" endPos="38500" dist="50800" dir="5400000" sy="-100000" algn="bl" rotWithShape="0"/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lvl="0" algn="ctr" defTabSz="933450">
              <a:spcBef>
                <a:spcPct val="0"/>
              </a:spcBef>
            </a:pPr>
            <a:r>
              <a:rPr lang="uk-UA" sz="2400" b="1" spc="600" dirty="0"/>
              <a:t>Кількість повторень </a:t>
            </a:r>
            <a:endParaRPr lang="uk-UA" sz="2400" b="1" spc="600" dirty="0">
              <a:effectLst>
                <a:innerShdw blurRad="63500" dist="50800" dir="10800000">
                  <a:prstClr val="black">
                    <a:alpha val="50000"/>
                  </a:prstClr>
                </a:innerShdw>
              </a:effectLst>
            </a:endParaRPr>
          </a:p>
        </p:txBody>
      </p:sp>
      <p:pic>
        <p:nvPicPr>
          <p:cNvPr id="21" name="Picture 2" descr="http://thumbs.dreamstime.com/z/true-false-vector-illustration-symbols-34834056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11" t="9362" r="8055" b="28195"/>
          <a:stretch/>
        </p:blipFill>
        <p:spPr bwMode="auto">
          <a:xfrm>
            <a:off x="87866" y="5962767"/>
            <a:ext cx="1459798" cy="7042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blog.lawinfo.com/wp-content/uploads/2013/02/True-or-False-300x300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2850" y="5589240"/>
            <a:ext cx="1478240" cy="11975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Табличка 7"/>
          <p:cNvSpPr/>
          <p:nvPr/>
        </p:nvSpPr>
        <p:spPr>
          <a:xfrm>
            <a:off x="1691680" y="5886698"/>
            <a:ext cx="5760640" cy="800100"/>
          </a:xfrm>
          <a:prstGeom prst="plaque">
            <a:avLst/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b="1" dirty="0">
                <a:solidFill>
                  <a:srgbClr val="C00000"/>
                </a:solidFill>
              </a:rPr>
              <a:t>Повторення</a:t>
            </a:r>
            <a:r>
              <a:rPr lang="uk-UA" sz="1600" dirty="0"/>
              <a:t> — базова алгоритмічна структура, призначена для організації </a:t>
            </a:r>
            <a:r>
              <a:rPr lang="uk-UA" sz="1600" b="1" dirty="0">
                <a:solidFill>
                  <a:srgbClr val="002060"/>
                </a:solidFill>
              </a:rPr>
              <a:t>багаторазового виконання</a:t>
            </a:r>
            <a:r>
              <a:rPr lang="uk-UA" sz="1600" dirty="0"/>
              <a:t> набору </a:t>
            </a:r>
            <a:r>
              <a:rPr lang="uk-UA" sz="1600" b="1" dirty="0">
                <a:solidFill>
                  <a:srgbClr val="002060"/>
                </a:solidFill>
              </a:rPr>
              <a:t>команд</a:t>
            </a:r>
            <a:r>
              <a:rPr lang="uk-UA" sz="1600" dirty="0" smtClean="0"/>
              <a:t>.</a:t>
            </a:r>
            <a:endParaRPr lang="uk-UA" sz="1600" dirty="0"/>
          </a:p>
        </p:txBody>
      </p:sp>
      <p:sp>
        <p:nvSpPr>
          <p:cNvPr id="19" name="TextBox 18"/>
          <p:cNvSpPr txBox="1"/>
          <p:nvPr/>
        </p:nvSpPr>
        <p:spPr>
          <a:xfrm>
            <a:off x="1547664" y="3257"/>
            <a:ext cx="7407295" cy="646986"/>
          </a:xfrm>
          <a:prstGeom prst="roundRect">
            <a:avLst/>
          </a:prstGeom>
          <a:effectLst>
            <a:outerShdw blurRad="40000" dist="23000" dir="5400000" rotWithShape="0">
              <a:srgbClr val="000000">
                <a:alpha val="35000"/>
              </a:srgbClr>
            </a:outerShdw>
            <a:reflection blurRad="6350" stA="50000" endA="300" endPos="90000" dir="5400000" sy="-100000" algn="bl" rotWithShape="0"/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uk-UA" sz="3200" b="1" i="1" dirty="0" smtClean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Як розрізняти повторення?</a:t>
            </a:r>
            <a:endParaRPr lang="zh-CN" altLang="en-US" sz="3200" b="1" i="1" dirty="0">
              <a:ln w="1905"/>
              <a:solidFill>
                <a:srgbClr val="FFFF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 Black" pitchFamily="34" charset="0"/>
            </a:endParaRPr>
          </a:p>
        </p:txBody>
      </p:sp>
      <p:grpSp>
        <p:nvGrpSpPr>
          <p:cNvPr id="17" name="Группа 16"/>
          <p:cNvGrpSpPr/>
          <p:nvPr/>
        </p:nvGrpSpPr>
        <p:grpSpPr>
          <a:xfrm>
            <a:off x="4805401" y="1165445"/>
            <a:ext cx="3909907" cy="1483130"/>
            <a:chOff x="6574370" y="1173437"/>
            <a:chExt cx="2226467" cy="1281757"/>
          </a:xfrm>
        </p:grpSpPr>
        <p:sp>
          <p:nvSpPr>
            <p:cNvPr id="9" name="Полилиния 8"/>
            <p:cNvSpPr/>
            <p:nvPr/>
          </p:nvSpPr>
          <p:spPr>
            <a:xfrm>
              <a:off x="6574370" y="1173437"/>
              <a:ext cx="2226467" cy="1281757"/>
            </a:xfrm>
            <a:prstGeom prst="leftArrow">
              <a:avLst/>
            </a:prstGeom>
            <a:scene3d>
              <a:camera prst="orthographicFront"/>
              <a:lightRig rig="threePt" dir="t">
                <a:rot lat="0" lon="0" rev="7500000"/>
              </a:lightRig>
            </a:scene3d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3"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accent3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7522" tIns="480449" rIns="170688" bIns="48045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uk-UA" b="1" kern="1200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4" name="Прямоугольник 3"/>
            <p:cNvSpPr/>
            <p:nvPr/>
          </p:nvSpPr>
          <p:spPr>
            <a:xfrm>
              <a:off x="6728492" y="1461174"/>
              <a:ext cx="2034125" cy="706283"/>
            </a:xfrm>
            <a:prstGeom prst="round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uk-UA" b="1" dirty="0"/>
                <a:t>Повторення з  </a:t>
              </a:r>
              <a:r>
                <a:rPr lang="uk-UA" sz="2400" b="1" dirty="0">
                  <a:solidFill>
                    <a:srgbClr val="002060"/>
                  </a:solidFill>
                </a:rPr>
                <a:t>невідомою</a:t>
              </a:r>
              <a:r>
                <a:rPr lang="uk-UA" b="1" dirty="0"/>
                <a:t> </a:t>
              </a:r>
              <a:r>
                <a:rPr lang="uk-UA" b="1" dirty="0">
                  <a:solidFill>
                    <a:srgbClr val="C00000"/>
                  </a:solidFill>
                </a:rPr>
                <a:t>кількістю </a:t>
              </a:r>
              <a:r>
                <a:rPr lang="uk-UA" b="1" dirty="0" smtClean="0">
                  <a:solidFill>
                    <a:srgbClr val="C00000"/>
                  </a:solidFill>
                </a:rPr>
                <a:t>повторень</a:t>
              </a:r>
              <a:endParaRPr lang="uk-UA" b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18" name="Группа 17"/>
          <p:cNvGrpSpPr/>
          <p:nvPr/>
        </p:nvGrpSpPr>
        <p:grpSpPr>
          <a:xfrm>
            <a:off x="73921" y="1373184"/>
            <a:ext cx="3644125" cy="1185369"/>
            <a:chOff x="124460" y="1522065"/>
            <a:chExt cx="2336225" cy="1600438"/>
          </a:xfrm>
        </p:grpSpPr>
        <p:sp>
          <p:nvSpPr>
            <p:cNvPr id="11" name="Блок-схема: альтернативный процесс 10"/>
            <p:cNvSpPr/>
            <p:nvPr/>
          </p:nvSpPr>
          <p:spPr>
            <a:xfrm>
              <a:off x="182089" y="1522065"/>
              <a:ext cx="2278596" cy="1600438"/>
            </a:xfrm>
            <a:prstGeom prst="flowChartAlternateProcess">
              <a:avLst/>
            </a:prstGeom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/>
              <a:endParaRPr lang="uk-UA" sz="1100" dirty="0" smtClean="0"/>
            </a:p>
            <a:p>
              <a:pPr algn="ctr"/>
              <a:endParaRPr lang="uk-UA" sz="1100" dirty="0"/>
            </a:p>
            <a:p>
              <a:pPr algn="ctr"/>
              <a:endParaRPr lang="uk-UA" sz="1100" dirty="0" smtClean="0"/>
            </a:p>
            <a:p>
              <a:pPr algn="ctr"/>
              <a:endParaRPr lang="uk-UA" sz="1100" dirty="0"/>
            </a:p>
            <a:p>
              <a:pPr algn="ctr"/>
              <a:endParaRPr lang="uk-UA" sz="1100" dirty="0" smtClean="0"/>
            </a:p>
            <a:p>
              <a:pPr algn="ctr"/>
              <a:endParaRPr lang="uk-UA" sz="1100" dirty="0"/>
            </a:p>
            <a:p>
              <a:pPr algn="ctr"/>
              <a:endParaRPr lang="uk-UA" sz="1100" dirty="0" smtClean="0"/>
            </a:p>
            <a:p>
              <a:pPr algn="ctr"/>
              <a:endParaRPr lang="uk-UA" sz="1100" dirty="0"/>
            </a:p>
          </p:txBody>
        </p:sp>
        <p:sp>
          <p:nvSpPr>
            <p:cNvPr id="16" name="Прямоугольник 15"/>
            <p:cNvSpPr/>
            <p:nvPr/>
          </p:nvSpPr>
          <p:spPr>
            <a:xfrm>
              <a:off x="124460" y="1595076"/>
              <a:ext cx="2278595" cy="145441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uk-UA" sz="1600" b="1" dirty="0"/>
                <a:t>Для припинення циклу </a:t>
              </a:r>
              <a:r>
                <a:rPr lang="uk-UA" sz="1600" b="1" dirty="0">
                  <a:solidFill>
                    <a:srgbClr val="C00000"/>
                  </a:solidFill>
                </a:rPr>
                <a:t>задається</a:t>
              </a:r>
              <a:r>
                <a:rPr lang="uk-UA" sz="1600" b="1" dirty="0"/>
                <a:t> деяка </a:t>
              </a:r>
              <a:r>
                <a:rPr lang="uk-UA" sz="1600" b="1" dirty="0">
                  <a:solidFill>
                    <a:srgbClr val="C00000"/>
                  </a:solidFill>
                </a:rPr>
                <a:t>умова</a:t>
              </a:r>
              <a:r>
                <a:rPr lang="uk-UA" sz="1600" b="1" dirty="0"/>
                <a:t>, яка і забез­печує скінченність виконання команд, що </a:t>
              </a:r>
              <a:r>
                <a:rPr lang="uk-UA" sz="1600" b="1" dirty="0" smtClean="0"/>
                <a:t>повторюються</a:t>
              </a:r>
              <a:endParaRPr lang="uk-UA" sz="1600" b="1" dirty="0"/>
            </a:p>
          </p:txBody>
        </p:sp>
      </p:grpSp>
      <p:pic>
        <p:nvPicPr>
          <p:cNvPr id="4098" name="Picture 2" descr="https://wiki.fizmat.tnpu.edu.ua/images/e/e9/%D0%9F%D0%BE%D0%BA%D0%B8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6322" y="4085634"/>
            <a:ext cx="1671357" cy="180106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2460685" y="3636377"/>
            <a:ext cx="4222631" cy="1973833"/>
          </a:xfrm>
          <a:prstGeom prst="rect">
            <a:avLst/>
          </a:prstGeom>
          <a:noFill/>
          <a:effectLst>
            <a:glow rad="101600">
              <a:schemeClr val="accent1">
                <a:satMod val="175000"/>
                <a:alpha val="40000"/>
              </a:schemeClr>
            </a:glow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 wrap="none" lIns="91440" tIns="45720" rIns="91440" bIns="45720">
            <a:prstTxWarp prst="textDeflateBottom">
              <a:avLst/>
            </a:prstTxWarp>
            <a:spAutoFit/>
          </a:bodyPr>
          <a:lstStyle/>
          <a:p>
            <a:pPr algn="ctr"/>
            <a:r>
              <a:rPr lang="uk-UA" sz="4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Повторення</a:t>
            </a:r>
            <a:endParaRPr lang="uk-UA" sz="48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</p:txBody>
      </p:sp>
      <p:pic>
        <p:nvPicPr>
          <p:cNvPr id="22" name="Рисунок 21"/>
          <p:cNvPicPr/>
          <p:nvPr/>
        </p:nvPicPr>
        <p:blipFill>
          <a:blip r:embed="rId9"/>
          <a:stretch>
            <a:fillRect/>
          </a:stretch>
        </p:blipFill>
        <p:spPr>
          <a:xfrm>
            <a:off x="1691681" y="2558553"/>
            <a:ext cx="5562364" cy="33281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3" name="TextBox 22"/>
          <p:cNvSpPr txBox="1"/>
          <p:nvPr/>
        </p:nvSpPr>
        <p:spPr>
          <a:xfrm>
            <a:off x="3579855" y="1965868"/>
            <a:ext cx="1704933" cy="733663"/>
          </a:xfrm>
          <a:prstGeom prst="leftRightArrow">
            <a:avLst/>
          </a:prstGeo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b="1" spc="-150" dirty="0" smtClean="0">
                <a:solidFill>
                  <a:srgbClr val="002060"/>
                </a:solidFill>
              </a:rPr>
              <a:t>Приклад</a:t>
            </a:r>
            <a:endParaRPr lang="uk-UA" b="1" spc="-15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6694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折角形 17"/>
          <p:cNvSpPr/>
          <p:nvPr/>
        </p:nvSpPr>
        <p:spPr>
          <a:xfrm>
            <a:off x="15700" y="735351"/>
            <a:ext cx="8862164" cy="5721880"/>
          </a:xfrm>
          <a:prstGeom prst="foldedCorner">
            <a:avLst/>
          </a:prstGeom>
          <a:scene3d>
            <a:camera prst="obliqueBottomLeft"/>
            <a:lightRig rig="threePt" dir="t"/>
          </a:scene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623" y="121665"/>
            <a:ext cx="933450" cy="5619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http://tatyana-chulan.ucoz.ru/master_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77671"/>
            <a:ext cx="3916195" cy="2937147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cs623330.vk.me/v623330743/b42/s_0Cju-_Au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9" y="3947330"/>
            <a:ext cx="3779912" cy="2910669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/Files/images/Алг_повтор_розгал6klas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8559" y="2105095"/>
            <a:ext cx="3798929" cy="4132028"/>
          </a:xfrm>
          <a:prstGeom prst="rect">
            <a:avLst/>
          </a:prstGeom>
          <a:noFill/>
          <a:effectLst>
            <a:softEdge rad="8382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Выноска со стрелкой вниз 19"/>
          <p:cNvSpPr/>
          <p:nvPr/>
        </p:nvSpPr>
        <p:spPr>
          <a:xfrm>
            <a:off x="266136" y="814835"/>
            <a:ext cx="8611728" cy="707231"/>
          </a:xfrm>
          <a:prstGeom prst="downArrowCallout">
            <a:avLst>
              <a:gd name="adj1" fmla="val 25000"/>
              <a:gd name="adj2" fmla="val 158464"/>
              <a:gd name="adj3" fmla="val 25000"/>
              <a:gd name="adj4" fmla="val 64977"/>
            </a:avLst>
          </a:prstGeom>
          <a:effectLst>
            <a:innerShdw blurRad="63500" dist="50800" dir="18900000">
              <a:prstClr val="black">
                <a:alpha val="50000"/>
              </a:prstClr>
            </a:innerShdw>
            <a:reflection blurRad="6350" stA="50000" endA="300" endPos="38500" dist="50800" dir="5400000" sy="-100000" algn="bl" rotWithShape="0"/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lvl="0" algn="ctr" defTabSz="933450">
              <a:spcBef>
                <a:spcPct val="0"/>
              </a:spcBef>
            </a:pPr>
            <a:r>
              <a:rPr lang="uk-UA" sz="2400" b="1" spc="600" dirty="0" smtClean="0"/>
              <a:t>Визначена кількістю </a:t>
            </a:r>
            <a:r>
              <a:rPr lang="uk-UA" sz="2400" b="1" spc="600" dirty="0"/>
              <a:t>пов­торень </a:t>
            </a:r>
            <a:endParaRPr lang="uk-UA" sz="2400" b="1" spc="600" dirty="0">
              <a:effectLst>
                <a:innerShdw blurRad="63500" dist="50800" dir="10800000">
                  <a:prstClr val="black">
                    <a:alpha val="50000"/>
                  </a:prstClr>
                </a:innerShdw>
              </a:effectLst>
            </a:endParaRPr>
          </a:p>
        </p:txBody>
      </p:sp>
      <p:pic>
        <p:nvPicPr>
          <p:cNvPr id="21" name="Picture 2" descr="http://thumbs.dreamstime.com/z/true-false-vector-illustration-symbols-34834056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11" t="9362" r="8055" b="28195"/>
          <a:stretch/>
        </p:blipFill>
        <p:spPr bwMode="auto">
          <a:xfrm>
            <a:off x="87866" y="5962767"/>
            <a:ext cx="1459798" cy="7042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blog.lawinfo.com/wp-content/uploads/2013/02/True-or-False-300x300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2850" y="5589240"/>
            <a:ext cx="1478240" cy="11975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1547664" y="3257"/>
            <a:ext cx="7407295" cy="646986"/>
          </a:xfrm>
          <a:prstGeom prst="roundRect">
            <a:avLst/>
          </a:prstGeom>
          <a:effectLst>
            <a:outerShdw blurRad="40000" dist="23000" dir="5400000" rotWithShape="0">
              <a:srgbClr val="000000">
                <a:alpha val="35000"/>
              </a:srgbClr>
            </a:outerShdw>
            <a:reflection blurRad="6350" stA="50000" endA="300" endPos="90000" dir="5400000" sy="-100000" algn="bl" rotWithShape="0"/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uk-UA" sz="3200" b="1" i="1" dirty="0" smtClean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Як створити циклічний алгоритм?</a:t>
            </a:r>
            <a:endParaRPr lang="zh-CN" altLang="en-US" sz="3200" b="1" i="1" dirty="0">
              <a:ln w="1905"/>
              <a:solidFill>
                <a:srgbClr val="FFFF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 Black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460685" y="4010681"/>
            <a:ext cx="4222631" cy="1973833"/>
          </a:xfrm>
          <a:prstGeom prst="rect">
            <a:avLst/>
          </a:prstGeom>
          <a:noFill/>
          <a:effectLst>
            <a:glow rad="101600">
              <a:schemeClr val="accent1">
                <a:satMod val="175000"/>
                <a:alpha val="40000"/>
              </a:schemeClr>
            </a:glow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 wrap="none" lIns="91440" tIns="45720" rIns="91440" bIns="45720">
            <a:prstTxWarp prst="textDeflateBottom">
              <a:avLst/>
            </a:prstTxWarp>
            <a:spAutoFit/>
          </a:bodyPr>
          <a:lstStyle/>
          <a:p>
            <a:pPr algn="ctr"/>
            <a:r>
              <a:rPr lang="uk-UA" sz="4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Повторення</a:t>
            </a:r>
            <a:endParaRPr lang="uk-UA" sz="48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</p:txBody>
      </p:sp>
      <p:pic>
        <p:nvPicPr>
          <p:cNvPr id="4098" name="Picture 2" descr="https://wiki.fizmat.tnpu.edu.ua/images/e/e9/%D0%9F%D0%BE%D0%BA%D0%B8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9525" y="4573934"/>
            <a:ext cx="3614514" cy="2009027"/>
          </a:xfrm>
          <a:prstGeom prst="rect">
            <a:avLst/>
          </a:prstGeom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8" name="Группа 17"/>
          <p:cNvGrpSpPr/>
          <p:nvPr/>
        </p:nvGrpSpPr>
        <p:grpSpPr>
          <a:xfrm>
            <a:off x="73921" y="1373184"/>
            <a:ext cx="3644125" cy="4830604"/>
            <a:chOff x="124460" y="1522065"/>
            <a:chExt cx="2336225" cy="6522093"/>
          </a:xfrm>
        </p:grpSpPr>
        <p:sp>
          <p:nvSpPr>
            <p:cNvPr id="11" name="Блок-схема: альтернативный процесс 10"/>
            <p:cNvSpPr/>
            <p:nvPr/>
          </p:nvSpPr>
          <p:spPr>
            <a:xfrm>
              <a:off x="182089" y="1522065"/>
              <a:ext cx="2278596" cy="6522093"/>
            </a:xfrm>
            <a:prstGeom prst="flowChartAlternateProcess">
              <a:avLst/>
            </a:prstGeom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/>
              <a:endParaRPr lang="uk-UA" sz="3600" dirty="0" smtClean="0"/>
            </a:p>
            <a:p>
              <a:pPr algn="ctr"/>
              <a:endParaRPr lang="uk-UA" sz="3600" dirty="0"/>
            </a:p>
            <a:p>
              <a:pPr algn="ctr"/>
              <a:endParaRPr lang="uk-UA" sz="3600" dirty="0" smtClean="0"/>
            </a:p>
            <a:p>
              <a:pPr algn="ctr"/>
              <a:endParaRPr lang="uk-UA" sz="3600" dirty="0"/>
            </a:p>
            <a:p>
              <a:pPr algn="ctr"/>
              <a:endParaRPr lang="uk-UA" sz="3600" dirty="0" smtClean="0"/>
            </a:p>
            <a:p>
              <a:pPr algn="ctr"/>
              <a:endParaRPr lang="uk-UA" sz="3600" dirty="0"/>
            </a:p>
            <a:p>
              <a:pPr algn="ctr"/>
              <a:endParaRPr lang="uk-UA" sz="3600" dirty="0" smtClean="0"/>
            </a:p>
            <a:p>
              <a:pPr algn="ctr"/>
              <a:endParaRPr lang="uk-UA" sz="3600" dirty="0"/>
            </a:p>
          </p:txBody>
        </p:sp>
        <p:sp>
          <p:nvSpPr>
            <p:cNvPr id="16" name="Прямоугольник 15"/>
            <p:cNvSpPr/>
            <p:nvPr/>
          </p:nvSpPr>
          <p:spPr>
            <a:xfrm>
              <a:off x="124460" y="1595076"/>
              <a:ext cx="2278595" cy="7064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endParaRPr lang="uk-UA" sz="2800" b="1" dirty="0"/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6687488" y="1398982"/>
            <a:ext cx="1704933" cy="733663"/>
          </a:xfrm>
          <a:prstGeom prst="leftRightArrow">
            <a:avLst/>
          </a:prstGeo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b="1" spc="-150" dirty="0" smtClean="0">
                <a:solidFill>
                  <a:srgbClr val="002060"/>
                </a:solidFill>
              </a:rPr>
              <a:t>Приклад</a:t>
            </a:r>
            <a:endParaRPr lang="uk-UA" b="1" spc="-150" dirty="0">
              <a:solidFill>
                <a:srgbClr val="002060"/>
              </a:solidFill>
            </a:endParaRPr>
          </a:p>
        </p:txBody>
      </p:sp>
      <p:sp>
        <p:nvSpPr>
          <p:cNvPr id="8" name="Табличка 7"/>
          <p:cNvSpPr/>
          <p:nvPr/>
        </p:nvSpPr>
        <p:spPr>
          <a:xfrm>
            <a:off x="1691680" y="5886698"/>
            <a:ext cx="5760640" cy="800100"/>
          </a:xfrm>
          <a:prstGeom prst="plaque">
            <a:avLst/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b="1" dirty="0">
                <a:solidFill>
                  <a:srgbClr val="C00000"/>
                </a:solidFill>
              </a:rPr>
              <a:t>Повторення</a:t>
            </a:r>
            <a:r>
              <a:rPr lang="uk-UA" sz="1600" dirty="0"/>
              <a:t> — базова алгоритмічна структура, призначена для організації </a:t>
            </a:r>
            <a:r>
              <a:rPr lang="uk-UA" sz="1600" b="1" dirty="0">
                <a:solidFill>
                  <a:srgbClr val="002060"/>
                </a:solidFill>
              </a:rPr>
              <a:t>багаторазового виконання</a:t>
            </a:r>
            <a:r>
              <a:rPr lang="uk-UA" sz="1600" dirty="0"/>
              <a:t> набору </a:t>
            </a:r>
            <a:r>
              <a:rPr lang="uk-UA" sz="1600" b="1" dirty="0">
                <a:solidFill>
                  <a:srgbClr val="002060"/>
                </a:solidFill>
              </a:rPr>
              <a:t>команд</a:t>
            </a:r>
            <a:r>
              <a:rPr lang="uk-UA" sz="1600" dirty="0" smtClean="0"/>
              <a:t>.</a:t>
            </a:r>
            <a:endParaRPr lang="uk-UA" sz="1600" dirty="0"/>
          </a:p>
        </p:txBody>
      </p:sp>
      <p:pic>
        <p:nvPicPr>
          <p:cNvPr id="5122" name="Picture 2" descr="https://upload.wikimedia.org/wikipedia/commons/4/4f/Scratch_Logo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966" y="3596291"/>
            <a:ext cx="2602261" cy="2406786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71696" y="1518073"/>
            <a:ext cx="313846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dirty="0"/>
              <a:t>Для створення циклічних алгоритмів </a:t>
            </a:r>
            <a:r>
              <a:rPr lang="uk-UA" sz="2000" dirty="0" smtClean="0"/>
              <a:t>з </a:t>
            </a:r>
            <a:r>
              <a:rPr lang="uk-UA" sz="2000" b="1" dirty="0"/>
              <a:t>визначеною кількістю пов­торень </a:t>
            </a:r>
            <a:r>
              <a:rPr lang="uk-UA" sz="2000" dirty="0"/>
              <a:t>у середовищі </a:t>
            </a:r>
            <a:r>
              <a:rPr lang="uk-UA" sz="2000" i="1" dirty="0"/>
              <a:t>Скретч</a:t>
            </a:r>
            <a:r>
              <a:rPr lang="uk-UA" sz="2000" dirty="0"/>
              <a:t> використовують команда </a:t>
            </a:r>
            <a:r>
              <a:rPr lang="uk-UA" sz="2800" b="1" i="1" dirty="0">
                <a:solidFill>
                  <a:srgbClr val="002060"/>
                </a:solidFill>
              </a:rPr>
              <a:t>Повторити К</a:t>
            </a:r>
            <a:r>
              <a:rPr lang="uk-UA" sz="2000" dirty="0"/>
              <a:t>, </a:t>
            </a:r>
            <a:endParaRPr lang="en-US" sz="2000" dirty="0" smtClean="0"/>
          </a:p>
          <a:p>
            <a:pPr algn="ctr"/>
            <a:r>
              <a:rPr lang="uk-UA" sz="2000" dirty="0" smtClean="0"/>
              <a:t>де </a:t>
            </a:r>
            <a:r>
              <a:rPr lang="uk-UA" sz="2000" i="1" dirty="0"/>
              <a:t>параметр </a:t>
            </a:r>
            <a:r>
              <a:rPr lang="uk-UA" sz="2000" b="1" i="1" dirty="0"/>
              <a:t>К</a:t>
            </a:r>
            <a:r>
              <a:rPr lang="uk-UA" sz="2000" b="1" dirty="0"/>
              <a:t> </a:t>
            </a:r>
            <a:r>
              <a:rPr lang="uk-UA" sz="2000" dirty="0"/>
              <a:t>вказує на кількість повторень у тілі циклу.</a:t>
            </a:r>
          </a:p>
        </p:txBody>
      </p:sp>
      <p:pic>
        <p:nvPicPr>
          <p:cNvPr id="25" name="Рисунок 24"/>
          <p:cNvPicPr/>
          <p:nvPr/>
        </p:nvPicPr>
        <p:blipFill>
          <a:blip r:embed="rId10"/>
          <a:stretch>
            <a:fillRect/>
          </a:stretch>
        </p:blipFill>
        <p:spPr>
          <a:xfrm>
            <a:off x="4083854" y="2804321"/>
            <a:ext cx="4031188" cy="19683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</p:pic>
    </p:spTree>
    <p:extLst>
      <p:ext uri="{BB962C8B-B14F-4D97-AF65-F5344CB8AC3E}">
        <p14:creationId xmlns:p14="http://schemas.microsoft.com/office/powerpoint/2010/main" val="1844517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折角形 17"/>
          <p:cNvSpPr/>
          <p:nvPr/>
        </p:nvSpPr>
        <p:spPr>
          <a:xfrm>
            <a:off x="15700" y="735351"/>
            <a:ext cx="8862164" cy="5721880"/>
          </a:xfrm>
          <a:prstGeom prst="foldedCorner">
            <a:avLst/>
          </a:prstGeom>
          <a:scene3d>
            <a:camera prst="obliqueBottomLeft"/>
            <a:lightRig rig="threePt" dir="t"/>
          </a:scene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623" y="121665"/>
            <a:ext cx="933450" cy="5619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http://tatyana-chulan.ucoz.ru/master_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77671"/>
            <a:ext cx="3916195" cy="2937147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cs623330.vk.me/v623330743/b42/s_0Cju-_Au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9" y="3947330"/>
            <a:ext cx="3779912" cy="2910669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/Files/images/Алг_повтор_розгал6klas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8559" y="2105095"/>
            <a:ext cx="3798929" cy="4132028"/>
          </a:xfrm>
          <a:prstGeom prst="rect">
            <a:avLst/>
          </a:prstGeom>
          <a:noFill/>
          <a:effectLst>
            <a:softEdge rad="8382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Выноска со стрелкой вниз 19"/>
          <p:cNvSpPr/>
          <p:nvPr/>
        </p:nvSpPr>
        <p:spPr>
          <a:xfrm>
            <a:off x="266136" y="814835"/>
            <a:ext cx="8611728" cy="707231"/>
          </a:xfrm>
          <a:prstGeom prst="downArrowCallout">
            <a:avLst>
              <a:gd name="adj1" fmla="val 25000"/>
              <a:gd name="adj2" fmla="val 158464"/>
              <a:gd name="adj3" fmla="val 25000"/>
              <a:gd name="adj4" fmla="val 64977"/>
            </a:avLst>
          </a:prstGeom>
          <a:effectLst>
            <a:innerShdw blurRad="63500" dist="50800" dir="18900000">
              <a:prstClr val="black">
                <a:alpha val="50000"/>
              </a:prstClr>
            </a:innerShdw>
            <a:reflection blurRad="6350" stA="50000" endA="300" endPos="38500" dist="50800" dir="5400000" sy="-100000" algn="bl" rotWithShape="0"/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lvl="0" algn="ctr" defTabSz="933450">
              <a:spcBef>
                <a:spcPct val="0"/>
              </a:spcBef>
            </a:pPr>
            <a:r>
              <a:rPr lang="uk-UA" sz="2400" b="1" spc="600" dirty="0" smtClean="0"/>
              <a:t>Визначена кількістю </a:t>
            </a:r>
            <a:r>
              <a:rPr lang="uk-UA" sz="2400" b="1" spc="600" dirty="0"/>
              <a:t>пов­торень </a:t>
            </a:r>
            <a:endParaRPr lang="uk-UA" sz="2400" b="1" spc="600" dirty="0">
              <a:effectLst>
                <a:innerShdw blurRad="63500" dist="50800" dir="10800000">
                  <a:prstClr val="black">
                    <a:alpha val="50000"/>
                  </a:prstClr>
                </a:innerShdw>
              </a:effectLst>
            </a:endParaRPr>
          </a:p>
        </p:txBody>
      </p:sp>
      <p:pic>
        <p:nvPicPr>
          <p:cNvPr id="21" name="Picture 2" descr="http://thumbs.dreamstime.com/z/true-false-vector-illustration-symbols-34834056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11" t="9362" r="8055" b="28195"/>
          <a:stretch/>
        </p:blipFill>
        <p:spPr bwMode="auto">
          <a:xfrm>
            <a:off x="87866" y="5962767"/>
            <a:ext cx="1459798" cy="7042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blog.lawinfo.com/wp-content/uploads/2013/02/True-or-False-300x300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2850" y="5589240"/>
            <a:ext cx="1478240" cy="11975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1547664" y="3257"/>
            <a:ext cx="7407295" cy="646986"/>
          </a:xfrm>
          <a:prstGeom prst="roundRect">
            <a:avLst/>
          </a:prstGeom>
          <a:effectLst>
            <a:outerShdw blurRad="40000" dist="23000" dir="5400000" rotWithShape="0">
              <a:srgbClr val="000000">
                <a:alpha val="35000"/>
              </a:srgbClr>
            </a:outerShdw>
            <a:reflection blurRad="6350" stA="50000" endA="300" endPos="90000" dir="5400000" sy="-100000" algn="bl" rotWithShape="0"/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uk-UA" sz="3200" b="1" i="1" dirty="0" smtClean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Як створити циклічний алгоритм?</a:t>
            </a:r>
            <a:endParaRPr lang="zh-CN" altLang="en-US" sz="3200" b="1" i="1" dirty="0">
              <a:ln w="1905"/>
              <a:solidFill>
                <a:srgbClr val="FFFF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 Black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460685" y="4010681"/>
            <a:ext cx="4222631" cy="1973833"/>
          </a:xfrm>
          <a:prstGeom prst="rect">
            <a:avLst/>
          </a:prstGeom>
          <a:noFill/>
          <a:effectLst>
            <a:glow rad="101600">
              <a:schemeClr val="accent1">
                <a:satMod val="175000"/>
                <a:alpha val="40000"/>
              </a:schemeClr>
            </a:glow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 wrap="none" lIns="91440" tIns="45720" rIns="91440" bIns="45720">
            <a:prstTxWarp prst="textDeflateBottom">
              <a:avLst/>
            </a:prstTxWarp>
            <a:spAutoFit/>
          </a:bodyPr>
          <a:lstStyle/>
          <a:p>
            <a:pPr algn="ctr"/>
            <a:r>
              <a:rPr lang="uk-UA" sz="4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Повторення</a:t>
            </a:r>
            <a:endParaRPr lang="uk-UA" sz="48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</p:txBody>
      </p:sp>
      <p:pic>
        <p:nvPicPr>
          <p:cNvPr id="4098" name="Picture 2" descr="https://wiki.fizmat.tnpu.edu.ua/images/e/e9/%D0%9F%D0%BE%D0%BA%D0%B8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9525" y="4573934"/>
            <a:ext cx="3614514" cy="2009027"/>
          </a:xfrm>
          <a:prstGeom prst="rect">
            <a:avLst/>
          </a:prstGeom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8" name="Группа 17"/>
          <p:cNvGrpSpPr/>
          <p:nvPr/>
        </p:nvGrpSpPr>
        <p:grpSpPr>
          <a:xfrm>
            <a:off x="73921" y="1373184"/>
            <a:ext cx="3644125" cy="4830604"/>
            <a:chOff x="124460" y="1522065"/>
            <a:chExt cx="2336225" cy="6522093"/>
          </a:xfrm>
        </p:grpSpPr>
        <p:sp>
          <p:nvSpPr>
            <p:cNvPr id="11" name="Блок-схема: альтернативный процесс 10"/>
            <p:cNvSpPr/>
            <p:nvPr/>
          </p:nvSpPr>
          <p:spPr>
            <a:xfrm>
              <a:off x="182089" y="1522065"/>
              <a:ext cx="2278596" cy="6522093"/>
            </a:xfrm>
            <a:prstGeom prst="flowChartAlternateProcess">
              <a:avLst/>
            </a:prstGeom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/>
              <a:endParaRPr lang="uk-UA" sz="3600" dirty="0" smtClean="0"/>
            </a:p>
            <a:p>
              <a:pPr algn="ctr"/>
              <a:endParaRPr lang="uk-UA" sz="3600" dirty="0"/>
            </a:p>
            <a:p>
              <a:pPr algn="ctr"/>
              <a:endParaRPr lang="uk-UA" sz="3600" dirty="0" smtClean="0"/>
            </a:p>
            <a:p>
              <a:pPr algn="ctr"/>
              <a:endParaRPr lang="uk-UA" sz="3600" dirty="0"/>
            </a:p>
            <a:p>
              <a:pPr algn="ctr"/>
              <a:endParaRPr lang="uk-UA" sz="3600" dirty="0" smtClean="0"/>
            </a:p>
            <a:p>
              <a:pPr algn="ctr"/>
              <a:endParaRPr lang="uk-UA" sz="3600" dirty="0"/>
            </a:p>
            <a:p>
              <a:pPr algn="ctr"/>
              <a:endParaRPr lang="uk-UA" sz="3600" dirty="0" smtClean="0"/>
            </a:p>
            <a:p>
              <a:pPr algn="ctr"/>
              <a:endParaRPr lang="uk-UA" sz="3600" dirty="0"/>
            </a:p>
          </p:txBody>
        </p:sp>
        <p:sp>
          <p:nvSpPr>
            <p:cNvPr id="16" name="Прямоугольник 15"/>
            <p:cNvSpPr/>
            <p:nvPr/>
          </p:nvSpPr>
          <p:spPr>
            <a:xfrm>
              <a:off x="124460" y="1595076"/>
              <a:ext cx="2278595" cy="7064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endParaRPr lang="uk-UA" sz="2800" b="1" dirty="0"/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6687488" y="1398982"/>
            <a:ext cx="1704933" cy="733663"/>
          </a:xfrm>
          <a:prstGeom prst="leftRightArrow">
            <a:avLst/>
          </a:prstGeo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b="1" spc="-150" dirty="0" smtClean="0">
                <a:solidFill>
                  <a:srgbClr val="002060"/>
                </a:solidFill>
              </a:rPr>
              <a:t>Приклад</a:t>
            </a:r>
            <a:endParaRPr lang="uk-UA" b="1" spc="-150" dirty="0">
              <a:solidFill>
                <a:srgbClr val="002060"/>
              </a:solidFill>
            </a:endParaRPr>
          </a:p>
        </p:txBody>
      </p:sp>
      <p:sp>
        <p:nvSpPr>
          <p:cNvPr id="8" name="Табличка 7"/>
          <p:cNvSpPr/>
          <p:nvPr/>
        </p:nvSpPr>
        <p:spPr>
          <a:xfrm>
            <a:off x="1691680" y="5886698"/>
            <a:ext cx="5760640" cy="800100"/>
          </a:xfrm>
          <a:prstGeom prst="plaque">
            <a:avLst/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b="1" dirty="0">
                <a:solidFill>
                  <a:srgbClr val="C00000"/>
                </a:solidFill>
              </a:rPr>
              <a:t>Повторення</a:t>
            </a:r>
            <a:r>
              <a:rPr lang="uk-UA" sz="1600" dirty="0"/>
              <a:t> — базова алгоритмічна структура, призначена для організації </a:t>
            </a:r>
            <a:r>
              <a:rPr lang="uk-UA" sz="1600" b="1" dirty="0">
                <a:solidFill>
                  <a:srgbClr val="002060"/>
                </a:solidFill>
              </a:rPr>
              <a:t>багаторазового виконання</a:t>
            </a:r>
            <a:r>
              <a:rPr lang="uk-UA" sz="1600" dirty="0"/>
              <a:t> набору </a:t>
            </a:r>
            <a:r>
              <a:rPr lang="uk-UA" sz="1600" b="1" dirty="0">
                <a:solidFill>
                  <a:srgbClr val="002060"/>
                </a:solidFill>
              </a:rPr>
              <a:t>команд</a:t>
            </a:r>
            <a:r>
              <a:rPr lang="uk-UA" sz="1600" dirty="0" smtClean="0"/>
              <a:t>.</a:t>
            </a:r>
            <a:endParaRPr lang="uk-UA" sz="1600" dirty="0"/>
          </a:p>
        </p:txBody>
      </p:sp>
      <p:pic>
        <p:nvPicPr>
          <p:cNvPr id="5122" name="Picture 2" descr="https://upload.wikimedia.org/wikipedia/commons/4/4f/Scratch_Logo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966" y="3596291"/>
            <a:ext cx="2602261" cy="2406786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71696" y="1862785"/>
            <a:ext cx="313846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800" dirty="0" smtClean="0"/>
              <a:t>Виконавець </a:t>
            </a:r>
            <a:r>
              <a:rPr lang="uk-UA" sz="2800" b="1" i="1" dirty="0" smtClean="0"/>
              <a:t>Танцюрист </a:t>
            </a:r>
            <a:r>
              <a:rPr lang="uk-UA" sz="2800" dirty="0"/>
              <a:t>змінюватиме зовнішній вигляд 4 рази з інтервалом 1 </a:t>
            </a:r>
            <a:r>
              <a:rPr lang="uk-UA" sz="2800" dirty="0" smtClean="0"/>
              <a:t>секунду</a:t>
            </a:r>
            <a:endParaRPr lang="uk-UA" sz="2800" dirty="0"/>
          </a:p>
        </p:txBody>
      </p:sp>
      <p:pic>
        <p:nvPicPr>
          <p:cNvPr id="22" name="Рисунок 21"/>
          <p:cNvPicPr/>
          <p:nvPr/>
        </p:nvPicPr>
        <p:blipFill>
          <a:blip r:embed="rId10"/>
          <a:stretch>
            <a:fillRect/>
          </a:stretch>
        </p:blipFill>
        <p:spPr>
          <a:xfrm>
            <a:off x="3916195" y="2525824"/>
            <a:ext cx="4961669" cy="22738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</p:pic>
    </p:spTree>
    <p:extLst>
      <p:ext uri="{BB962C8B-B14F-4D97-AF65-F5344CB8AC3E}">
        <p14:creationId xmlns:p14="http://schemas.microsoft.com/office/powerpoint/2010/main" val="2466053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折角形 17"/>
          <p:cNvSpPr/>
          <p:nvPr/>
        </p:nvSpPr>
        <p:spPr>
          <a:xfrm>
            <a:off x="15700" y="735351"/>
            <a:ext cx="8862164" cy="5721880"/>
          </a:xfrm>
          <a:prstGeom prst="foldedCorner">
            <a:avLst/>
          </a:prstGeom>
          <a:scene3d>
            <a:camera prst="obliqueBottomLeft"/>
            <a:lightRig rig="threePt" dir="t"/>
          </a:scene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623" y="121665"/>
            <a:ext cx="933450" cy="5619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http://tatyana-chulan.ucoz.ru/master_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77671"/>
            <a:ext cx="3916195" cy="2937147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cs623330.vk.me/v623330743/b42/s_0Cju-_Au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9" y="3947330"/>
            <a:ext cx="3779912" cy="2910669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Нижний колонтитул 1"/>
          <p:cNvSpPr txBox="1">
            <a:spLocks/>
          </p:cNvSpPr>
          <p:nvPr/>
        </p:nvSpPr>
        <p:spPr>
          <a:xfrm>
            <a:off x="3203848" y="6421629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sz="1050" dirty="0" smtClean="0">
                <a:solidFill>
                  <a:schemeClr val="tx2">
                    <a:lumMod val="25000"/>
                    <a:lumOff val="75000"/>
                  </a:schemeClr>
                </a:solidFill>
              </a:rPr>
              <a:t>Чашук О.Ф., вчитель інформатики ЗОШ№23, Луцьк</a:t>
            </a:r>
            <a:endParaRPr lang="uk-UA" sz="1050" dirty="0">
              <a:solidFill>
                <a:schemeClr val="tx2">
                  <a:lumMod val="25000"/>
                  <a:lumOff val="75000"/>
                </a:schemeClr>
              </a:solidFill>
            </a:endParaRPr>
          </a:p>
        </p:txBody>
      </p:sp>
      <p:pic>
        <p:nvPicPr>
          <p:cNvPr id="13" name="Picture 2" descr="/Files/images/Алг_повтор_розгал6klas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8559" y="2105095"/>
            <a:ext cx="3798929" cy="4132028"/>
          </a:xfrm>
          <a:prstGeom prst="rect">
            <a:avLst/>
          </a:prstGeom>
          <a:noFill/>
          <a:effectLst>
            <a:softEdge rad="8382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Выноска со стрелкой вниз 19"/>
          <p:cNvSpPr/>
          <p:nvPr/>
        </p:nvSpPr>
        <p:spPr>
          <a:xfrm>
            <a:off x="266136" y="814835"/>
            <a:ext cx="8611728" cy="707231"/>
          </a:xfrm>
          <a:prstGeom prst="downArrowCallout">
            <a:avLst>
              <a:gd name="adj1" fmla="val 25000"/>
              <a:gd name="adj2" fmla="val 158464"/>
              <a:gd name="adj3" fmla="val 25000"/>
              <a:gd name="adj4" fmla="val 64977"/>
            </a:avLst>
          </a:prstGeom>
          <a:effectLst>
            <a:innerShdw blurRad="63500" dist="50800" dir="18900000">
              <a:prstClr val="black">
                <a:alpha val="50000"/>
              </a:prstClr>
            </a:innerShdw>
            <a:reflection blurRad="6350" stA="50000" endA="300" endPos="38500" dist="50800" dir="5400000" sy="-100000" algn="bl" rotWithShape="0"/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lvl="0" algn="ctr" defTabSz="933450">
              <a:spcBef>
                <a:spcPct val="0"/>
              </a:spcBef>
            </a:pPr>
            <a:r>
              <a:rPr lang="uk-UA" sz="2400" b="1" spc="600" dirty="0" smtClean="0"/>
              <a:t>Визначена кількістю </a:t>
            </a:r>
            <a:r>
              <a:rPr lang="uk-UA" sz="2400" b="1" spc="600" dirty="0"/>
              <a:t>пов­торень </a:t>
            </a:r>
            <a:endParaRPr lang="uk-UA" sz="2400" b="1" spc="600" dirty="0">
              <a:effectLst>
                <a:innerShdw blurRad="63500" dist="50800" dir="10800000">
                  <a:prstClr val="black">
                    <a:alpha val="50000"/>
                  </a:prstClr>
                </a:innerShdw>
              </a:effectLst>
            </a:endParaRPr>
          </a:p>
        </p:txBody>
      </p:sp>
      <p:pic>
        <p:nvPicPr>
          <p:cNvPr id="21" name="Picture 2" descr="http://thumbs.dreamstime.com/z/true-false-vector-illustration-symbols-34834056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11" t="9362" r="8055" b="28195"/>
          <a:stretch/>
        </p:blipFill>
        <p:spPr bwMode="auto">
          <a:xfrm>
            <a:off x="87866" y="5962767"/>
            <a:ext cx="1459798" cy="7042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blog.lawinfo.com/wp-content/uploads/2013/02/True-or-False-300x300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2850" y="5589240"/>
            <a:ext cx="1478240" cy="11975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1547664" y="3257"/>
            <a:ext cx="7407295" cy="646986"/>
          </a:xfrm>
          <a:prstGeom prst="roundRect">
            <a:avLst/>
          </a:prstGeom>
          <a:effectLst>
            <a:outerShdw blurRad="40000" dist="23000" dir="5400000" rotWithShape="0">
              <a:srgbClr val="000000">
                <a:alpha val="35000"/>
              </a:srgbClr>
            </a:outerShdw>
            <a:reflection blurRad="6350" stA="50000" endA="300" endPos="90000" dir="5400000" sy="-100000" algn="bl" rotWithShape="0"/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uk-UA" sz="3200" b="1" i="1" dirty="0" smtClean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Як створити циклічний алгоритм?</a:t>
            </a:r>
            <a:endParaRPr lang="zh-CN" altLang="en-US" sz="3200" b="1" i="1" dirty="0">
              <a:ln w="1905"/>
              <a:solidFill>
                <a:srgbClr val="FFFF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 Black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460685" y="4010681"/>
            <a:ext cx="4222631" cy="1973833"/>
          </a:xfrm>
          <a:prstGeom prst="rect">
            <a:avLst/>
          </a:prstGeom>
          <a:noFill/>
          <a:effectLst>
            <a:glow rad="101600">
              <a:schemeClr val="accent1">
                <a:satMod val="175000"/>
                <a:alpha val="40000"/>
              </a:schemeClr>
            </a:glow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 wrap="none" lIns="91440" tIns="45720" rIns="91440" bIns="45720">
            <a:prstTxWarp prst="textDeflateBottom">
              <a:avLst/>
            </a:prstTxWarp>
            <a:spAutoFit/>
          </a:bodyPr>
          <a:lstStyle/>
          <a:p>
            <a:pPr algn="ctr"/>
            <a:r>
              <a:rPr lang="uk-UA" sz="4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Повторення</a:t>
            </a:r>
            <a:endParaRPr lang="uk-UA" sz="48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</p:txBody>
      </p:sp>
      <p:pic>
        <p:nvPicPr>
          <p:cNvPr id="4098" name="Picture 2" descr="https://wiki.fizmat.tnpu.edu.ua/images/e/e9/%D0%9F%D0%BE%D0%BA%D0%B8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9525" y="4573934"/>
            <a:ext cx="3614514" cy="2009027"/>
          </a:xfrm>
          <a:prstGeom prst="rect">
            <a:avLst/>
          </a:prstGeom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8" name="Группа 17"/>
          <p:cNvGrpSpPr/>
          <p:nvPr/>
        </p:nvGrpSpPr>
        <p:grpSpPr>
          <a:xfrm>
            <a:off x="73922" y="1373184"/>
            <a:ext cx="3185306" cy="4830604"/>
            <a:chOff x="124460" y="1522065"/>
            <a:chExt cx="2336225" cy="6522093"/>
          </a:xfrm>
        </p:grpSpPr>
        <p:sp>
          <p:nvSpPr>
            <p:cNvPr id="11" name="Блок-схема: альтернативный процесс 10"/>
            <p:cNvSpPr/>
            <p:nvPr/>
          </p:nvSpPr>
          <p:spPr>
            <a:xfrm>
              <a:off x="182089" y="1522065"/>
              <a:ext cx="2278596" cy="6522093"/>
            </a:xfrm>
            <a:prstGeom prst="flowChartAlternateProcess">
              <a:avLst/>
            </a:prstGeom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/>
              <a:endParaRPr lang="uk-UA" sz="3600" dirty="0" smtClean="0"/>
            </a:p>
            <a:p>
              <a:pPr algn="ctr"/>
              <a:endParaRPr lang="uk-UA" sz="3600" dirty="0"/>
            </a:p>
            <a:p>
              <a:pPr algn="ctr"/>
              <a:endParaRPr lang="uk-UA" sz="3600" dirty="0" smtClean="0"/>
            </a:p>
            <a:p>
              <a:pPr algn="ctr"/>
              <a:endParaRPr lang="uk-UA" sz="3600" dirty="0"/>
            </a:p>
            <a:p>
              <a:pPr algn="ctr"/>
              <a:endParaRPr lang="uk-UA" sz="3600" dirty="0" smtClean="0"/>
            </a:p>
            <a:p>
              <a:pPr algn="ctr"/>
              <a:endParaRPr lang="uk-UA" sz="3600" dirty="0"/>
            </a:p>
            <a:p>
              <a:pPr algn="ctr"/>
              <a:endParaRPr lang="uk-UA" sz="3600" dirty="0" smtClean="0"/>
            </a:p>
            <a:p>
              <a:pPr algn="ctr"/>
              <a:endParaRPr lang="uk-UA" sz="3600" dirty="0"/>
            </a:p>
          </p:txBody>
        </p:sp>
        <p:sp>
          <p:nvSpPr>
            <p:cNvPr id="16" name="Прямоугольник 15"/>
            <p:cNvSpPr/>
            <p:nvPr/>
          </p:nvSpPr>
          <p:spPr>
            <a:xfrm>
              <a:off x="124460" y="1595076"/>
              <a:ext cx="2278595" cy="7064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endParaRPr lang="uk-UA" sz="2800" b="1" dirty="0"/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6687488" y="1398982"/>
            <a:ext cx="1704933" cy="733663"/>
          </a:xfrm>
          <a:prstGeom prst="leftRightArrow">
            <a:avLst/>
          </a:prstGeo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b="1" spc="-150" dirty="0" smtClean="0">
                <a:solidFill>
                  <a:srgbClr val="002060"/>
                </a:solidFill>
              </a:rPr>
              <a:t>Приклад</a:t>
            </a:r>
            <a:endParaRPr lang="uk-UA" b="1" spc="-150" dirty="0">
              <a:solidFill>
                <a:srgbClr val="002060"/>
              </a:solidFill>
            </a:endParaRPr>
          </a:p>
        </p:txBody>
      </p:sp>
      <p:sp>
        <p:nvSpPr>
          <p:cNvPr id="8" name="Табличка 7"/>
          <p:cNvSpPr/>
          <p:nvPr/>
        </p:nvSpPr>
        <p:spPr>
          <a:xfrm>
            <a:off x="1691680" y="5886698"/>
            <a:ext cx="5760640" cy="800100"/>
          </a:xfrm>
          <a:prstGeom prst="plaque">
            <a:avLst/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b="1" dirty="0">
                <a:solidFill>
                  <a:srgbClr val="C00000"/>
                </a:solidFill>
              </a:rPr>
              <a:t>Повторення</a:t>
            </a:r>
            <a:r>
              <a:rPr lang="uk-UA" sz="1600" dirty="0"/>
              <a:t> — базова алгоритмічна структура, призначена для організації </a:t>
            </a:r>
            <a:r>
              <a:rPr lang="uk-UA" sz="1600" b="1" dirty="0">
                <a:solidFill>
                  <a:srgbClr val="002060"/>
                </a:solidFill>
              </a:rPr>
              <a:t>багаторазового виконання</a:t>
            </a:r>
            <a:r>
              <a:rPr lang="uk-UA" sz="1600" dirty="0"/>
              <a:t> набору </a:t>
            </a:r>
            <a:r>
              <a:rPr lang="uk-UA" sz="1600" b="1" dirty="0">
                <a:solidFill>
                  <a:srgbClr val="002060"/>
                </a:solidFill>
              </a:rPr>
              <a:t>команд</a:t>
            </a:r>
            <a:r>
              <a:rPr lang="uk-UA" sz="1600" dirty="0" smtClean="0"/>
              <a:t>.</a:t>
            </a:r>
            <a:endParaRPr lang="uk-UA" sz="1600" dirty="0"/>
          </a:p>
        </p:txBody>
      </p:sp>
      <p:pic>
        <p:nvPicPr>
          <p:cNvPr id="5122" name="Picture 2" descr="https://upload.wikimedia.org/wikipedia/commons/4/4f/Scratch_Logo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349" y="4166365"/>
            <a:ext cx="2118661" cy="1959513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3922" y="2442129"/>
            <a:ext cx="313846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dirty="0" smtClean="0"/>
              <a:t>Виконавець </a:t>
            </a:r>
            <a:r>
              <a:rPr lang="uk-UA" sz="2400" b="1" i="1" dirty="0" smtClean="0"/>
              <a:t>Танцюрист </a:t>
            </a:r>
            <a:r>
              <a:rPr lang="uk-UA" sz="2400" dirty="0"/>
              <a:t>змінюватиме зовнішній вигляд 4 рази з інтервалом 1 </a:t>
            </a:r>
            <a:r>
              <a:rPr lang="uk-UA" sz="2400" dirty="0" smtClean="0"/>
              <a:t>секунду</a:t>
            </a:r>
            <a:endParaRPr lang="uk-UA" sz="2400" dirty="0"/>
          </a:p>
        </p:txBody>
      </p:sp>
      <p:sp>
        <p:nvSpPr>
          <p:cNvPr id="4" name="Прямоугольник с двумя вырезанными противолежащими углами 3"/>
          <p:cNvSpPr/>
          <p:nvPr/>
        </p:nvSpPr>
        <p:spPr>
          <a:xfrm>
            <a:off x="3347864" y="1564807"/>
            <a:ext cx="3168352" cy="771346"/>
          </a:xfrm>
          <a:prstGeom prst="snip2Diag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i="1" dirty="0"/>
              <a:t>Такий алгоритм можна подати графічно </a:t>
            </a:r>
          </a:p>
        </p:txBody>
      </p:sp>
      <p:pic>
        <p:nvPicPr>
          <p:cNvPr id="24" name="Рисунок 23"/>
          <p:cNvPicPr/>
          <p:nvPr/>
        </p:nvPicPr>
        <p:blipFill>
          <a:blip r:embed="rId10"/>
          <a:stretch>
            <a:fillRect/>
          </a:stretch>
        </p:blipFill>
        <p:spPr>
          <a:xfrm>
            <a:off x="3491879" y="2529025"/>
            <a:ext cx="5256585" cy="32841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5" name="Рисунок 24"/>
          <p:cNvPicPr/>
          <p:nvPr/>
        </p:nvPicPr>
        <p:blipFill>
          <a:blip r:embed="rId11"/>
          <a:stretch>
            <a:fillRect/>
          </a:stretch>
        </p:blipFill>
        <p:spPr>
          <a:xfrm>
            <a:off x="152496" y="1427261"/>
            <a:ext cx="3028158" cy="1066592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1681286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折角形 17"/>
          <p:cNvSpPr/>
          <p:nvPr/>
        </p:nvSpPr>
        <p:spPr>
          <a:xfrm>
            <a:off x="15700" y="735351"/>
            <a:ext cx="8862164" cy="5721880"/>
          </a:xfrm>
          <a:prstGeom prst="foldedCorner">
            <a:avLst/>
          </a:prstGeom>
          <a:scene3d>
            <a:camera prst="obliqueBottomLeft"/>
            <a:lightRig rig="threePt" dir="t"/>
          </a:scene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623" y="121665"/>
            <a:ext cx="933450" cy="5619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http://tatyana-chulan.ucoz.ru/master_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77671"/>
            <a:ext cx="3916195" cy="2937147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cs623330.vk.me/v623330743/b42/s_0Cju-_Au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9" y="3947330"/>
            <a:ext cx="3779912" cy="2910669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Нижний колонтитул 1"/>
          <p:cNvSpPr txBox="1">
            <a:spLocks/>
          </p:cNvSpPr>
          <p:nvPr/>
        </p:nvSpPr>
        <p:spPr>
          <a:xfrm>
            <a:off x="3203848" y="6421629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sz="1050" dirty="0" smtClean="0">
                <a:solidFill>
                  <a:schemeClr val="tx2">
                    <a:lumMod val="25000"/>
                    <a:lumOff val="75000"/>
                  </a:schemeClr>
                </a:solidFill>
              </a:rPr>
              <a:t>Чашук О.Ф., вчитель інформатики ЗОШ№23, Луцьк</a:t>
            </a:r>
            <a:endParaRPr lang="uk-UA" sz="1050" dirty="0">
              <a:solidFill>
                <a:schemeClr val="tx2">
                  <a:lumMod val="25000"/>
                  <a:lumOff val="75000"/>
                </a:schemeClr>
              </a:solidFill>
            </a:endParaRPr>
          </a:p>
        </p:txBody>
      </p:sp>
      <p:pic>
        <p:nvPicPr>
          <p:cNvPr id="13" name="Picture 2" descr="/Files/images/Алг_повтор_розгал6klas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8559" y="2105095"/>
            <a:ext cx="3798929" cy="4132028"/>
          </a:xfrm>
          <a:prstGeom prst="rect">
            <a:avLst/>
          </a:prstGeom>
          <a:noFill/>
          <a:effectLst>
            <a:softEdge rad="8382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Выноска со стрелкой вниз 19"/>
          <p:cNvSpPr/>
          <p:nvPr/>
        </p:nvSpPr>
        <p:spPr>
          <a:xfrm>
            <a:off x="266136" y="814835"/>
            <a:ext cx="8611728" cy="707231"/>
          </a:xfrm>
          <a:prstGeom prst="downArrowCallout">
            <a:avLst>
              <a:gd name="adj1" fmla="val 25000"/>
              <a:gd name="adj2" fmla="val 158464"/>
              <a:gd name="adj3" fmla="val 25000"/>
              <a:gd name="adj4" fmla="val 64977"/>
            </a:avLst>
          </a:prstGeom>
          <a:effectLst>
            <a:innerShdw blurRad="63500" dist="50800" dir="18900000">
              <a:prstClr val="black">
                <a:alpha val="50000"/>
              </a:prstClr>
            </a:innerShdw>
            <a:reflection blurRad="6350" stA="50000" endA="300" endPos="38500" dist="50800" dir="5400000" sy="-100000" algn="bl" rotWithShape="0"/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lvl="0" algn="ctr" defTabSz="933450">
              <a:spcBef>
                <a:spcPct val="0"/>
              </a:spcBef>
            </a:pPr>
            <a:r>
              <a:rPr lang="uk-UA" sz="2400" b="1" spc="600" dirty="0" smtClean="0"/>
              <a:t>Визначена кількістю </a:t>
            </a:r>
            <a:r>
              <a:rPr lang="uk-UA" sz="2400" b="1" spc="600" dirty="0"/>
              <a:t>пов­торень </a:t>
            </a:r>
            <a:endParaRPr lang="uk-UA" sz="2400" b="1" spc="600" dirty="0">
              <a:effectLst>
                <a:innerShdw blurRad="63500" dist="50800" dir="10800000">
                  <a:prstClr val="black">
                    <a:alpha val="50000"/>
                  </a:prstClr>
                </a:innerShdw>
              </a:effectLst>
            </a:endParaRPr>
          </a:p>
        </p:txBody>
      </p:sp>
      <p:pic>
        <p:nvPicPr>
          <p:cNvPr id="21" name="Picture 2" descr="http://thumbs.dreamstime.com/z/true-false-vector-illustration-symbols-34834056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11" t="9362" r="8055" b="28195"/>
          <a:stretch/>
        </p:blipFill>
        <p:spPr bwMode="auto">
          <a:xfrm>
            <a:off x="87866" y="5962767"/>
            <a:ext cx="1459798" cy="7042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blog.lawinfo.com/wp-content/uploads/2013/02/True-or-False-300x300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2850" y="5589240"/>
            <a:ext cx="1478240" cy="11975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1547664" y="3257"/>
            <a:ext cx="7407295" cy="646986"/>
          </a:xfrm>
          <a:prstGeom prst="roundRect">
            <a:avLst/>
          </a:prstGeom>
          <a:effectLst>
            <a:outerShdw blurRad="40000" dist="23000" dir="5400000" rotWithShape="0">
              <a:srgbClr val="000000">
                <a:alpha val="35000"/>
              </a:srgbClr>
            </a:outerShdw>
            <a:reflection blurRad="6350" stA="50000" endA="300" endPos="90000" dir="5400000" sy="-100000" algn="bl" rotWithShape="0"/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uk-UA" sz="3200" b="1" i="1" dirty="0" smtClean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Як створити циклічний алгоритм?</a:t>
            </a:r>
            <a:endParaRPr lang="zh-CN" altLang="en-US" sz="3200" b="1" i="1" dirty="0">
              <a:ln w="1905"/>
              <a:solidFill>
                <a:srgbClr val="FFFF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 Black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460685" y="4010681"/>
            <a:ext cx="4222631" cy="1973833"/>
          </a:xfrm>
          <a:prstGeom prst="rect">
            <a:avLst/>
          </a:prstGeom>
          <a:noFill/>
          <a:effectLst>
            <a:glow rad="101600">
              <a:schemeClr val="accent1">
                <a:satMod val="175000"/>
                <a:alpha val="40000"/>
              </a:schemeClr>
            </a:glow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 wrap="none" lIns="91440" tIns="45720" rIns="91440" bIns="45720">
            <a:prstTxWarp prst="textDeflateBottom">
              <a:avLst/>
            </a:prstTxWarp>
            <a:spAutoFit/>
          </a:bodyPr>
          <a:lstStyle/>
          <a:p>
            <a:pPr algn="ctr"/>
            <a:r>
              <a:rPr lang="uk-UA" sz="4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Повторення</a:t>
            </a:r>
            <a:endParaRPr lang="uk-UA" sz="48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</p:txBody>
      </p:sp>
      <p:pic>
        <p:nvPicPr>
          <p:cNvPr id="4098" name="Picture 2" descr="https://wiki.fizmat.tnpu.edu.ua/images/e/e9/%D0%9F%D0%BE%D0%BA%D0%B8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9525" y="4573934"/>
            <a:ext cx="3614514" cy="2009027"/>
          </a:xfrm>
          <a:prstGeom prst="rect">
            <a:avLst/>
          </a:prstGeom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8" name="Группа 17"/>
          <p:cNvGrpSpPr/>
          <p:nvPr/>
        </p:nvGrpSpPr>
        <p:grpSpPr>
          <a:xfrm>
            <a:off x="73922" y="1373184"/>
            <a:ext cx="3185306" cy="4830604"/>
            <a:chOff x="124460" y="1522065"/>
            <a:chExt cx="2336225" cy="6522093"/>
          </a:xfrm>
        </p:grpSpPr>
        <p:sp>
          <p:nvSpPr>
            <p:cNvPr id="11" name="Блок-схема: альтернативный процесс 10"/>
            <p:cNvSpPr/>
            <p:nvPr/>
          </p:nvSpPr>
          <p:spPr>
            <a:xfrm>
              <a:off x="182089" y="1522065"/>
              <a:ext cx="2278596" cy="6522093"/>
            </a:xfrm>
            <a:prstGeom prst="flowChartAlternateProcess">
              <a:avLst/>
            </a:prstGeom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/>
              <a:endParaRPr lang="uk-UA" sz="3600" dirty="0" smtClean="0"/>
            </a:p>
            <a:p>
              <a:pPr algn="ctr"/>
              <a:endParaRPr lang="uk-UA" sz="3600" dirty="0"/>
            </a:p>
            <a:p>
              <a:pPr algn="ctr"/>
              <a:endParaRPr lang="uk-UA" sz="3600" dirty="0" smtClean="0"/>
            </a:p>
            <a:p>
              <a:pPr algn="ctr"/>
              <a:endParaRPr lang="uk-UA" sz="3600" dirty="0"/>
            </a:p>
            <a:p>
              <a:pPr algn="ctr"/>
              <a:endParaRPr lang="uk-UA" sz="3600" dirty="0" smtClean="0"/>
            </a:p>
            <a:p>
              <a:pPr algn="ctr"/>
              <a:endParaRPr lang="uk-UA" sz="3600" dirty="0"/>
            </a:p>
            <a:p>
              <a:pPr algn="ctr"/>
              <a:endParaRPr lang="uk-UA" sz="3600" dirty="0" smtClean="0"/>
            </a:p>
            <a:p>
              <a:pPr algn="ctr"/>
              <a:endParaRPr lang="uk-UA" sz="3600" dirty="0"/>
            </a:p>
          </p:txBody>
        </p:sp>
        <p:sp>
          <p:nvSpPr>
            <p:cNvPr id="16" name="Прямоугольник 15"/>
            <p:cNvSpPr/>
            <p:nvPr/>
          </p:nvSpPr>
          <p:spPr>
            <a:xfrm>
              <a:off x="124460" y="1595076"/>
              <a:ext cx="2278595" cy="7064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endParaRPr lang="uk-UA" sz="2800" b="1" dirty="0"/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6687488" y="1398982"/>
            <a:ext cx="1704933" cy="733663"/>
          </a:xfrm>
          <a:prstGeom prst="leftRightArrow">
            <a:avLst/>
          </a:prstGeo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b="1" spc="-150" dirty="0" smtClean="0">
                <a:solidFill>
                  <a:srgbClr val="002060"/>
                </a:solidFill>
              </a:rPr>
              <a:t>Приклад</a:t>
            </a:r>
            <a:endParaRPr lang="uk-UA" b="1" spc="-150" dirty="0">
              <a:solidFill>
                <a:srgbClr val="002060"/>
              </a:solidFill>
            </a:endParaRPr>
          </a:p>
        </p:txBody>
      </p:sp>
      <p:sp>
        <p:nvSpPr>
          <p:cNvPr id="8" name="Табличка 7"/>
          <p:cNvSpPr/>
          <p:nvPr/>
        </p:nvSpPr>
        <p:spPr>
          <a:xfrm>
            <a:off x="1691680" y="5886698"/>
            <a:ext cx="5760640" cy="800100"/>
          </a:xfrm>
          <a:prstGeom prst="plaque">
            <a:avLst/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b="1" dirty="0">
                <a:solidFill>
                  <a:srgbClr val="C00000"/>
                </a:solidFill>
              </a:rPr>
              <a:t>Повторення</a:t>
            </a:r>
            <a:r>
              <a:rPr lang="uk-UA" sz="1600" dirty="0"/>
              <a:t> — базова алгоритмічна структура, призначена для організації </a:t>
            </a:r>
            <a:r>
              <a:rPr lang="uk-UA" sz="1600" b="1" dirty="0">
                <a:solidFill>
                  <a:srgbClr val="002060"/>
                </a:solidFill>
              </a:rPr>
              <a:t>багаторазового виконання</a:t>
            </a:r>
            <a:r>
              <a:rPr lang="uk-UA" sz="1600" dirty="0"/>
              <a:t> набору </a:t>
            </a:r>
            <a:r>
              <a:rPr lang="uk-UA" sz="1600" b="1" dirty="0">
                <a:solidFill>
                  <a:srgbClr val="002060"/>
                </a:solidFill>
              </a:rPr>
              <a:t>команд</a:t>
            </a:r>
            <a:r>
              <a:rPr lang="uk-UA" sz="1600" dirty="0" smtClean="0"/>
              <a:t>.</a:t>
            </a:r>
            <a:endParaRPr lang="uk-UA" sz="1600" dirty="0"/>
          </a:p>
        </p:txBody>
      </p:sp>
      <p:pic>
        <p:nvPicPr>
          <p:cNvPr id="5122" name="Picture 2" descr="https://upload.wikimedia.org/wikipedia/commons/4/4f/Scratch_Logo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349" y="4166365"/>
            <a:ext cx="2118661" cy="1959513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3922" y="2442129"/>
            <a:ext cx="313846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dirty="0" smtClean="0"/>
              <a:t>Виконавець </a:t>
            </a:r>
            <a:r>
              <a:rPr lang="uk-UA" sz="2400" b="1" i="1" dirty="0" smtClean="0"/>
              <a:t>Танцюрист </a:t>
            </a:r>
            <a:r>
              <a:rPr lang="uk-UA" sz="2400" dirty="0"/>
              <a:t>змінюватиме зовнішній вигляд 4 рази з інтервалом 1 </a:t>
            </a:r>
            <a:r>
              <a:rPr lang="uk-UA" sz="2400" dirty="0" smtClean="0"/>
              <a:t>секунду</a:t>
            </a:r>
            <a:endParaRPr lang="uk-UA" sz="2400" dirty="0"/>
          </a:p>
        </p:txBody>
      </p:sp>
      <p:sp>
        <p:nvSpPr>
          <p:cNvPr id="4" name="Прямоугольник с двумя вырезанными противолежащими углами 3"/>
          <p:cNvSpPr/>
          <p:nvPr/>
        </p:nvSpPr>
        <p:spPr>
          <a:xfrm>
            <a:off x="3347864" y="1564807"/>
            <a:ext cx="3168352" cy="771346"/>
          </a:xfrm>
          <a:prstGeom prst="snip2Diag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dirty="0" smtClean="0"/>
              <a:t>Алгоритм у </a:t>
            </a:r>
            <a:r>
              <a:rPr lang="uk-UA" dirty="0"/>
              <a:t>середовищі </a:t>
            </a:r>
            <a:r>
              <a:rPr lang="uk-UA" b="1" i="1" dirty="0"/>
              <a:t>Скретч</a:t>
            </a:r>
            <a:endParaRPr lang="uk-UA" i="1" dirty="0"/>
          </a:p>
        </p:txBody>
      </p:sp>
      <p:pic>
        <p:nvPicPr>
          <p:cNvPr id="25" name="Рисунок 24"/>
          <p:cNvPicPr/>
          <p:nvPr/>
        </p:nvPicPr>
        <p:blipFill>
          <a:blip r:embed="rId10"/>
          <a:stretch>
            <a:fillRect/>
          </a:stretch>
        </p:blipFill>
        <p:spPr>
          <a:xfrm>
            <a:off x="152496" y="1427261"/>
            <a:ext cx="3028158" cy="1066592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26" name="Рисунок 25"/>
          <p:cNvPicPr/>
          <p:nvPr/>
        </p:nvPicPr>
        <p:blipFill>
          <a:blip r:embed="rId11"/>
          <a:stretch>
            <a:fillRect/>
          </a:stretch>
        </p:blipFill>
        <p:spPr>
          <a:xfrm>
            <a:off x="3876992" y="2493853"/>
            <a:ext cx="4367416" cy="3084594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</p:spTree>
    <p:extLst>
      <p:ext uri="{BB962C8B-B14F-4D97-AF65-F5344CB8AC3E}">
        <p14:creationId xmlns:p14="http://schemas.microsoft.com/office/powerpoint/2010/main" val="2297284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折角形 17"/>
          <p:cNvSpPr/>
          <p:nvPr/>
        </p:nvSpPr>
        <p:spPr>
          <a:xfrm>
            <a:off x="15700" y="735351"/>
            <a:ext cx="8862164" cy="5721880"/>
          </a:xfrm>
          <a:prstGeom prst="foldedCorner">
            <a:avLst/>
          </a:prstGeom>
          <a:scene3d>
            <a:camera prst="obliqueBottomLeft"/>
            <a:lightRig rig="threePt" dir="t"/>
          </a:scene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623" y="121665"/>
            <a:ext cx="933450" cy="5619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http://tatyana-chulan.ucoz.ru/master_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77671"/>
            <a:ext cx="3916195" cy="2937147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cs623330.vk.me/v623330743/b42/s_0Cju-_Au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9" y="3947330"/>
            <a:ext cx="3779912" cy="2910669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/Files/images/Алг_повтор_розгал6klas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8559" y="2105095"/>
            <a:ext cx="3798929" cy="4132028"/>
          </a:xfrm>
          <a:prstGeom prst="rect">
            <a:avLst/>
          </a:prstGeom>
          <a:noFill/>
          <a:effectLst>
            <a:softEdge rad="8382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Выноска со стрелкой вниз 19"/>
          <p:cNvSpPr/>
          <p:nvPr/>
        </p:nvSpPr>
        <p:spPr>
          <a:xfrm>
            <a:off x="266136" y="814835"/>
            <a:ext cx="8611728" cy="707231"/>
          </a:xfrm>
          <a:prstGeom prst="downArrowCallout">
            <a:avLst>
              <a:gd name="adj1" fmla="val 25000"/>
              <a:gd name="adj2" fmla="val 158464"/>
              <a:gd name="adj3" fmla="val 25000"/>
              <a:gd name="adj4" fmla="val 64977"/>
            </a:avLst>
          </a:prstGeom>
          <a:effectLst>
            <a:innerShdw blurRad="63500" dist="50800" dir="18900000">
              <a:prstClr val="black">
                <a:alpha val="50000"/>
              </a:prstClr>
            </a:innerShdw>
            <a:reflection blurRad="6350" stA="50000" endA="300" endPos="38500" dist="50800" dir="5400000" sy="-100000" algn="bl" rotWithShape="0"/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lvl="0" algn="ctr" defTabSz="933450">
              <a:spcBef>
                <a:spcPct val="0"/>
              </a:spcBef>
            </a:pPr>
            <a:r>
              <a:rPr lang="uk-UA" sz="2400" b="1" spc="600" dirty="0" smtClean="0"/>
              <a:t>Невизначена кількістю </a:t>
            </a:r>
            <a:r>
              <a:rPr lang="uk-UA" sz="2400" b="1" spc="600" dirty="0"/>
              <a:t>пов­торень </a:t>
            </a:r>
            <a:endParaRPr lang="uk-UA" sz="2400" b="1" spc="600" dirty="0">
              <a:effectLst>
                <a:innerShdw blurRad="63500" dist="50800" dir="10800000">
                  <a:prstClr val="black">
                    <a:alpha val="50000"/>
                  </a:prstClr>
                </a:innerShdw>
              </a:effectLst>
            </a:endParaRPr>
          </a:p>
        </p:txBody>
      </p:sp>
      <p:pic>
        <p:nvPicPr>
          <p:cNvPr id="21" name="Picture 2" descr="http://thumbs.dreamstime.com/z/true-false-vector-illustration-symbols-34834056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11" t="9362" r="8055" b="28195"/>
          <a:stretch/>
        </p:blipFill>
        <p:spPr bwMode="auto">
          <a:xfrm>
            <a:off x="87866" y="5962767"/>
            <a:ext cx="1459798" cy="7042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blog.lawinfo.com/wp-content/uploads/2013/02/True-or-False-300x300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2850" y="5589240"/>
            <a:ext cx="1478240" cy="11975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1547664" y="3257"/>
            <a:ext cx="7407295" cy="646986"/>
          </a:xfrm>
          <a:prstGeom prst="roundRect">
            <a:avLst/>
          </a:prstGeom>
          <a:effectLst>
            <a:outerShdw blurRad="40000" dist="23000" dir="5400000" rotWithShape="0">
              <a:srgbClr val="000000">
                <a:alpha val="35000"/>
              </a:srgbClr>
            </a:outerShdw>
            <a:reflection blurRad="6350" stA="50000" endA="300" endPos="90000" dir="5400000" sy="-100000" algn="bl" rotWithShape="0"/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uk-UA" sz="3200" b="1" i="1" dirty="0" smtClean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Як створити циклічний алгоритм?</a:t>
            </a:r>
            <a:endParaRPr lang="zh-CN" altLang="en-US" sz="3200" b="1" i="1" dirty="0">
              <a:ln w="1905"/>
              <a:solidFill>
                <a:srgbClr val="FFFF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 Black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460685" y="4010681"/>
            <a:ext cx="4222631" cy="1973833"/>
          </a:xfrm>
          <a:prstGeom prst="rect">
            <a:avLst/>
          </a:prstGeom>
          <a:noFill/>
          <a:effectLst>
            <a:glow rad="101600">
              <a:schemeClr val="accent1">
                <a:satMod val="175000"/>
                <a:alpha val="40000"/>
              </a:schemeClr>
            </a:glow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 wrap="none" lIns="91440" tIns="45720" rIns="91440" bIns="45720">
            <a:prstTxWarp prst="textDeflateBottom">
              <a:avLst/>
            </a:prstTxWarp>
            <a:spAutoFit/>
          </a:bodyPr>
          <a:lstStyle/>
          <a:p>
            <a:pPr algn="ctr"/>
            <a:r>
              <a:rPr lang="uk-UA" sz="4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Повторення</a:t>
            </a:r>
            <a:endParaRPr lang="uk-UA" sz="48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</p:txBody>
      </p:sp>
      <p:pic>
        <p:nvPicPr>
          <p:cNvPr id="4098" name="Picture 2" descr="https://wiki.fizmat.tnpu.edu.ua/images/e/e9/%D0%9F%D0%BE%D0%BA%D0%B8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9525" y="4573934"/>
            <a:ext cx="3614514" cy="2009027"/>
          </a:xfrm>
          <a:prstGeom prst="rect">
            <a:avLst/>
          </a:prstGeom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8" name="Группа 17"/>
          <p:cNvGrpSpPr/>
          <p:nvPr/>
        </p:nvGrpSpPr>
        <p:grpSpPr>
          <a:xfrm>
            <a:off x="73921" y="1373184"/>
            <a:ext cx="3644125" cy="4830604"/>
            <a:chOff x="124460" y="1522065"/>
            <a:chExt cx="2336225" cy="6522093"/>
          </a:xfrm>
        </p:grpSpPr>
        <p:sp>
          <p:nvSpPr>
            <p:cNvPr id="11" name="Блок-схема: альтернативный процесс 10"/>
            <p:cNvSpPr/>
            <p:nvPr/>
          </p:nvSpPr>
          <p:spPr>
            <a:xfrm>
              <a:off x="182089" y="1522065"/>
              <a:ext cx="2278596" cy="6522093"/>
            </a:xfrm>
            <a:prstGeom prst="flowChartAlternateProcess">
              <a:avLst/>
            </a:prstGeom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/>
              <a:endParaRPr lang="uk-UA" sz="3600" dirty="0" smtClean="0"/>
            </a:p>
            <a:p>
              <a:pPr algn="ctr"/>
              <a:endParaRPr lang="uk-UA" sz="3600" dirty="0"/>
            </a:p>
            <a:p>
              <a:pPr algn="ctr"/>
              <a:endParaRPr lang="uk-UA" sz="3600" dirty="0" smtClean="0"/>
            </a:p>
            <a:p>
              <a:pPr algn="ctr"/>
              <a:endParaRPr lang="uk-UA" sz="3600" dirty="0"/>
            </a:p>
            <a:p>
              <a:pPr algn="ctr"/>
              <a:endParaRPr lang="uk-UA" sz="3600" dirty="0" smtClean="0"/>
            </a:p>
            <a:p>
              <a:pPr algn="ctr"/>
              <a:endParaRPr lang="uk-UA" sz="3600" dirty="0"/>
            </a:p>
            <a:p>
              <a:pPr algn="ctr"/>
              <a:endParaRPr lang="uk-UA" sz="3600" dirty="0" smtClean="0"/>
            </a:p>
            <a:p>
              <a:pPr algn="ctr"/>
              <a:endParaRPr lang="uk-UA" sz="3600" dirty="0"/>
            </a:p>
          </p:txBody>
        </p:sp>
        <p:sp>
          <p:nvSpPr>
            <p:cNvPr id="16" name="Прямоугольник 15"/>
            <p:cNvSpPr/>
            <p:nvPr/>
          </p:nvSpPr>
          <p:spPr>
            <a:xfrm>
              <a:off x="124460" y="1595076"/>
              <a:ext cx="2278595" cy="7064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endParaRPr lang="uk-UA" sz="2800" b="1" dirty="0"/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6687488" y="1398982"/>
            <a:ext cx="1704933" cy="733663"/>
          </a:xfrm>
          <a:prstGeom prst="leftRightArrow">
            <a:avLst/>
          </a:prstGeo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b="1" spc="-150" dirty="0" smtClean="0">
                <a:solidFill>
                  <a:srgbClr val="002060"/>
                </a:solidFill>
              </a:rPr>
              <a:t>Приклад</a:t>
            </a:r>
            <a:endParaRPr lang="uk-UA" b="1" spc="-150" dirty="0">
              <a:solidFill>
                <a:srgbClr val="002060"/>
              </a:solidFill>
            </a:endParaRPr>
          </a:p>
        </p:txBody>
      </p:sp>
      <p:sp>
        <p:nvSpPr>
          <p:cNvPr id="8" name="Табличка 7"/>
          <p:cNvSpPr/>
          <p:nvPr/>
        </p:nvSpPr>
        <p:spPr>
          <a:xfrm>
            <a:off x="1691680" y="5886698"/>
            <a:ext cx="5760640" cy="800100"/>
          </a:xfrm>
          <a:prstGeom prst="plaque">
            <a:avLst/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b="1" dirty="0">
                <a:solidFill>
                  <a:srgbClr val="C00000"/>
                </a:solidFill>
              </a:rPr>
              <a:t>Повторення</a:t>
            </a:r>
            <a:r>
              <a:rPr lang="uk-UA" sz="1600" dirty="0"/>
              <a:t> — базова алгоритмічна структура, призначена для організації </a:t>
            </a:r>
            <a:r>
              <a:rPr lang="uk-UA" sz="1600" b="1" dirty="0">
                <a:solidFill>
                  <a:srgbClr val="002060"/>
                </a:solidFill>
              </a:rPr>
              <a:t>багаторазового виконання</a:t>
            </a:r>
            <a:r>
              <a:rPr lang="uk-UA" sz="1600" dirty="0"/>
              <a:t> набору </a:t>
            </a:r>
            <a:r>
              <a:rPr lang="uk-UA" sz="1600" b="1" dirty="0">
                <a:solidFill>
                  <a:srgbClr val="002060"/>
                </a:solidFill>
              </a:rPr>
              <a:t>команд</a:t>
            </a:r>
            <a:r>
              <a:rPr lang="uk-UA" sz="1600" dirty="0" smtClean="0"/>
              <a:t>.</a:t>
            </a:r>
            <a:endParaRPr lang="uk-UA" sz="1600" dirty="0"/>
          </a:p>
        </p:txBody>
      </p:sp>
      <p:pic>
        <p:nvPicPr>
          <p:cNvPr id="5122" name="Picture 2" descr="https://upload.wikimedia.org/wikipedia/commons/4/4f/Scratch_Logo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966" y="3596291"/>
            <a:ext cx="2602261" cy="2406786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71696" y="1518073"/>
            <a:ext cx="3138466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dirty="0"/>
              <a:t>У разі, коли в алгоритмі </a:t>
            </a:r>
            <a:r>
              <a:rPr lang="uk-UA" sz="2400" b="1" dirty="0">
                <a:solidFill>
                  <a:srgbClr val="002060"/>
                </a:solidFill>
              </a:rPr>
              <a:t>кількість повторів заздалегідь не відома</a:t>
            </a:r>
            <a:r>
              <a:rPr lang="uk-UA" sz="2400" dirty="0"/>
              <a:t>, у середовищі </a:t>
            </a:r>
            <a:r>
              <a:rPr lang="uk-UA" sz="2400" b="1" i="1" dirty="0"/>
              <a:t>Скретч</a:t>
            </a:r>
            <a:r>
              <a:rPr lang="uk-UA" sz="2400" dirty="0"/>
              <a:t> використовують команду </a:t>
            </a:r>
            <a:endParaRPr lang="uk-UA" sz="2400" dirty="0" smtClean="0"/>
          </a:p>
          <a:p>
            <a:pPr algn="ctr"/>
            <a:r>
              <a:rPr lang="uk-UA" sz="3600" b="1" i="1" dirty="0" smtClean="0">
                <a:solidFill>
                  <a:srgbClr val="002060"/>
                </a:solidFill>
              </a:rPr>
              <a:t>Завжди</a:t>
            </a:r>
            <a:r>
              <a:rPr lang="uk-UA" sz="2400" dirty="0" smtClean="0"/>
              <a:t> </a:t>
            </a:r>
            <a:endParaRPr lang="uk-UA" sz="2400" dirty="0"/>
          </a:p>
        </p:txBody>
      </p:sp>
      <p:pic>
        <p:nvPicPr>
          <p:cNvPr id="22" name="Рисунок 21"/>
          <p:cNvPicPr/>
          <p:nvPr/>
        </p:nvPicPr>
        <p:blipFill>
          <a:blip r:embed="rId10"/>
          <a:stretch>
            <a:fillRect/>
          </a:stretch>
        </p:blipFill>
        <p:spPr>
          <a:xfrm>
            <a:off x="3962717" y="2276872"/>
            <a:ext cx="4785747" cy="2777313"/>
          </a:xfrm>
          <a:prstGeom prst="rect">
            <a:avLst/>
          </a:prstGeom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2344478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折角形 17"/>
          <p:cNvSpPr/>
          <p:nvPr/>
        </p:nvSpPr>
        <p:spPr>
          <a:xfrm>
            <a:off x="15700" y="735351"/>
            <a:ext cx="8862164" cy="5721880"/>
          </a:xfrm>
          <a:prstGeom prst="foldedCorner">
            <a:avLst/>
          </a:prstGeom>
          <a:scene3d>
            <a:camera prst="obliqueBottomLeft"/>
            <a:lightRig rig="threePt" dir="t"/>
          </a:scene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623" y="121665"/>
            <a:ext cx="933450" cy="5619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http://tatyana-chulan.ucoz.ru/master_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77671"/>
            <a:ext cx="3916195" cy="2937147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cs623330.vk.me/v623330743/b42/s_0Cju-_Au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9" y="3947330"/>
            <a:ext cx="3779912" cy="2910669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/Files/images/Алг_повтор_розгал6klas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8559" y="2105095"/>
            <a:ext cx="3798929" cy="4132028"/>
          </a:xfrm>
          <a:prstGeom prst="rect">
            <a:avLst/>
          </a:prstGeom>
          <a:noFill/>
          <a:effectLst>
            <a:softEdge rad="8382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Выноска со стрелкой вниз 19"/>
          <p:cNvSpPr/>
          <p:nvPr/>
        </p:nvSpPr>
        <p:spPr>
          <a:xfrm>
            <a:off x="266136" y="814835"/>
            <a:ext cx="8611728" cy="707231"/>
          </a:xfrm>
          <a:prstGeom prst="downArrowCallout">
            <a:avLst>
              <a:gd name="adj1" fmla="val 25000"/>
              <a:gd name="adj2" fmla="val 158464"/>
              <a:gd name="adj3" fmla="val 25000"/>
              <a:gd name="adj4" fmla="val 64977"/>
            </a:avLst>
          </a:prstGeom>
          <a:effectLst>
            <a:innerShdw blurRad="63500" dist="50800" dir="18900000">
              <a:prstClr val="black">
                <a:alpha val="50000"/>
              </a:prstClr>
            </a:innerShdw>
            <a:reflection blurRad="6350" stA="50000" endA="300" endPos="38500" dist="50800" dir="5400000" sy="-100000" algn="bl" rotWithShape="0"/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lvl="0" algn="ctr" defTabSz="933450">
              <a:spcBef>
                <a:spcPct val="0"/>
              </a:spcBef>
            </a:pPr>
            <a:r>
              <a:rPr lang="uk-UA" sz="2400" b="1" spc="600" dirty="0" smtClean="0"/>
              <a:t>Невизначена кількістю </a:t>
            </a:r>
            <a:r>
              <a:rPr lang="uk-UA" sz="2400" b="1" spc="600" dirty="0"/>
              <a:t>пов­торень </a:t>
            </a:r>
            <a:endParaRPr lang="uk-UA" sz="2400" b="1" spc="600" dirty="0">
              <a:effectLst>
                <a:innerShdw blurRad="63500" dist="50800" dir="10800000">
                  <a:prstClr val="black">
                    <a:alpha val="50000"/>
                  </a:prstClr>
                </a:innerShdw>
              </a:effectLst>
            </a:endParaRPr>
          </a:p>
        </p:txBody>
      </p:sp>
      <p:pic>
        <p:nvPicPr>
          <p:cNvPr id="21" name="Picture 2" descr="http://thumbs.dreamstime.com/z/true-false-vector-illustration-symbols-34834056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11" t="9362" r="8055" b="28195"/>
          <a:stretch/>
        </p:blipFill>
        <p:spPr bwMode="auto">
          <a:xfrm>
            <a:off x="87866" y="5962767"/>
            <a:ext cx="1459798" cy="7042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blog.lawinfo.com/wp-content/uploads/2013/02/True-or-False-300x300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2850" y="5589240"/>
            <a:ext cx="1478240" cy="11975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1547664" y="3257"/>
            <a:ext cx="7407295" cy="646986"/>
          </a:xfrm>
          <a:prstGeom prst="roundRect">
            <a:avLst/>
          </a:prstGeom>
          <a:effectLst>
            <a:outerShdw blurRad="40000" dist="23000" dir="5400000" rotWithShape="0">
              <a:srgbClr val="000000">
                <a:alpha val="35000"/>
              </a:srgbClr>
            </a:outerShdw>
            <a:reflection blurRad="6350" stA="50000" endA="300" endPos="90000" dir="5400000" sy="-100000" algn="bl" rotWithShape="0"/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uk-UA" sz="3200" b="1" i="1" dirty="0" smtClean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Як створити циклічний алгоритм?</a:t>
            </a:r>
            <a:endParaRPr lang="zh-CN" altLang="en-US" sz="3200" b="1" i="1" dirty="0">
              <a:ln w="1905"/>
              <a:solidFill>
                <a:srgbClr val="FFFF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 Black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460685" y="4010681"/>
            <a:ext cx="4222631" cy="1973833"/>
          </a:xfrm>
          <a:prstGeom prst="rect">
            <a:avLst/>
          </a:prstGeom>
          <a:noFill/>
          <a:effectLst>
            <a:glow rad="101600">
              <a:schemeClr val="accent1">
                <a:satMod val="175000"/>
                <a:alpha val="40000"/>
              </a:schemeClr>
            </a:glow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 wrap="none" lIns="91440" tIns="45720" rIns="91440" bIns="45720">
            <a:prstTxWarp prst="textDeflateBottom">
              <a:avLst/>
            </a:prstTxWarp>
            <a:spAutoFit/>
          </a:bodyPr>
          <a:lstStyle/>
          <a:p>
            <a:pPr algn="ctr"/>
            <a:r>
              <a:rPr lang="uk-UA" sz="4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Повторення</a:t>
            </a:r>
            <a:endParaRPr lang="uk-UA" sz="48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</p:txBody>
      </p:sp>
      <p:pic>
        <p:nvPicPr>
          <p:cNvPr id="4098" name="Picture 2" descr="https://wiki.fizmat.tnpu.edu.ua/images/e/e9/%D0%9F%D0%BE%D0%BA%D0%B8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9525" y="4573934"/>
            <a:ext cx="3614514" cy="2009027"/>
          </a:xfrm>
          <a:prstGeom prst="rect">
            <a:avLst/>
          </a:prstGeom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8" name="Группа 17"/>
          <p:cNvGrpSpPr/>
          <p:nvPr/>
        </p:nvGrpSpPr>
        <p:grpSpPr>
          <a:xfrm>
            <a:off x="73921" y="1373184"/>
            <a:ext cx="3644125" cy="4830604"/>
            <a:chOff x="124460" y="1522065"/>
            <a:chExt cx="2336225" cy="6522093"/>
          </a:xfrm>
        </p:grpSpPr>
        <p:sp>
          <p:nvSpPr>
            <p:cNvPr id="11" name="Блок-схема: альтернативный процесс 10"/>
            <p:cNvSpPr/>
            <p:nvPr/>
          </p:nvSpPr>
          <p:spPr>
            <a:xfrm>
              <a:off x="182089" y="1522065"/>
              <a:ext cx="2278596" cy="6522093"/>
            </a:xfrm>
            <a:prstGeom prst="flowChartAlternateProcess">
              <a:avLst/>
            </a:prstGeom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/>
              <a:endParaRPr lang="uk-UA" sz="3600" dirty="0" smtClean="0"/>
            </a:p>
            <a:p>
              <a:pPr algn="ctr"/>
              <a:endParaRPr lang="uk-UA" sz="3600" dirty="0"/>
            </a:p>
            <a:p>
              <a:pPr algn="ctr"/>
              <a:endParaRPr lang="uk-UA" sz="3600" dirty="0" smtClean="0"/>
            </a:p>
            <a:p>
              <a:pPr algn="ctr"/>
              <a:endParaRPr lang="uk-UA" sz="3600" dirty="0"/>
            </a:p>
            <a:p>
              <a:pPr algn="ctr"/>
              <a:endParaRPr lang="uk-UA" sz="3600" dirty="0" smtClean="0"/>
            </a:p>
            <a:p>
              <a:pPr algn="ctr"/>
              <a:endParaRPr lang="uk-UA" sz="3600" dirty="0"/>
            </a:p>
            <a:p>
              <a:pPr algn="ctr"/>
              <a:endParaRPr lang="uk-UA" sz="3600" dirty="0" smtClean="0"/>
            </a:p>
            <a:p>
              <a:pPr algn="ctr"/>
              <a:endParaRPr lang="uk-UA" sz="3600" dirty="0"/>
            </a:p>
          </p:txBody>
        </p:sp>
        <p:sp>
          <p:nvSpPr>
            <p:cNvPr id="16" name="Прямоугольник 15"/>
            <p:cNvSpPr/>
            <p:nvPr/>
          </p:nvSpPr>
          <p:spPr>
            <a:xfrm>
              <a:off x="124460" y="1595076"/>
              <a:ext cx="2278595" cy="7064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endParaRPr lang="uk-UA" sz="2800" b="1" dirty="0"/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6687488" y="1398982"/>
            <a:ext cx="1704933" cy="733663"/>
          </a:xfrm>
          <a:prstGeom prst="leftRightArrow">
            <a:avLst/>
          </a:prstGeo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b="1" spc="-150" dirty="0" smtClean="0">
                <a:solidFill>
                  <a:srgbClr val="002060"/>
                </a:solidFill>
              </a:rPr>
              <a:t>Приклад</a:t>
            </a:r>
            <a:endParaRPr lang="uk-UA" b="1" spc="-150" dirty="0">
              <a:solidFill>
                <a:srgbClr val="002060"/>
              </a:solidFill>
            </a:endParaRPr>
          </a:p>
        </p:txBody>
      </p:sp>
      <p:sp>
        <p:nvSpPr>
          <p:cNvPr id="8" name="Табличка 7"/>
          <p:cNvSpPr/>
          <p:nvPr/>
        </p:nvSpPr>
        <p:spPr>
          <a:xfrm>
            <a:off x="1691680" y="5886698"/>
            <a:ext cx="5760640" cy="800100"/>
          </a:xfrm>
          <a:prstGeom prst="plaque">
            <a:avLst/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b="1" dirty="0">
                <a:solidFill>
                  <a:srgbClr val="C00000"/>
                </a:solidFill>
              </a:rPr>
              <a:t>Повторення</a:t>
            </a:r>
            <a:r>
              <a:rPr lang="uk-UA" sz="1600" dirty="0"/>
              <a:t> — базова алгоритмічна структура, призначена для організації </a:t>
            </a:r>
            <a:r>
              <a:rPr lang="uk-UA" sz="1600" b="1" dirty="0">
                <a:solidFill>
                  <a:srgbClr val="002060"/>
                </a:solidFill>
              </a:rPr>
              <a:t>багаторазового виконання</a:t>
            </a:r>
            <a:r>
              <a:rPr lang="uk-UA" sz="1600" dirty="0"/>
              <a:t> набору </a:t>
            </a:r>
            <a:r>
              <a:rPr lang="uk-UA" sz="1600" b="1" dirty="0">
                <a:solidFill>
                  <a:srgbClr val="002060"/>
                </a:solidFill>
              </a:rPr>
              <a:t>команд</a:t>
            </a:r>
            <a:r>
              <a:rPr lang="uk-UA" sz="1600" dirty="0" smtClean="0"/>
              <a:t>.</a:t>
            </a:r>
            <a:endParaRPr lang="uk-UA" sz="1600" dirty="0"/>
          </a:p>
        </p:txBody>
      </p:sp>
      <p:pic>
        <p:nvPicPr>
          <p:cNvPr id="5122" name="Picture 2" descr="https://upload.wikimedia.org/wikipedia/commons/4/4f/Scratch_Logo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966" y="3596291"/>
            <a:ext cx="2602261" cy="2406786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71696" y="1862785"/>
            <a:ext cx="313846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800" dirty="0" smtClean="0"/>
              <a:t>Виконавець </a:t>
            </a:r>
            <a:r>
              <a:rPr lang="uk-UA" sz="2800" b="1" i="1" dirty="0" smtClean="0"/>
              <a:t>Танцюрист </a:t>
            </a:r>
            <a:r>
              <a:rPr lang="uk-UA" sz="2800" dirty="0"/>
              <a:t>змінюватиме зовнішній вигляд 4 рази з інтервалом 1 </a:t>
            </a:r>
            <a:r>
              <a:rPr lang="uk-UA" sz="2800" dirty="0" smtClean="0"/>
              <a:t>секунду</a:t>
            </a:r>
            <a:endParaRPr lang="uk-UA" sz="2800" dirty="0"/>
          </a:p>
        </p:txBody>
      </p:sp>
      <p:pic>
        <p:nvPicPr>
          <p:cNvPr id="22" name="Рисунок 21"/>
          <p:cNvPicPr/>
          <p:nvPr/>
        </p:nvPicPr>
        <p:blipFill>
          <a:blip r:embed="rId10"/>
          <a:stretch>
            <a:fillRect/>
          </a:stretch>
        </p:blipFill>
        <p:spPr>
          <a:xfrm>
            <a:off x="3916195" y="2170370"/>
            <a:ext cx="4961669" cy="22738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</p:pic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3993290" y="4608951"/>
            <a:ext cx="4961669" cy="1015663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ourier New" pitchFamily="49" charset="0"/>
                <a:cs typeface="Calibri" pitchFamily="34" charset="0"/>
              </a:rPr>
              <a:t>Щоб </a:t>
            </a: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Courier New" pitchFamily="49" charset="0"/>
                <a:cs typeface="Calibri" pitchFamily="34" charset="0"/>
              </a:rPr>
              <a:t>зупинити</a:t>
            </a: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ourier New" pitchFamily="49" charset="0"/>
                <a:cs typeface="Calibri" pitchFamily="34" charset="0"/>
              </a:rPr>
              <a:t> виконання команд, розміщених у тілі такого </a:t>
            </a:r>
            <a:r>
              <a:rPr kumimoji="0" lang="uk-UA" sz="2000" b="1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ourier New" pitchFamily="49" charset="0"/>
                <a:cs typeface="Calibri" pitchFamily="34" charset="0"/>
              </a:rPr>
              <a:t>циклу</a:t>
            </a: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ourier New" pitchFamily="49" charset="0"/>
                <a:cs typeface="Calibri" pitchFamily="34" charset="0"/>
              </a:rPr>
              <a:t>, користувачу слід натиснути кнопку </a:t>
            </a:r>
            <a:endParaRPr kumimoji="0" lang="uk-UA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10241" name="Рисунок 2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7200"/>
            <a:ext cx="285750" cy="238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Рисунок 24"/>
          <p:cNvPicPr/>
          <p:nvPr/>
        </p:nvPicPr>
        <p:blipFill>
          <a:blip r:embed="rId11"/>
          <a:stretch>
            <a:fillRect/>
          </a:stretch>
        </p:blipFill>
        <p:spPr>
          <a:xfrm>
            <a:off x="8268857" y="4955985"/>
            <a:ext cx="648072" cy="6029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10229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折角形 17"/>
          <p:cNvSpPr/>
          <p:nvPr/>
        </p:nvSpPr>
        <p:spPr>
          <a:xfrm>
            <a:off x="15700" y="735351"/>
            <a:ext cx="8862164" cy="5721880"/>
          </a:xfrm>
          <a:prstGeom prst="foldedCorner">
            <a:avLst/>
          </a:prstGeom>
          <a:scene3d>
            <a:camera prst="obliqueBottomLeft"/>
            <a:lightRig rig="threePt" dir="t"/>
          </a:scene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623" y="121665"/>
            <a:ext cx="933450" cy="5619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http://tatyana-chulan.ucoz.ru/master_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77671"/>
            <a:ext cx="3916195" cy="2937147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cs623330.vk.me/v623330743/b42/s_0Cju-_Au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9" y="3947330"/>
            <a:ext cx="3779912" cy="2910669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/Files/images/Алг_повтор_розгал6klas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8559" y="2105095"/>
            <a:ext cx="3798929" cy="4132028"/>
          </a:xfrm>
          <a:prstGeom prst="rect">
            <a:avLst/>
          </a:prstGeom>
          <a:noFill/>
          <a:effectLst>
            <a:softEdge rad="8382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Выноска со стрелкой вниз 19"/>
          <p:cNvSpPr/>
          <p:nvPr/>
        </p:nvSpPr>
        <p:spPr>
          <a:xfrm>
            <a:off x="266136" y="814835"/>
            <a:ext cx="8611728" cy="707231"/>
          </a:xfrm>
          <a:prstGeom prst="downArrowCallout">
            <a:avLst>
              <a:gd name="adj1" fmla="val 25000"/>
              <a:gd name="adj2" fmla="val 158464"/>
              <a:gd name="adj3" fmla="val 25000"/>
              <a:gd name="adj4" fmla="val 64977"/>
            </a:avLst>
          </a:prstGeom>
          <a:effectLst>
            <a:innerShdw blurRad="63500" dist="50800" dir="18900000">
              <a:prstClr val="black">
                <a:alpha val="50000"/>
              </a:prstClr>
            </a:innerShdw>
            <a:reflection blurRad="6350" stA="50000" endA="300" endPos="38500" dist="50800" dir="5400000" sy="-100000" algn="bl" rotWithShape="0"/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lvl="0" algn="ctr" defTabSz="933450">
              <a:spcBef>
                <a:spcPct val="0"/>
              </a:spcBef>
            </a:pPr>
            <a:r>
              <a:rPr lang="uk-UA" sz="2400" b="1" spc="600" dirty="0" smtClean="0"/>
              <a:t>Невизначена кількістю </a:t>
            </a:r>
            <a:r>
              <a:rPr lang="uk-UA" sz="2400" b="1" spc="600" dirty="0"/>
              <a:t>пов­торень </a:t>
            </a:r>
            <a:endParaRPr lang="uk-UA" sz="2400" b="1" spc="600" dirty="0">
              <a:effectLst>
                <a:innerShdw blurRad="63500" dist="50800" dir="10800000">
                  <a:prstClr val="black">
                    <a:alpha val="50000"/>
                  </a:prstClr>
                </a:innerShdw>
              </a:effectLst>
            </a:endParaRPr>
          </a:p>
        </p:txBody>
      </p:sp>
      <p:pic>
        <p:nvPicPr>
          <p:cNvPr id="21" name="Picture 2" descr="http://thumbs.dreamstime.com/z/true-false-vector-illustration-symbols-34834056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11" t="9362" r="8055" b="28195"/>
          <a:stretch/>
        </p:blipFill>
        <p:spPr bwMode="auto">
          <a:xfrm>
            <a:off x="87866" y="5962767"/>
            <a:ext cx="1459798" cy="7042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blog.lawinfo.com/wp-content/uploads/2013/02/True-or-False-300x300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2850" y="5589240"/>
            <a:ext cx="1478240" cy="11975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1547664" y="3257"/>
            <a:ext cx="7407295" cy="646986"/>
          </a:xfrm>
          <a:prstGeom prst="roundRect">
            <a:avLst/>
          </a:prstGeom>
          <a:effectLst>
            <a:outerShdw blurRad="40000" dist="23000" dir="5400000" rotWithShape="0">
              <a:srgbClr val="000000">
                <a:alpha val="35000"/>
              </a:srgbClr>
            </a:outerShdw>
            <a:reflection blurRad="6350" stA="50000" endA="300" endPos="90000" dir="5400000" sy="-100000" algn="bl" rotWithShape="0"/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uk-UA" sz="3200" b="1" i="1" dirty="0" smtClean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Як створити циклічний алгоритм?</a:t>
            </a:r>
            <a:endParaRPr lang="zh-CN" altLang="en-US" sz="3200" b="1" i="1" dirty="0">
              <a:ln w="1905"/>
              <a:solidFill>
                <a:srgbClr val="FFFF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 Black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460685" y="4010681"/>
            <a:ext cx="4222631" cy="1973833"/>
          </a:xfrm>
          <a:prstGeom prst="rect">
            <a:avLst/>
          </a:prstGeom>
          <a:noFill/>
          <a:effectLst>
            <a:glow rad="101600">
              <a:schemeClr val="accent1">
                <a:satMod val="175000"/>
                <a:alpha val="40000"/>
              </a:schemeClr>
            </a:glow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 wrap="none" lIns="91440" tIns="45720" rIns="91440" bIns="45720">
            <a:prstTxWarp prst="textDeflateBottom">
              <a:avLst/>
            </a:prstTxWarp>
            <a:spAutoFit/>
          </a:bodyPr>
          <a:lstStyle/>
          <a:p>
            <a:pPr algn="ctr"/>
            <a:r>
              <a:rPr lang="uk-UA" sz="4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Повторення</a:t>
            </a:r>
            <a:endParaRPr lang="uk-UA" sz="48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</p:txBody>
      </p:sp>
      <p:pic>
        <p:nvPicPr>
          <p:cNvPr id="4098" name="Picture 2" descr="https://wiki.fizmat.tnpu.edu.ua/images/e/e9/%D0%9F%D0%BE%D0%BA%D0%B8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9525" y="4573934"/>
            <a:ext cx="3614514" cy="2009027"/>
          </a:xfrm>
          <a:prstGeom prst="rect">
            <a:avLst/>
          </a:prstGeom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8" name="Группа 17"/>
          <p:cNvGrpSpPr/>
          <p:nvPr/>
        </p:nvGrpSpPr>
        <p:grpSpPr>
          <a:xfrm>
            <a:off x="73922" y="1373184"/>
            <a:ext cx="3185306" cy="4830604"/>
            <a:chOff x="124460" y="1522065"/>
            <a:chExt cx="2336225" cy="6522093"/>
          </a:xfrm>
        </p:grpSpPr>
        <p:sp>
          <p:nvSpPr>
            <p:cNvPr id="11" name="Блок-схема: альтернативный процесс 10"/>
            <p:cNvSpPr/>
            <p:nvPr/>
          </p:nvSpPr>
          <p:spPr>
            <a:xfrm>
              <a:off x="182089" y="1522065"/>
              <a:ext cx="2278596" cy="6522093"/>
            </a:xfrm>
            <a:prstGeom prst="flowChartAlternateProcess">
              <a:avLst/>
            </a:prstGeom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/>
              <a:endParaRPr lang="uk-UA" sz="3600" dirty="0" smtClean="0"/>
            </a:p>
            <a:p>
              <a:pPr algn="ctr"/>
              <a:endParaRPr lang="uk-UA" sz="3600" dirty="0"/>
            </a:p>
            <a:p>
              <a:pPr algn="ctr"/>
              <a:endParaRPr lang="uk-UA" sz="3600" dirty="0" smtClean="0"/>
            </a:p>
            <a:p>
              <a:pPr algn="ctr"/>
              <a:endParaRPr lang="uk-UA" sz="3600" dirty="0"/>
            </a:p>
            <a:p>
              <a:pPr algn="ctr"/>
              <a:endParaRPr lang="uk-UA" sz="3600" dirty="0" smtClean="0"/>
            </a:p>
            <a:p>
              <a:pPr algn="ctr"/>
              <a:endParaRPr lang="uk-UA" sz="3600" dirty="0"/>
            </a:p>
            <a:p>
              <a:pPr algn="ctr"/>
              <a:endParaRPr lang="uk-UA" sz="3600" dirty="0" smtClean="0"/>
            </a:p>
            <a:p>
              <a:pPr algn="ctr"/>
              <a:endParaRPr lang="uk-UA" sz="3600" dirty="0"/>
            </a:p>
          </p:txBody>
        </p:sp>
        <p:sp>
          <p:nvSpPr>
            <p:cNvPr id="16" name="Прямоугольник 15"/>
            <p:cNvSpPr/>
            <p:nvPr/>
          </p:nvSpPr>
          <p:spPr>
            <a:xfrm>
              <a:off x="124460" y="1595076"/>
              <a:ext cx="2278595" cy="7064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endParaRPr lang="uk-UA" sz="2800" b="1" dirty="0"/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6687488" y="1398982"/>
            <a:ext cx="1704933" cy="733663"/>
          </a:xfrm>
          <a:prstGeom prst="leftRightArrow">
            <a:avLst/>
          </a:prstGeo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b="1" spc="-150" dirty="0" smtClean="0">
                <a:solidFill>
                  <a:srgbClr val="002060"/>
                </a:solidFill>
              </a:rPr>
              <a:t>Приклад</a:t>
            </a:r>
            <a:endParaRPr lang="uk-UA" b="1" spc="-150" dirty="0">
              <a:solidFill>
                <a:srgbClr val="002060"/>
              </a:solidFill>
            </a:endParaRPr>
          </a:p>
        </p:txBody>
      </p:sp>
      <p:sp>
        <p:nvSpPr>
          <p:cNvPr id="8" name="Табличка 7"/>
          <p:cNvSpPr/>
          <p:nvPr/>
        </p:nvSpPr>
        <p:spPr>
          <a:xfrm>
            <a:off x="1691680" y="5886698"/>
            <a:ext cx="5760640" cy="800100"/>
          </a:xfrm>
          <a:prstGeom prst="plaque">
            <a:avLst/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b="1" dirty="0">
                <a:solidFill>
                  <a:srgbClr val="C00000"/>
                </a:solidFill>
              </a:rPr>
              <a:t>Повторення</a:t>
            </a:r>
            <a:r>
              <a:rPr lang="uk-UA" sz="1600" dirty="0"/>
              <a:t> — базова алгоритмічна структура, призначена для організації </a:t>
            </a:r>
            <a:r>
              <a:rPr lang="uk-UA" sz="1600" b="1" dirty="0">
                <a:solidFill>
                  <a:srgbClr val="002060"/>
                </a:solidFill>
              </a:rPr>
              <a:t>багаторазового виконання</a:t>
            </a:r>
            <a:r>
              <a:rPr lang="uk-UA" sz="1600" dirty="0"/>
              <a:t> набору </a:t>
            </a:r>
            <a:r>
              <a:rPr lang="uk-UA" sz="1600" b="1" dirty="0">
                <a:solidFill>
                  <a:srgbClr val="002060"/>
                </a:solidFill>
              </a:rPr>
              <a:t>команд</a:t>
            </a:r>
            <a:r>
              <a:rPr lang="uk-UA" sz="1600" dirty="0" smtClean="0"/>
              <a:t>.</a:t>
            </a:r>
            <a:endParaRPr lang="uk-UA" sz="1600" dirty="0"/>
          </a:p>
        </p:txBody>
      </p:sp>
      <p:pic>
        <p:nvPicPr>
          <p:cNvPr id="5122" name="Picture 2" descr="https://upload.wikimedia.org/wikipedia/commons/4/4f/Scratch_Logo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349" y="4166365"/>
            <a:ext cx="2118661" cy="1959513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3922" y="2442129"/>
            <a:ext cx="313846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dirty="0" smtClean="0"/>
              <a:t>Виконавець </a:t>
            </a:r>
            <a:r>
              <a:rPr lang="uk-UA" sz="2400" b="1" i="1" dirty="0" smtClean="0"/>
              <a:t>Танцюрист </a:t>
            </a:r>
            <a:r>
              <a:rPr lang="uk-UA" sz="2400" dirty="0"/>
              <a:t>змінюватиме зовнішній вигляд 4 рази з інтервалом 1 </a:t>
            </a:r>
            <a:r>
              <a:rPr lang="uk-UA" sz="2400" dirty="0" smtClean="0"/>
              <a:t>секунду</a:t>
            </a:r>
            <a:endParaRPr lang="uk-UA" sz="2400" dirty="0"/>
          </a:p>
        </p:txBody>
      </p:sp>
      <p:sp>
        <p:nvSpPr>
          <p:cNvPr id="4" name="Прямоугольник с двумя вырезанными противолежащими углами 3"/>
          <p:cNvSpPr/>
          <p:nvPr/>
        </p:nvSpPr>
        <p:spPr>
          <a:xfrm>
            <a:off x="3347864" y="1564807"/>
            <a:ext cx="3168352" cy="771346"/>
          </a:xfrm>
          <a:prstGeom prst="snip2Diag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i="1" dirty="0"/>
              <a:t>Такий алгоритм можна подати графічно </a:t>
            </a:r>
          </a:p>
        </p:txBody>
      </p:sp>
      <p:pic>
        <p:nvPicPr>
          <p:cNvPr id="25" name="Рисунок 24"/>
          <p:cNvPicPr/>
          <p:nvPr/>
        </p:nvPicPr>
        <p:blipFill>
          <a:blip r:embed="rId10"/>
          <a:stretch>
            <a:fillRect/>
          </a:stretch>
        </p:blipFill>
        <p:spPr>
          <a:xfrm>
            <a:off x="152496" y="1427261"/>
            <a:ext cx="3028158" cy="1066592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9217" name="Picture 1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8" r="4274"/>
          <a:stretch/>
        </p:blipFill>
        <p:spPr bwMode="auto">
          <a:xfrm>
            <a:off x="3347864" y="2493852"/>
            <a:ext cx="5607095" cy="32394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4037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折角形 17"/>
          <p:cNvSpPr/>
          <p:nvPr/>
        </p:nvSpPr>
        <p:spPr>
          <a:xfrm>
            <a:off x="15700" y="735351"/>
            <a:ext cx="8862164" cy="5721880"/>
          </a:xfrm>
          <a:prstGeom prst="foldedCorner">
            <a:avLst/>
          </a:prstGeom>
          <a:scene3d>
            <a:camera prst="obliqueBottomLeft"/>
            <a:lightRig rig="threePt" dir="t"/>
          </a:scene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623" y="121665"/>
            <a:ext cx="933450" cy="5619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http://tatyana-chulan.ucoz.ru/master_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77671"/>
            <a:ext cx="3916195" cy="2937147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cs623330.vk.me/v623330743/b42/s_0Cju-_Au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9" y="3947330"/>
            <a:ext cx="3779912" cy="2910669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/Files/images/Алг_повтор_розгал6klas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8559" y="2105095"/>
            <a:ext cx="3798929" cy="4132028"/>
          </a:xfrm>
          <a:prstGeom prst="rect">
            <a:avLst/>
          </a:prstGeom>
          <a:noFill/>
          <a:effectLst>
            <a:softEdge rad="8382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Выноска со стрелкой вниз 19"/>
          <p:cNvSpPr/>
          <p:nvPr/>
        </p:nvSpPr>
        <p:spPr>
          <a:xfrm>
            <a:off x="266136" y="814835"/>
            <a:ext cx="8611728" cy="707231"/>
          </a:xfrm>
          <a:prstGeom prst="downArrowCallout">
            <a:avLst>
              <a:gd name="adj1" fmla="val 25000"/>
              <a:gd name="adj2" fmla="val 158464"/>
              <a:gd name="adj3" fmla="val 25000"/>
              <a:gd name="adj4" fmla="val 64977"/>
            </a:avLst>
          </a:prstGeom>
          <a:effectLst>
            <a:innerShdw blurRad="63500" dist="50800" dir="18900000">
              <a:prstClr val="black">
                <a:alpha val="50000"/>
              </a:prstClr>
            </a:innerShdw>
            <a:reflection blurRad="6350" stA="50000" endA="300" endPos="38500" dist="50800" dir="5400000" sy="-100000" algn="bl" rotWithShape="0"/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lvl="0" algn="ctr" defTabSz="933450">
              <a:spcBef>
                <a:spcPct val="0"/>
              </a:spcBef>
            </a:pPr>
            <a:r>
              <a:rPr lang="uk-UA" sz="2400" b="1" spc="600" dirty="0" smtClean="0"/>
              <a:t>Невизначена кількістю </a:t>
            </a:r>
            <a:r>
              <a:rPr lang="uk-UA" sz="2400" b="1" spc="600" dirty="0"/>
              <a:t>пов­торень </a:t>
            </a:r>
            <a:endParaRPr lang="uk-UA" sz="2400" b="1" spc="600" dirty="0">
              <a:effectLst>
                <a:innerShdw blurRad="63500" dist="50800" dir="10800000">
                  <a:prstClr val="black">
                    <a:alpha val="50000"/>
                  </a:prstClr>
                </a:innerShdw>
              </a:effectLst>
            </a:endParaRPr>
          </a:p>
        </p:txBody>
      </p:sp>
      <p:pic>
        <p:nvPicPr>
          <p:cNvPr id="21" name="Picture 2" descr="http://thumbs.dreamstime.com/z/true-false-vector-illustration-symbols-34834056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11" t="9362" r="8055" b="28195"/>
          <a:stretch/>
        </p:blipFill>
        <p:spPr bwMode="auto">
          <a:xfrm>
            <a:off x="87866" y="5962767"/>
            <a:ext cx="1459798" cy="7042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blog.lawinfo.com/wp-content/uploads/2013/02/True-or-False-300x300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2850" y="5589240"/>
            <a:ext cx="1478240" cy="11975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1547664" y="3257"/>
            <a:ext cx="7407295" cy="646986"/>
          </a:xfrm>
          <a:prstGeom prst="roundRect">
            <a:avLst/>
          </a:prstGeom>
          <a:effectLst>
            <a:outerShdw blurRad="40000" dist="23000" dir="5400000" rotWithShape="0">
              <a:srgbClr val="000000">
                <a:alpha val="35000"/>
              </a:srgbClr>
            </a:outerShdw>
            <a:reflection blurRad="6350" stA="50000" endA="300" endPos="90000" dir="5400000" sy="-100000" algn="bl" rotWithShape="0"/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uk-UA" sz="3200" b="1" i="1" dirty="0" smtClean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Як створити циклічний алгоритм?</a:t>
            </a:r>
            <a:endParaRPr lang="zh-CN" altLang="en-US" sz="3200" b="1" i="1" dirty="0">
              <a:ln w="1905"/>
              <a:solidFill>
                <a:srgbClr val="FFFF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 Black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460685" y="4010681"/>
            <a:ext cx="4222631" cy="1973833"/>
          </a:xfrm>
          <a:prstGeom prst="rect">
            <a:avLst/>
          </a:prstGeom>
          <a:noFill/>
          <a:effectLst>
            <a:glow rad="101600">
              <a:schemeClr val="accent1">
                <a:satMod val="175000"/>
                <a:alpha val="40000"/>
              </a:schemeClr>
            </a:glow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 wrap="none" lIns="91440" tIns="45720" rIns="91440" bIns="45720">
            <a:prstTxWarp prst="textDeflateBottom">
              <a:avLst/>
            </a:prstTxWarp>
            <a:spAutoFit/>
          </a:bodyPr>
          <a:lstStyle/>
          <a:p>
            <a:pPr algn="ctr"/>
            <a:r>
              <a:rPr lang="uk-UA" sz="4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Повторення</a:t>
            </a:r>
            <a:endParaRPr lang="uk-UA" sz="48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</p:txBody>
      </p:sp>
      <p:pic>
        <p:nvPicPr>
          <p:cNvPr id="4098" name="Picture 2" descr="https://wiki.fizmat.tnpu.edu.ua/images/e/e9/%D0%9F%D0%BE%D0%BA%D0%B8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9525" y="4573934"/>
            <a:ext cx="3614514" cy="2009027"/>
          </a:xfrm>
          <a:prstGeom prst="rect">
            <a:avLst/>
          </a:prstGeom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8" name="Группа 17"/>
          <p:cNvGrpSpPr/>
          <p:nvPr/>
        </p:nvGrpSpPr>
        <p:grpSpPr>
          <a:xfrm>
            <a:off x="73922" y="1373184"/>
            <a:ext cx="3185306" cy="4830604"/>
            <a:chOff x="124460" y="1522065"/>
            <a:chExt cx="2336225" cy="6522093"/>
          </a:xfrm>
        </p:grpSpPr>
        <p:sp>
          <p:nvSpPr>
            <p:cNvPr id="11" name="Блок-схема: альтернативный процесс 10"/>
            <p:cNvSpPr/>
            <p:nvPr/>
          </p:nvSpPr>
          <p:spPr>
            <a:xfrm>
              <a:off x="182089" y="1522065"/>
              <a:ext cx="2278596" cy="6522093"/>
            </a:xfrm>
            <a:prstGeom prst="flowChartAlternateProcess">
              <a:avLst/>
            </a:prstGeom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/>
              <a:endParaRPr lang="uk-UA" sz="3600" dirty="0" smtClean="0"/>
            </a:p>
            <a:p>
              <a:pPr algn="ctr"/>
              <a:endParaRPr lang="uk-UA" sz="3600" dirty="0"/>
            </a:p>
            <a:p>
              <a:pPr algn="ctr"/>
              <a:endParaRPr lang="uk-UA" sz="3600" dirty="0" smtClean="0"/>
            </a:p>
            <a:p>
              <a:pPr algn="ctr"/>
              <a:endParaRPr lang="uk-UA" sz="3600" dirty="0"/>
            </a:p>
            <a:p>
              <a:pPr algn="ctr"/>
              <a:endParaRPr lang="uk-UA" sz="3600" dirty="0" smtClean="0"/>
            </a:p>
            <a:p>
              <a:pPr algn="ctr"/>
              <a:endParaRPr lang="uk-UA" sz="3600" dirty="0"/>
            </a:p>
            <a:p>
              <a:pPr algn="ctr"/>
              <a:endParaRPr lang="uk-UA" sz="3600" dirty="0" smtClean="0"/>
            </a:p>
            <a:p>
              <a:pPr algn="ctr"/>
              <a:endParaRPr lang="uk-UA" sz="3600" dirty="0"/>
            </a:p>
          </p:txBody>
        </p:sp>
        <p:sp>
          <p:nvSpPr>
            <p:cNvPr id="16" name="Прямоугольник 15"/>
            <p:cNvSpPr/>
            <p:nvPr/>
          </p:nvSpPr>
          <p:spPr>
            <a:xfrm>
              <a:off x="124460" y="1595076"/>
              <a:ext cx="2278595" cy="7064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endParaRPr lang="uk-UA" sz="2800" b="1" dirty="0"/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6687488" y="1398982"/>
            <a:ext cx="1704933" cy="733663"/>
          </a:xfrm>
          <a:prstGeom prst="leftRightArrow">
            <a:avLst/>
          </a:prstGeo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b="1" spc="-150" dirty="0" smtClean="0">
                <a:solidFill>
                  <a:srgbClr val="002060"/>
                </a:solidFill>
              </a:rPr>
              <a:t>Приклад</a:t>
            </a:r>
            <a:endParaRPr lang="uk-UA" b="1" spc="-150" dirty="0">
              <a:solidFill>
                <a:srgbClr val="002060"/>
              </a:solidFill>
            </a:endParaRPr>
          </a:p>
        </p:txBody>
      </p:sp>
      <p:sp>
        <p:nvSpPr>
          <p:cNvPr id="8" name="Табличка 7"/>
          <p:cNvSpPr/>
          <p:nvPr/>
        </p:nvSpPr>
        <p:spPr>
          <a:xfrm>
            <a:off x="1691680" y="5886698"/>
            <a:ext cx="5760640" cy="800100"/>
          </a:xfrm>
          <a:prstGeom prst="plaque">
            <a:avLst/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b="1" dirty="0">
                <a:solidFill>
                  <a:srgbClr val="C00000"/>
                </a:solidFill>
              </a:rPr>
              <a:t>Повторення</a:t>
            </a:r>
            <a:r>
              <a:rPr lang="uk-UA" sz="1600" dirty="0"/>
              <a:t> — базова алгоритмічна структура, призначена для організації </a:t>
            </a:r>
            <a:r>
              <a:rPr lang="uk-UA" sz="1600" b="1" dirty="0">
                <a:solidFill>
                  <a:srgbClr val="002060"/>
                </a:solidFill>
              </a:rPr>
              <a:t>багаторазового виконання</a:t>
            </a:r>
            <a:r>
              <a:rPr lang="uk-UA" sz="1600" dirty="0"/>
              <a:t> набору </a:t>
            </a:r>
            <a:r>
              <a:rPr lang="uk-UA" sz="1600" b="1" dirty="0">
                <a:solidFill>
                  <a:srgbClr val="002060"/>
                </a:solidFill>
              </a:rPr>
              <a:t>команд</a:t>
            </a:r>
            <a:r>
              <a:rPr lang="uk-UA" sz="1600" dirty="0" smtClean="0"/>
              <a:t>.</a:t>
            </a:r>
            <a:endParaRPr lang="uk-UA" sz="1600" dirty="0"/>
          </a:p>
        </p:txBody>
      </p:sp>
      <p:pic>
        <p:nvPicPr>
          <p:cNvPr id="5122" name="Picture 2" descr="https://upload.wikimedia.org/wikipedia/commons/4/4f/Scratch_Logo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349" y="4166365"/>
            <a:ext cx="2118661" cy="1959513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3922" y="2442129"/>
            <a:ext cx="313846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dirty="0" smtClean="0"/>
              <a:t>Виконавець </a:t>
            </a:r>
            <a:r>
              <a:rPr lang="uk-UA" sz="2400" b="1" i="1" dirty="0" smtClean="0"/>
              <a:t>Танцюрист </a:t>
            </a:r>
            <a:r>
              <a:rPr lang="uk-UA" sz="2400" dirty="0"/>
              <a:t>змінюватиме зовнішній вигляд 4 рази з інтервалом 1 </a:t>
            </a:r>
            <a:r>
              <a:rPr lang="uk-UA" sz="2400" dirty="0" smtClean="0"/>
              <a:t>секунду</a:t>
            </a:r>
            <a:endParaRPr lang="uk-UA" sz="2400" dirty="0"/>
          </a:p>
        </p:txBody>
      </p:sp>
      <p:sp>
        <p:nvSpPr>
          <p:cNvPr id="4" name="Прямоугольник с двумя вырезанными противолежащими углами 3"/>
          <p:cNvSpPr/>
          <p:nvPr/>
        </p:nvSpPr>
        <p:spPr>
          <a:xfrm>
            <a:off x="3347864" y="1564807"/>
            <a:ext cx="3168352" cy="771346"/>
          </a:xfrm>
          <a:prstGeom prst="snip2Diag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dirty="0" smtClean="0"/>
              <a:t>Алгоритм у </a:t>
            </a:r>
            <a:r>
              <a:rPr lang="uk-UA" dirty="0"/>
              <a:t>середовищі </a:t>
            </a:r>
            <a:r>
              <a:rPr lang="uk-UA" b="1" i="1" dirty="0"/>
              <a:t>Скретч</a:t>
            </a:r>
            <a:endParaRPr lang="uk-UA" i="1" dirty="0"/>
          </a:p>
        </p:txBody>
      </p:sp>
      <p:pic>
        <p:nvPicPr>
          <p:cNvPr id="25" name="Рисунок 24"/>
          <p:cNvPicPr/>
          <p:nvPr/>
        </p:nvPicPr>
        <p:blipFill>
          <a:blip r:embed="rId10"/>
          <a:stretch>
            <a:fillRect/>
          </a:stretch>
        </p:blipFill>
        <p:spPr>
          <a:xfrm>
            <a:off x="152496" y="1427261"/>
            <a:ext cx="3028158" cy="1066592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24" name="Рисунок 23"/>
          <p:cNvPicPr/>
          <p:nvPr/>
        </p:nvPicPr>
        <p:blipFill>
          <a:blip r:embed="rId11"/>
          <a:stretch>
            <a:fillRect/>
          </a:stretch>
        </p:blipFill>
        <p:spPr>
          <a:xfrm>
            <a:off x="3491880" y="2493854"/>
            <a:ext cx="5256584" cy="323940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1506286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body" idx="4294967295"/>
          </p:nvPr>
        </p:nvSpPr>
        <p:spPr>
          <a:xfrm>
            <a:off x="1578936" y="136539"/>
            <a:ext cx="6840538" cy="5470525"/>
          </a:xfrm>
          <a:prstGeom prst="snip2SameRect">
            <a:avLst/>
          </a:prstGeom>
          <a:solidFill>
            <a:schemeClr val="bg1"/>
          </a:solidFill>
          <a:effectLst>
            <a:glow rad="127000">
              <a:schemeClr val="accent1">
                <a:alpha val="17000"/>
              </a:schemeClr>
            </a:glow>
            <a:reflection blurRad="6350" stA="52000" endA="300" endPos="35000" dir="5400000" sy="-100000" algn="bl" rotWithShape="0"/>
            <a:softEdge rad="635000"/>
          </a:effectLst>
          <a:scene3d>
            <a:camera prst="perspectiveRelaxed"/>
            <a:lightRig rig="threePt" dir="t"/>
          </a:scene3d>
          <a:sp3d>
            <a:bevelT w="101600" prst="riblet"/>
          </a:sp3d>
        </p:spPr>
        <p:txBody>
          <a:bodyPr anchor="b">
            <a:noAutofit/>
            <a:scene3d>
              <a:camera prst="perspectiveRelaxed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spcBef>
                <a:spcPts val="0"/>
              </a:spcBef>
            </a:pPr>
            <a:endParaRPr lang="uk-UA" sz="8800" b="1" dirty="0" smtClean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pPr algn="ctr">
              <a:spcBef>
                <a:spcPts val="0"/>
              </a:spcBef>
            </a:pPr>
            <a:endParaRPr lang="uk-UA" sz="8800" b="1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pPr algn="ctr">
              <a:spcBef>
                <a:spcPts val="0"/>
              </a:spcBef>
            </a:pPr>
            <a:r>
              <a:rPr lang="uk-UA" sz="88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Р</a:t>
            </a:r>
            <a:r>
              <a:rPr lang="uk-UA" sz="9600" b="1" dirty="0" smtClean="0">
                <a:solidFill>
                  <a:srgbClr val="FFC000"/>
                </a:solidFill>
                <a:latin typeface="Calibri" pitchFamily="34" charset="0"/>
                <a:cs typeface="Calibri" pitchFamily="34" charset="0"/>
              </a:rPr>
              <a:t>о</a:t>
            </a:r>
            <a:r>
              <a:rPr lang="uk-UA" sz="80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з</a:t>
            </a:r>
            <a:r>
              <a:rPr lang="uk-UA" sz="11500" b="1" dirty="0" smtClean="0">
                <a:solidFill>
                  <a:srgbClr val="660066"/>
                </a:solidFill>
                <a:latin typeface="Calibri" pitchFamily="34" charset="0"/>
                <a:cs typeface="Calibri" pitchFamily="34" charset="0"/>
              </a:rPr>
              <a:t>г</a:t>
            </a:r>
            <a:r>
              <a:rPr lang="uk-UA" sz="96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а</a:t>
            </a:r>
            <a:r>
              <a:rPr lang="uk-UA" sz="8800" b="1" dirty="0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д</a:t>
            </a:r>
            <a:r>
              <a:rPr lang="uk-UA" sz="11500" b="1" dirty="0" smtClean="0">
                <a:solidFill>
                  <a:srgbClr val="006666"/>
                </a:solidFill>
                <a:latin typeface="Calibri" pitchFamily="34" charset="0"/>
                <a:cs typeface="Calibri" pitchFamily="34" charset="0"/>
              </a:rPr>
              <a:t>а</a:t>
            </a:r>
            <a:r>
              <a:rPr lang="uk-UA" sz="80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й</a:t>
            </a:r>
            <a:br>
              <a:rPr lang="uk-UA" sz="80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</a:br>
            <a:r>
              <a:rPr lang="uk-UA" sz="8800" b="1" dirty="0" smtClean="0">
                <a:solidFill>
                  <a:schemeClr val="bg1">
                    <a:lumMod val="10000"/>
                  </a:schemeClr>
                </a:solidFill>
                <a:latin typeface="Calibri" pitchFamily="34" charset="0"/>
                <a:cs typeface="Calibri" pitchFamily="34" charset="0"/>
              </a:rPr>
              <a:t>р</a:t>
            </a:r>
            <a:r>
              <a:rPr lang="uk-UA" sz="138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е</a:t>
            </a:r>
            <a:r>
              <a:rPr lang="uk-UA" sz="9600" b="1" dirty="0" smtClean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б</a:t>
            </a:r>
            <a:r>
              <a:rPr lang="uk-UA" sz="9600" b="1" dirty="0" smtClean="0">
                <a:solidFill>
                  <a:srgbClr val="FFC000"/>
                </a:solidFill>
                <a:latin typeface="Calibri" pitchFamily="34" charset="0"/>
                <a:cs typeface="Calibri" pitchFamily="34" charset="0"/>
              </a:rPr>
              <a:t>у</a:t>
            </a:r>
            <a:r>
              <a:rPr lang="uk-UA" sz="80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с</a:t>
            </a:r>
          </a:p>
        </p:txBody>
      </p:sp>
      <p:pic>
        <p:nvPicPr>
          <p:cNvPr id="3074" name="Picture 2" descr="http://yak-prosto.com/images/3/d/yak-vidaliti-vsi-povidomlennya-z-poshtovoyi-skrink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818" y="3210804"/>
            <a:ext cx="3052918" cy="1679105"/>
          </a:xfrm>
          <a:prstGeom prst="rect">
            <a:avLst/>
          </a:prstGeom>
          <a:noFill/>
          <a:effectLst>
            <a:glow rad="127000">
              <a:schemeClr val="accent1">
                <a:alpha val="9000"/>
              </a:schemeClr>
            </a:glow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963163">
            <a:off x="1688168" y="2771256"/>
            <a:ext cx="576064" cy="61206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5827" y="2743614"/>
            <a:ext cx="576064" cy="61206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Рисунок 17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493"/>
          <a:stretch>
            <a:fillRect/>
          </a:stretch>
        </p:blipFill>
        <p:spPr bwMode="auto">
          <a:xfrm>
            <a:off x="755574" y="1110208"/>
            <a:ext cx="1220627" cy="8640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6" name="Picture 2" descr="http://woldv.org/upload/iblock/85d/otlichno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2131" y="3861048"/>
            <a:ext cx="1942641" cy="1612392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9" name="Группа 18"/>
          <p:cNvGrpSpPr/>
          <p:nvPr/>
        </p:nvGrpSpPr>
        <p:grpSpPr>
          <a:xfrm>
            <a:off x="299343" y="4966766"/>
            <a:ext cx="1295400" cy="1441971"/>
            <a:chOff x="182930" y="47661"/>
            <a:chExt cx="1295400" cy="1441971"/>
          </a:xfrm>
        </p:grpSpPr>
        <p:pic>
          <p:nvPicPr>
            <p:cNvPr id="20" name="Picture 60" descr="3D_27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2930" y="47661"/>
              <a:ext cx="1295400" cy="14419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" name="Picture 2"/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0220" b="8416"/>
            <a:stretch/>
          </p:blipFill>
          <p:spPr bwMode="auto">
            <a:xfrm rot="21088591">
              <a:off x="349955" y="60604"/>
              <a:ext cx="889056" cy="956263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algn="ctr" rotWithShape="0">
                <a:schemeClr val="bg2"/>
              </a:outerShdw>
              <a:softEdge rad="1270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2" name="Группа 21"/>
          <p:cNvGrpSpPr/>
          <p:nvPr/>
        </p:nvGrpSpPr>
        <p:grpSpPr>
          <a:xfrm flipH="1">
            <a:off x="7317961" y="260648"/>
            <a:ext cx="1438733" cy="1441971"/>
            <a:chOff x="182930" y="47661"/>
            <a:chExt cx="1295400" cy="1441971"/>
          </a:xfrm>
        </p:grpSpPr>
        <p:pic>
          <p:nvPicPr>
            <p:cNvPr id="23" name="Picture 60" descr="3D_27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2930" y="47661"/>
              <a:ext cx="1295400" cy="14419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" name="Picture 2"/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0220" b="8416"/>
            <a:stretch/>
          </p:blipFill>
          <p:spPr bwMode="auto">
            <a:xfrm rot="21088591">
              <a:off x="349955" y="60604"/>
              <a:ext cx="889056" cy="956263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algn="ctr" rotWithShape="0">
                <a:schemeClr val="bg2"/>
              </a:outerShdw>
              <a:softEdge rad="1270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105145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06" t="45766" r="22108" b="27117"/>
          <a:stretch/>
        </p:blipFill>
        <p:spPr bwMode="auto">
          <a:xfrm>
            <a:off x="467544" y="1942321"/>
            <a:ext cx="8325547" cy="27828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0" name="Picture 2" descr="http://www.zarobytyhroshi.com/images/243_1c7236e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6975" y="5300663"/>
            <a:ext cx="1562100" cy="1562100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Заголовок 1"/>
          <p:cNvSpPr txBox="1">
            <a:spLocks/>
          </p:cNvSpPr>
          <p:nvPr/>
        </p:nvSpPr>
        <p:spPr bwMode="black">
          <a:xfrm>
            <a:off x="1763688" y="3653"/>
            <a:ext cx="5400600" cy="563563"/>
          </a:xfrm>
          <a:prstGeom prst="roundRect">
            <a:avLst/>
          </a:prstGeom>
          <a:ln/>
          <a:extLst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anose="020B060403050404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anose="020B060403050404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anose="020B060403050404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anose="020B060403050404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anose="020B060403050404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anose="020B060403050404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anose="020B060403050404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anose="020B0604030504040204" pitchFamily="34" charset="0"/>
              </a:defRPr>
            </a:lvl9pPr>
          </a:lstStyle>
          <a:p>
            <a:pPr algn="ctr">
              <a:defRPr/>
            </a:pPr>
            <a:r>
              <a:rPr lang="uk-UA" dirty="0" smtClean="0">
                <a:solidFill>
                  <a:srgbClr val="002060"/>
                </a:solidFill>
              </a:rPr>
              <a:t>Розгадай ребус</a:t>
            </a:r>
            <a:endParaRPr lang="uk-UA" dirty="0">
              <a:solidFill>
                <a:srgbClr val="002060"/>
              </a:solidFill>
            </a:endParaRPr>
          </a:p>
        </p:txBody>
      </p:sp>
      <p:pic>
        <p:nvPicPr>
          <p:cNvPr id="12294" name="Picture 60" descr="3D_2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35" y="0"/>
            <a:ext cx="1295400" cy="180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478093">
            <a:off x="1113284" y="1495779"/>
            <a:ext cx="576064" cy="61206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478093">
            <a:off x="7314977" y="1495778"/>
            <a:ext cx="576064" cy="61206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" name="Группа 13"/>
          <p:cNvGrpSpPr/>
          <p:nvPr/>
        </p:nvGrpSpPr>
        <p:grpSpPr>
          <a:xfrm flipH="1">
            <a:off x="7739608" y="110217"/>
            <a:ext cx="1404392" cy="1441971"/>
            <a:chOff x="182930" y="47661"/>
            <a:chExt cx="1295400" cy="1441971"/>
          </a:xfrm>
        </p:grpSpPr>
        <p:pic>
          <p:nvPicPr>
            <p:cNvPr id="15" name="Picture 60" descr="3D_27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2930" y="47661"/>
              <a:ext cx="1295400" cy="1441971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Picture 2"/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0220" b="8416"/>
            <a:stretch/>
          </p:blipFill>
          <p:spPr bwMode="auto">
            <a:xfrm rot="21088591">
              <a:off x="349955" y="60604"/>
              <a:ext cx="889056" cy="956263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815979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54" t="32083" r="26910" b="38307"/>
          <a:stretch/>
        </p:blipFill>
        <p:spPr bwMode="auto">
          <a:xfrm>
            <a:off x="711774" y="1801813"/>
            <a:ext cx="8036690" cy="28513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4294967295"/>
          </p:nvPr>
        </p:nvSpPr>
        <p:spPr>
          <a:xfrm>
            <a:off x="3491880" y="6289072"/>
            <a:ext cx="2895600" cy="476250"/>
          </a:xfrm>
        </p:spPr>
        <p:txBody>
          <a:bodyPr/>
          <a:lstStyle/>
          <a:p>
            <a:pPr>
              <a:defRPr/>
            </a:pPr>
            <a:r>
              <a:rPr lang="ru-RU" sz="700" dirty="0" err="1" smtClean="0">
                <a:solidFill>
                  <a:schemeClr val="bg1">
                    <a:lumMod val="75000"/>
                  </a:schemeClr>
                </a:solidFill>
              </a:rPr>
              <a:t>Чашук</a:t>
            </a:r>
            <a:r>
              <a:rPr lang="ru-RU" sz="700" dirty="0" smtClean="0">
                <a:solidFill>
                  <a:schemeClr val="bg1">
                    <a:lumMod val="75000"/>
                  </a:schemeClr>
                </a:solidFill>
              </a:rPr>
              <a:t> О.Ф., </a:t>
            </a:r>
            <a:r>
              <a:rPr lang="ru-RU" sz="700" dirty="0" err="1" smtClean="0">
                <a:solidFill>
                  <a:schemeClr val="bg1">
                    <a:lumMod val="75000"/>
                  </a:schemeClr>
                </a:solidFill>
              </a:rPr>
              <a:t>вчитель</a:t>
            </a:r>
            <a:r>
              <a:rPr lang="ru-RU" sz="700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ru-RU" sz="700" dirty="0" err="1" smtClean="0">
                <a:solidFill>
                  <a:schemeClr val="bg1">
                    <a:lumMod val="75000"/>
                  </a:schemeClr>
                </a:solidFill>
              </a:rPr>
              <a:t>інформатики</a:t>
            </a:r>
            <a:r>
              <a:rPr lang="ru-RU" sz="700" dirty="0" smtClean="0">
                <a:solidFill>
                  <a:schemeClr val="bg1">
                    <a:lumMod val="75000"/>
                  </a:schemeClr>
                </a:solidFill>
              </a:rPr>
              <a:t> ЗОШ№23, </a:t>
            </a:r>
            <a:r>
              <a:rPr lang="ru-RU" sz="700" dirty="0" err="1" smtClean="0">
                <a:solidFill>
                  <a:schemeClr val="bg1">
                    <a:lumMod val="75000"/>
                  </a:schemeClr>
                </a:solidFill>
              </a:rPr>
              <a:t>Луцьк</a:t>
            </a:r>
            <a:endParaRPr lang="ru-RU" sz="700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12290" name="Picture 2" descr="http://www.zarobytyhroshi.com/images/243_1c7236e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6975" y="5300663"/>
            <a:ext cx="1562100" cy="1562100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Заголовок 1"/>
          <p:cNvSpPr txBox="1">
            <a:spLocks/>
          </p:cNvSpPr>
          <p:nvPr/>
        </p:nvSpPr>
        <p:spPr bwMode="black">
          <a:xfrm>
            <a:off x="1763688" y="3653"/>
            <a:ext cx="5400600" cy="563563"/>
          </a:xfrm>
          <a:prstGeom prst="roundRect">
            <a:avLst/>
          </a:prstGeom>
          <a:ln/>
          <a:extLst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anose="020B060403050404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anose="020B060403050404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anose="020B060403050404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anose="020B060403050404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anose="020B060403050404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anose="020B060403050404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anose="020B060403050404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anose="020B0604030504040204" pitchFamily="34" charset="0"/>
              </a:defRPr>
            </a:lvl9pPr>
          </a:lstStyle>
          <a:p>
            <a:pPr algn="ctr">
              <a:defRPr/>
            </a:pPr>
            <a:r>
              <a:rPr lang="uk-UA" dirty="0" smtClean="0">
                <a:solidFill>
                  <a:srgbClr val="002060"/>
                </a:solidFill>
              </a:rPr>
              <a:t>Розгадай ребус</a:t>
            </a:r>
            <a:endParaRPr lang="uk-UA" dirty="0">
              <a:solidFill>
                <a:srgbClr val="002060"/>
              </a:solidFill>
            </a:endParaRPr>
          </a:p>
        </p:txBody>
      </p:sp>
      <p:pic>
        <p:nvPicPr>
          <p:cNvPr id="12294" name="Picture 60" descr="3D_2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35" y="0"/>
            <a:ext cx="1295400" cy="180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478093">
            <a:off x="1113284" y="1495779"/>
            <a:ext cx="576064" cy="61206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478093">
            <a:off x="7314977" y="1495778"/>
            <a:ext cx="576064" cy="61206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" name="Группа 13"/>
          <p:cNvGrpSpPr/>
          <p:nvPr/>
        </p:nvGrpSpPr>
        <p:grpSpPr>
          <a:xfrm flipH="1">
            <a:off x="7739608" y="110217"/>
            <a:ext cx="1404392" cy="1441971"/>
            <a:chOff x="182930" y="47661"/>
            <a:chExt cx="1295400" cy="1441971"/>
          </a:xfrm>
        </p:grpSpPr>
        <p:pic>
          <p:nvPicPr>
            <p:cNvPr id="15" name="Picture 60" descr="3D_27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2930" y="47661"/>
              <a:ext cx="1295400" cy="1441971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Picture 2"/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0220" b="8416"/>
            <a:stretch/>
          </p:blipFill>
          <p:spPr bwMode="auto">
            <a:xfrm rot="21088591">
              <a:off x="349955" y="60604"/>
              <a:ext cx="889056" cy="956263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712814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77" t="45000" r="25505" b="26008"/>
          <a:stretch/>
        </p:blipFill>
        <p:spPr bwMode="auto">
          <a:xfrm>
            <a:off x="683134" y="1950424"/>
            <a:ext cx="8137337" cy="28452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0" name="Picture 2" descr="http://www.zarobytyhroshi.com/images/243_1c7236e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6975" y="5300663"/>
            <a:ext cx="1562100" cy="1562100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Заголовок 1"/>
          <p:cNvSpPr txBox="1">
            <a:spLocks/>
          </p:cNvSpPr>
          <p:nvPr/>
        </p:nvSpPr>
        <p:spPr bwMode="black">
          <a:xfrm>
            <a:off x="1763688" y="3653"/>
            <a:ext cx="5400600" cy="563563"/>
          </a:xfrm>
          <a:prstGeom prst="roundRect">
            <a:avLst/>
          </a:prstGeom>
          <a:ln/>
          <a:extLst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anose="020B060403050404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anose="020B060403050404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anose="020B060403050404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anose="020B060403050404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anose="020B060403050404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anose="020B060403050404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anose="020B060403050404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anose="020B0604030504040204" pitchFamily="34" charset="0"/>
              </a:defRPr>
            </a:lvl9pPr>
          </a:lstStyle>
          <a:p>
            <a:pPr algn="ctr">
              <a:defRPr/>
            </a:pPr>
            <a:r>
              <a:rPr lang="uk-UA" dirty="0" smtClean="0">
                <a:solidFill>
                  <a:srgbClr val="002060"/>
                </a:solidFill>
              </a:rPr>
              <a:t>Розгадай ребус</a:t>
            </a:r>
            <a:endParaRPr lang="uk-UA" dirty="0">
              <a:solidFill>
                <a:srgbClr val="002060"/>
              </a:solidFill>
            </a:endParaRPr>
          </a:p>
        </p:txBody>
      </p:sp>
      <p:pic>
        <p:nvPicPr>
          <p:cNvPr id="12294" name="Picture 60" descr="3D_2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35" y="0"/>
            <a:ext cx="1295400" cy="180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478093">
            <a:off x="1113284" y="1495779"/>
            <a:ext cx="576064" cy="61206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478093">
            <a:off x="7314977" y="1495778"/>
            <a:ext cx="576064" cy="61206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" name="Группа 13"/>
          <p:cNvGrpSpPr/>
          <p:nvPr/>
        </p:nvGrpSpPr>
        <p:grpSpPr>
          <a:xfrm flipH="1">
            <a:off x="7739608" y="110217"/>
            <a:ext cx="1404392" cy="1441971"/>
            <a:chOff x="182930" y="47661"/>
            <a:chExt cx="1295400" cy="1441971"/>
          </a:xfrm>
        </p:grpSpPr>
        <p:pic>
          <p:nvPicPr>
            <p:cNvPr id="15" name="Picture 60" descr="3D_27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2930" y="47661"/>
              <a:ext cx="1295400" cy="1441971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Picture 2"/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0220" b="8416"/>
            <a:stretch/>
          </p:blipFill>
          <p:spPr bwMode="auto">
            <a:xfrm rot="21088591">
              <a:off x="349955" y="60604"/>
              <a:ext cx="889056" cy="956263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016815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Группа 14"/>
          <p:cNvGrpSpPr/>
          <p:nvPr/>
        </p:nvGrpSpPr>
        <p:grpSpPr>
          <a:xfrm flipH="1">
            <a:off x="7768588" y="109634"/>
            <a:ext cx="1375412" cy="1441971"/>
            <a:chOff x="182930" y="47661"/>
            <a:chExt cx="1295400" cy="1441971"/>
          </a:xfrm>
        </p:grpSpPr>
        <p:pic>
          <p:nvPicPr>
            <p:cNvPr id="16" name="Picture 60" descr="3D_2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2930" y="47661"/>
              <a:ext cx="1295400" cy="1441971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0220" b="8416"/>
            <a:stretch/>
          </p:blipFill>
          <p:spPr bwMode="auto">
            <a:xfrm rot="21088591">
              <a:off x="349955" y="60604"/>
              <a:ext cx="889056" cy="956263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Заголовок 1"/>
          <p:cNvSpPr txBox="1">
            <a:spLocks/>
          </p:cNvSpPr>
          <p:nvPr/>
        </p:nvSpPr>
        <p:spPr>
          <a:xfrm>
            <a:off x="749409" y="-1"/>
            <a:ext cx="8229600" cy="882352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b="1" dirty="0" smtClean="0"/>
              <a:t>Домашнє завдання</a:t>
            </a:r>
            <a:endParaRPr lang="uk-UA" b="1" dirty="0"/>
          </a:p>
        </p:txBody>
      </p:sp>
      <p:sp>
        <p:nvSpPr>
          <p:cNvPr id="3" name="Місце для вмісту 2"/>
          <p:cNvSpPr txBox="1">
            <a:spLocks/>
          </p:cNvSpPr>
          <p:nvPr/>
        </p:nvSpPr>
        <p:spPr>
          <a:xfrm>
            <a:off x="283999" y="1052735"/>
            <a:ext cx="8104425" cy="554461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tx2"/>
              </a:buClr>
              <a:buSzPct val="73000"/>
              <a:buFont typeface="Wingdings 2"/>
              <a:buChar char=""/>
              <a:defRPr kumimoji="0" sz="2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208" indent="-228600" algn="l" rtl="0" eaLnBrk="1" latinLnBrk="0" hangingPunct="1">
              <a:spcBef>
                <a:spcPts val="500"/>
              </a:spcBef>
              <a:buClr>
                <a:schemeClr val="accent4"/>
              </a:buClr>
              <a:buSzPct val="80000"/>
              <a:buFont typeface="Wingdings 2"/>
              <a:buChar char=""/>
              <a:defRPr kumimoji="0" sz="2300" kern="120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58952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0000"/>
              <a:buFont typeface="Wingdings"/>
              <a:buChar char="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28016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70000"/>
              <a:buFont typeface="Wingdings"/>
              <a:buChar char="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72184" indent="-182880" algn="l" rtl="0" eaLnBrk="1" latinLnBrk="0" hangingPunct="1">
              <a:spcBef>
                <a:spcPts val="400"/>
              </a:spcBef>
              <a:buClr>
                <a:schemeClr val="accent4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6733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80000"/>
              <a:buFont typeface="Wingdings 2"/>
              <a:buChar char="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47088" indent="-182880" algn="l" rtl="0" eaLnBrk="1" latinLnBrk="0" hangingPunct="1">
              <a:spcBef>
                <a:spcPts val="300"/>
              </a:spcBef>
              <a:buClr>
                <a:schemeClr val="accent4"/>
              </a:buClr>
              <a:buSzPct val="100000"/>
              <a:buChar char="•"/>
              <a:defRPr kumimoji="0" sz="1600" kern="1200" baseline="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057400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Wingdings"/>
              <a:buChar char="§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452438" indent="-452438">
              <a:buFont typeface="Wingdings" panose="05000000000000000000" pitchFamily="2" charset="2"/>
              <a:buChar char="q"/>
            </a:pPr>
            <a:endParaRPr lang="uk-UA" sz="2800" b="1" dirty="0" smtClean="0">
              <a:solidFill>
                <a:srgbClr val="C00000"/>
              </a:solidFill>
            </a:endParaRPr>
          </a:p>
          <a:p>
            <a:pPr marL="452438" indent="-452438">
              <a:buFont typeface="Wingdings" panose="05000000000000000000" pitchFamily="2" charset="2"/>
              <a:buChar char="q"/>
            </a:pPr>
            <a:r>
              <a:rPr lang="uk-UA" sz="2800" b="1" dirty="0" smtClean="0">
                <a:solidFill>
                  <a:srgbClr val="C00000"/>
                </a:solidFill>
              </a:rPr>
              <a:t>Вивчити §13</a:t>
            </a:r>
          </a:p>
          <a:p>
            <a:pPr marL="452438" indent="-452438">
              <a:buFont typeface="Wingdings" panose="05000000000000000000" pitchFamily="2" charset="2"/>
              <a:buChar char="q"/>
            </a:pPr>
            <a:r>
              <a:rPr lang="uk-UA" sz="2800" b="1" dirty="0" smtClean="0">
                <a:solidFill>
                  <a:srgbClr val="0070C0"/>
                </a:solidFill>
              </a:rPr>
              <a:t>Опрацювати  всі запитання з рубрик </a:t>
            </a:r>
          </a:p>
          <a:p>
            <a:pPr marL="1798638" indent="0">
              <a:buNone/>
            </a:pPr>
            <a:r>
              <a:rPr lang="uk-UA" sz="2800" b="1" dirty="0" smtClean="0">
                <a:solidFill>
                  <a:srgbClr val="002060"/>
                </a:solidFill>
              </a:rPr>
              <a:t> </a:t>
            </a:r>
          </a:p>
          <a:p>
            <a:pPr marL="1798638" indent="0">
              <a:buNone/>
            </a:pPr>
            <a:endParaRPr lang="uk-UA" sz="2800" b="1" dirty="0" smtClean="0">
              <a:solidFill>
                <a:srgbClr val="002060"/>
              </a:solidFill>
            </a:endParaRPr>
          </a:p>
          <a:p>
            <a:pPr marL="1798638" indent="0">
              <a:buNone/>
            </a:pPr>
            <a:endParaRPr lang="uk-UA" sz="2800" b="1" dirty="0" smtClean="0">
              <a:solidFill>
                <a:srgbClr val="002060"/>
              </a:solidFill>
            </a:endParaRPr>
          </a:p>
          <a:p>
            <a:pPr marL="0" indent="0" algn="ctr">
              <a:buNone/>
            </a:pPr>
            <a:endParaRPr lang="uk-UA" sz="2800" b="1" dirty="0" smtClean="0">
              <a:solidFill>
                <a:srgbClr val="002060"/>
              </a:solidFill>
            </a:endParaRPr>
          </a:p>
          <a:p>
            <a:pPr marL="0" indent="0" algn="ctr">
              <a:buNone/>
            </a:pPr>
            <a:endParaRPr lang="uk-UA" sz="2800" b="1" dirty="0">
              <a:solidFill>
                <a:srgbClr val="002060"/>
              </a:solidFill>
            </a:endParaRPr>
          </a:p>
          <a:p>
            <a:pPr marL="530225" indent="-530225">
              <a:buFont typeface="Wingdings" pitchFamily="2" charset="2"/>
              <a:buChar char="q"/>
            </a:pPr>
            <a:r>
              <a:rPr lang="uk-UA" sz="2800" b="1" dirty="0">
                <a:solidFill>
                  <a:srgbClr val="002060"/>
                </a:solidFill>
              </a:rPr>
              <a:t>Заповнити </a:t>
            </a:r>
            <a:r>
              <a:rPr lang="uk-UA" sz="2800" b="1" dirty="0" smtClean="0">
                <a:solidFill>
                  <a:srgbClr val="002060"/>
                </a:solidFill>
              </a:rPr>
              <a:t>словничок </a:t>
            </a:r>
            <a:endParaRPr lang="uk-UA" sz="2800" b="1" dirty="0">
              <a:solidFill>
                <a:srgbClr val="002060"/>
              </a:solidFill>
            </a:endParaRPr>
          </a:p>
          <a:p>
            <a:pPr marL="0" indent="0" algn="ctr">
              <a:buNone/>
            </a:pPr>
            <a:endParaRPr lang="uk-UA" sz="2800" b="1" dirty="0" smtClean="0">
              <a:solidFill>
                <a:srgbClr val="002060"/>
              </a:solidFill>
            </a:endParaRPr>
          </a:p>
          <a:p>
            <a:pPr marL="0" indent="0" algn="ctr">
              <a:buNone/>
            </a:pPr>
            <a:endParaRPr lang="uk-UA" sz="2800" b="1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uk-UA" sz="2800" b="1" dirty="0" smtClean="0">
              <a:solidFill>
                <a:srgbClr val="002060"/>
              </a:solidFill>
            </a:endParaRPr>
          </a:p>
        </p:txBody>
      </p:sp>
      <p:pic>
        <p:nvPicPr>
          <p:cNvPr id="4" name="Picture 2" descr="http://knigovo.com.ua/images/product_images/thumbnail_images/13044_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1441971"/>
            <a:ext cx="2750825" cy="3828073"/>
          </a:xfrm>
          <a:prstGeom prst="rect">
            <a:avLst/>
          </a:prstGeom>
          <a:noFill/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407" y="5659451"/>
            <a:ext cx="1983745" cy="6776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655565" y="5686083"/>
            <a:ext cx="5472609" cy="624423"/>
          </a:xfrm>
          <a:prstGeom prst="snip2DiagRect">
            <a:avLst/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2800" b="1" dirty="0" smtClean="0">
                <a:latin typeface="Segoe Print" pitchFamily="2" charset="0"/>
              </a:rPr>
              <a:t>Повторення</a:t>
            </a:r>
            <a:endParaRPr lang="uk-UA" sz="2800" b="1" dirty="0">
              <a:solidFill>
                <a:schemeClr val="tx1"/>
              </a:solidFill>
              <a:latin typeface="Segoe Print" pitchFamily="2" charset="0"/>
              <a:cs typeface="Calibri" pitchFamily="34" charset="0"/>
            </a:endParaRPr>
          </a:p>
        </p:txBody>
      </p:sp>
      <p:pic>
        <p:nvPicPr>
          <p:cNvPr id="11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551" y="4099097"/>
            <a:ext cx="3308401" cy="5048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" name="Группа 11"/>
          <p:cNvGrpSpPr/>
          <p:nvPr/>
        </p:nvGrpSpPr>
        <p:grpSpPr>
          <a:xfrm>
            <a:off x="182930" y="47661"/>
            <a:ext cx="1295400" cy="1441971"/>
            <a:chOff x="182930" y="47661"/>
            <a:chExt cx="1295400" cy="1441971"/>
          </a:xfrm>
        </p:grpSpPr>
        <p:pic>
          <p:nvPicPr>
            <p:cNvPr id="6" name="Picture 60" descr="3D_2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2930" y="47661"/>
              <a:ext cx="1295400" cy="1441971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0220" b="8416"/>
            <a:stretch/>
          </p:blipFill>
          <p:spPr bwMode="auto">
            <a:xfrm rot="21088591">
              <a:off x="349955" y="60604"/>
              <a:ext cx="889056" cy="956263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551" y="2607327"/>
            <a:ext cx="3308401" cy="5530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551" y="3356006"/>
            <a:ext cx="3308401" cy="5770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0809" y="2664796"/>
            <a:ext cx="533400" cy="4381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6211" y="3463180"/>
            <a:ext cx="576263" cy="4698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6211" y="4099097"/>
            <a:ext cx="576263" cy="4698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5111" y="5846313"/>
            <a:ext cx="619125" cy="4762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5" name="Picture 5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551" y="4649764"/>
            <a:ext cx="3952875" cy="5074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7" y="4653136"/>
            <a:ext cx="576263" cy="4698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6" name="Picture 6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4653136"/>
            <a:ext cx="571500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40288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95490" y="3022105"/>
            <a:ext cx="8044817" cy="2826306"/>
          </a:xfrm>
          <a:prstGeom prst="round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endParaRPr lang="en-US" sz="2400" dirty="0" smtClean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>
              <a:spcAft>
                <a:spcPts val="1200"/>
              </a:spcAft>
            </a:pP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>
              <a:spcAft>
                <a:spcPts val="1200"/>
              </a:spcAft>
            </a:pPr>
            <a:endParaRPr lang="en-US" sz="2400" dirty="0" smtClean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>
              <a:spcAft>
                <a:spcPts val="1200"/>
              </a:spcAft>
            </a:pP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>
              <a:spcAft>
                <a:spcPts val="1200"/>
              </a:spcAft>
            </a:pPr>
            <a:endParaRPr lang="uk-UA" sz="2400" dirty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3074" name="Picture 2" descr="http://yak-prosto.com/images/3/d/yak-vidaliti-vsi-povidomlennya-z-poshtovoyi-skrink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433" y="3732317"/>
            <a:ext cx="3052918" cy="1679105"/>
          </a:xfrm>
          <a:prstGeom prst="rect">
            <a:avLst/>
          </a:prstGeom>
          <a:noFill/>
          <a:effectLst>
            <a:glow rad="127000">
              <a:schemeClr val="accent1">
                <a:alpha val="9000"/>
              </a:schemeClr>
            </a:glow>
            <a:softEdge rad="8382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963163">
            <a:off x="668742" y="2716070"/>
            <a:ext cx="576064" cy="61206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4956" y="2744061"/>
            <a:ext cx="576064" cy="61206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Рисунок 18" descr="Описание: Описание: http://litery.net/images/7kl/samostiyno.jpg">
            <a:hlinkClick r:id="" action="ppaction://noaction"/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895216" y="5853737"/>
            <a:ext cx="1180546" cy="10217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  <a:softEdge rad="63500"/>
          </a:effectLst>
        </p:spPr>
      </p:pic>
      <p:sp>
        <p:nvSpPr>
          <p:cNvPr id="20" name="Скругленный прямоугольник 19"/>
          <p:cNvSpPr/>
          <p:nvPr/>
        </p:nvSpPr>
        <p:spPr>
          <a:xfrm>
            <a:off x="712592" y="3619865"/>
            <a:ext cx="7576379" cy="715089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354013"/>
            <a:r>
              <a:rPr lang="uk-UA" sz="3600" b="1" dirty="0" smtClean="0">
                <a:solidFill>
                  <a:srgbClr val="0070C0"/>
                </a:solidFill>
                <a:cs typeface="Calibri" pitchFamily="34" charset="0"/>
              </a:rPr>
              <a:t>Вправа 1. </a:t>
            </a:r>
            <a:r>
              <a:rPr lang="uk-UA" sz="2800" b="1" dirty="0">
                <a:solidFill>
                  <a:schemeClr val="tx1">
                    <a:lumMod val="95000"/>
                    <a:lumOff val="5000"/>
                  </a:schemeClr>
                </a:solidFill>
                <a:hlinkClick r:id="rId5" action="ppaction://hlinksldjump"/>
              </a:rPr>
              <a:t>Заповнення посудини </a:t>
            </a:r>
            <a:r>
              <a:rPr lang="uk-UA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hlinkClick r:id="rId5" action="ppaction://hlinksldjump"/>
              </a:rPr>
              <a:t>рідиною</a:t>
            </a:r>
            <a:endParaRPr lang="uk-UA" sz="2800" b="1" dirty="0">
              <a:solidFill>
                <a:schemeClr val="tx1">
                  <a:lumMod val="95000"/>
                  <a:lumOff val="5000"/>
                </a:schemeClr>
              </a:solidFill>
              <a:cs typeface="Calibri" pitchFamily="34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816609" y="4571869"/>
            <a:ext cx="7533672" cy="715089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354013"/>
            <a:r>
              <a:rPr lang="uk-UA" sz="36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Вправа 2.</a:t>
            </a:r>
            <a:r>
              <a:rPr lang="uk-UA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uk-UA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  <a:hlinkClick r:id="rId6" action="ppaction://hlinksldjump"/>
              </a:rPr>
              <a:t>Жабка</a:t>
            </a:r>
            <a:endParaRPr lang="uk-UA" sz="3600" dirty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23" name="Группа 22"/>
          <p:cNvGrpSpPr/>
          <p:nvPr/>
        </p:nvGrpSpPr>
        <p:grpSpPr>
          <a:xfrm>
            <a:off x="-16062" y="188640"/>
            <a:ext cx="1295400" cy="1441971"/>
            <a:chOff x="182930" y="47661"/>
            <a:chExt cx="1295400" cy="1441971"/>
          </a:xfrm>
        </p:grpSpPr>
        <p:pic>
          <p:nvPicPr>
            <p:cNvPr id="24" name="Picture 60" descr="3D_27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2930" y="47661"/>
              <a:ext cx="1295400" cy="14419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" name="Picture 2"/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0220" b="8416"/>
            <a:stretch/>
          </p:blipFill>
          <p:spPr bwMode="auto">
            <a:xfrm rot="21088591">
              <a:off x="349955" y="60604"/>
              <a:ext cx="889056" cy="956263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algn="ctr" rotWithShape="0">
                <a:schemeClr val="bg2"/>
              </a:outerShdw>
              <a:softEdge rad="1270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6" name="Группа 25"/>
          <p:cNvGrpSpPr/>
          <p:nvPr/>
        </p:nvGrpSpPr>
        <p:grpSpPr>
          <a:xfrm flipH="1">
            <a:off x="7908851" y="126574"/>
            <a:ext cx="1092317" cy="1441971"/>
            <a:chOff x="182930" y="47661"/>
            <a:chExt cx="1295400" cy="1441971"/>
          </a:xfrm>
        </p:grpSpPr>
        <p:pic>
          <p:nvPicPr>
            <p:cNvPr id="27" name="Picture 60" descr="3D_27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2930" y="47661"/>
              <a:ext cx="1295400" cy="14419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" name="Picture 2"/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0220" b="8416"/>
            <a:stretch/>
          </p:blipFill>
          <p:spPr bwMode="auto">
            <a:xfrm rot="21088591">
              <a:off x="349955" y="60604"/>
              <a:ext cx="889056" cy="956263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algn="ctr" rotWithShape="0">
                <a:schemeClr val="bg2"/>
              </a:outerShdw>
              <a:softEdge rad="1270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" name="Заголовок 1"/>
          <p:cNvSpPr>
            <a:spLocks noGrp="1"/>
          </p:cNvSpPr>
          <p:nvPr>
            <p:ph type="body" idx="4294967295"/>
          </p:nvPr>
        </p:nvSpPr>
        <p:spPr>
          <a:xfrm>
            <a:off x="1763688" y="113616"/>
            <a:ext cx="5975281" cy="1008063"/>
          </a:xfrm>
          <a:prstGeom prst="snip2SameRect">
            <a:avLst/>
          </a:prstGeom>
          <a:solidFill>
            <a:schemeClr val="bg1"/>
          </a:solidFill>
          <a:effectLst>
            <a:glow rad="127000">
              <a:schemeClr val="accent1">
                <a:alpha val="17000"/>
              </a:schemeClr>
            </a:glow>
            <a:reflection blurRad="6350" stA="52000" endA="300" endPos="35000" dir="5400000" sy="-100000" algn="bl" rotWithShape="0"/>
            <a:softEdge rad="635000"/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anchor="ctr"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indent="0" algn="ctr">
              <a:buNone/>
            </a:pPr>
            <a:r>
              <a:rPr lang="uk-UA" sz="44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ЗАВДАННЯ</a:t>
            </a:r>
          </a:p>
        </p:txBody>
      </p:sp>
      <p:pic>
        <p:nvPicPr>
          <p:cNvPr id="18" name="Рисунок 17"/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493"/>
          <a:stretch>
            <a:fillRect/>
          </a:stretch>
        </p:blipFill>
        <p:spPr bwMode="auto">
          <a:xfrm>
            <a:off x="1763688" y="189828"/>
            <a:ext cx="1220627" cy="8640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  <a:softEdge rad="63500"/>
          </a:effec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846335"/>
            <a:ext cx="2769934" cy="867353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459" y="3633960"/>
            <a:ext cx="764720" cy="700994"/>
          </a:xfrm>
          <a:prstGeom prst="rect">
            <a:avLst/>
          </a:prstGeom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Рисунок 30"/>
          <p:cNvPicPr/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8565" y="1870726"/>
            <a:ext cx="2784281" cy="842962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3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6014" y="-116206"/>
            <a:ext cx="576064" cy="61206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624" y="4651493"/>
            <a:ext cx="589714" cy="561633"/>
          </a:xfrm>
          <a:prstGeom prst="rect">
            <a:avLst/>
          </a:prstGeom>
          <a:ln>
            <a:noFill/>
          </a:ln>
          <a:effectLst>
            <a:outerShdw dist="35921" dir="2700000" algn="ctr" rotWithShape="0">
              <a:schemeClr val="bg2"/>
            </a:outerShdw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48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нутый угол 3"/>
          <p:cNvSpPr/>
          <p:nvPr/>
        </p:nvSpPr>
        <p:spPr>
          <a:xfrm>
            <a:off x="143508" y="1268760"/>
            <a:ext cx="8856984" cy="5472608"/>
          </a:xfrm>
          <a:prstGeom prst="foldedCorner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ru-RU" sz="3200" b="1" dirty="0" smtClean="0">
              <a:solidFill>
                <a:srgbClr val="C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4294967295"/>
          </p:nvPr>
        </p:nvSpPr>
        <p:spPr>
          <a:xfrm>
            <a:off x="3511043" y="6376243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uk-UA" smtClean="0">
                <a:solidFill>
                  <a:schemeClr val="bg1">
                    <a:lumMod val="75000"/>
                  </a:schemeClr>
                </a:solidFill>
              </a:rPr>
              <a:t>Чашук О.Ф., вчитель інформатики ЗОШ№23, Луцьк</a:t>
            </a:r>
            <a:endParaRPr lang="uk-UA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 idx="4294967295"/>
          </p:nvPr>
        </p:nvSpPr>
        <p:spPr>
          <a:xfrm>
            <a:off x="3059832" y="294770"/>
            <a:ext cx="5616035" cy="534987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 prst="artDeco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uk-UA" sz="48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Повторення</a:t>
            </a:r>
            <a:endParaRPr lang="uk-UA" sz="4800" b="1" dirty="0">
              <a:solidFill>
                <a:srgbClr val="002060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90047"/>
            <a:ext cx="576064" cy="61206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pic>
        <p:nvPicPr>
          <p:cNvPr id="22" name="Picture 1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8207734" y="6476185"/>
            <a:ext cx="936266" cy="3350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5" y="90047"/>
            <a:ext cx="2769934" cy="867353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4148" y="90047"/>
            <a:ext cx="576064" cy="61206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34979" y="3629911"/>
            <a:ext cx="8674041" cy="28161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spcBef>
                <a:spcPts val="600"/>
              </a:spcBef>
              <a:buClr>
                <a:srgbClr val="0070C0"/>
              </a:buClr>
              <a:buFont typeface="+mj-lt"/>
              <a:buAutoNum type="arabicPeriod"/>
            </a:pPr>
            <a:r>
              <a:rPr lang="uk-UA" dirty="0" smtClean="0"/>
              <a:t>Завантаж шаблони схем графічного подання алгоритму, збережені у файлі </a:t>
            </a:r>
            <a:r>
              <a:rPr lang="uk-UA" i="1" dirty="0" err="1" smtClean="0"/>
              <a:t>Рідина.docx</a:t>
            </a:r>
            <a:r>
              <a:rPr lang="uk-UA" i="1" dirty="0" smtClean="0"/>
              <a:t>,</a:t>
            </a:r>
            <a:r>
              <a:rPr lang="uk-UA" dirty="0" smtClean="0"/>
              <a:t> що міститься в папці </a:t>
            </a:r>
            <a:r>
              <a:rPr lang="uk-UA" i="1" dirty="0" smtClean="0"/>
              <a:t>Алгоритми і виконавці.</a:t>
            </a:r>
            <a:endParaRPr lang="uk-UA" dirty="0" smtClean="0"/>
          </a:p>
          <a:p>
            <a:pPr marL="457200" indent="-457200" algn="just">
              <a:spcBef>
                <a:spcPts val="600"/>
              </a:spcBef>
              <a:buClr>
                <a:srgbClr val="0070C0"/>
              </a:buClr>
              <a:buFont typeface="+mj-lt"/>
              <a:buAutoNum type="arabicPeriod"/>
            </a:pPr>
            <a:r>
              <a:rPr lang="uk-UA" dirty="0" smtClean="0"/>
              <a:t>Встанови, який шаблон відповідає умові завдання: на малюнку 1 — кількість повторень відома — 3 рази, а на малюнку 2 — кількість повторень не відома. Повторення завершиться в тому разі, коли посудина буде заповнена.</a:t>
            </a:r>
          </a:p>
          <a:p>
            <a:pPr marL="457200" indent="-457200" algn="just">
              <a:spcBef>
                <a:spcPts val="600"/>
              </a:spcBef>
              <a:buClr>
                <a:srgbClr val="0070C0"/>
              </a:buClr>
              <a:buFont typeface="+mj-lt"/>
              <a:buAutoNum type="arabicPeriod"/>
            </a:pPr>
            <a:r>
              <a:rPr lang="uk-UA" dirty="0" smtClean="0"/>
              <a:t>Обери зі списку команди й умову та заповни шаблони:</a:t>
            </a:r>
            <a:br>
              <a:rPr lang="uk-UA" dirty="0" smtClean="0"/>
            </a:br>
            <a:r>
              <a:rPr lang="uk-UA" i="1" dirty="0" smtClean="0"/>
              <a:t>набрати 1 л рідини, вилити рідину в посудину, кількість повторень дорівнює 3, посудина повна.</a:t>
            </a:r>
            <a:endParaRPr lang="uk-UA" dirty="0" smtClean="0"/>
          </a:p>
          <a:p>
            <a:pPr marL="457200" indent="-457200" algn="just">
              <a:spcBef>
                <a:spcPts val="600"/>
              </a:spcBef>
              <a:buClr>
                <a:srgbClr val="0070C0"/>
              </a:buClr>
              <a:buFont typeface="+mj-lt"/>
              <a:buAutoNum type="arabicPeriod"/>
            </a:pPr>
            <a:r>
              <a:rPr lang="uk-UA" dirty="0" smtClean="0"/>
              <a:t>Покажи результати вчителеві.</a:t>
            </a:r>
            <a:endParaRPr lang="uk-UA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89670" y="1759967"/>
            <a:ext cx="8580824" cy="40011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sz="2000" b="1" dirty="0" smtClean="0"/>
              <a:t>Завдання</a:t>
            </a:r>
            <a:r>
              <a:rPr lang="uk-UA" sz="2000" b="1" i="1" dirty="0" smtClean="0"/>
              <a:t>.</a:t>
            </a:r>
            <a:r>
              <a:rPr lang="ru-RU" sz="2000" baseline="-25000" dirty="0"/>
              <a:t> </a:t>
            </a:r>
            <a:r>
              <a:rPr lang="uk-UA" sz="2000" dirty="0" smtClean="0"/>
              <a:t>Склади алгоритм заповнення посудини рідиною за малюнками</a:t>
            </a:r>
            <a:r>
              <a:rPr lang="uk-UA" sz="2000" i="1" dirty="0" smtClean="0"/>
              <a:t>.</a:t>
            </a:r>
            <a:endParaRPr lang="uk-UA" sz="2000" dirty="0"/>
          </a:p>
        </p:txBody>
      </p:sp>
      <p:sp>
        <p:nvSpPr>
          <p:cNvPr id="3" name="Выноска со стрелкой вниз 2"/>
          <p:cNvSpPr/>
          <p:nvPr/>
        </p:nvSpPr>
        <p:spPr>
          <a:xfrm>
            <a:off x="368333" y="1052736"/>
            <a:ext cx="8604956" cy="707231"/>
          </a:xfrm>
          <a:prstGeom prst="downArrowCallou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/>
            <a:r>
              <a:rPr lang="uk-UA" sz="2400" b="1" dirty="0" smtClean="0">
                <a:solidFill>
                  <a:srgbClr val="0070C0"/>
                </a:solidFill>
              </a:rPr>
              <a:t>Вправа </a:t>
            </a:r>
            <a:r>
              <a:rPr lang="uk-UA" sz="2400" b="1" dirty="0">
                <a:solidFill>
                  <a:srgbClr val="0070C0"/>
                </a:solidFill>
              </a:rPr>
              <a:t>1. </a:t>
            </a:r>
            <a:r>
              <a:rPr lang="uk-UA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Заповнення посудини </a:t>
            </a:r>
            <a:r>
              <a:rPr lang="uk-U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рідиною</a:t>
            </a:r>
            <a:endParaRPr lang="uk-UA" sz="2400" b="1" dirty="0">
              <a:solidFill>
                <a:schemeClr val="tx1">
                  <a:lumMod val="95000"/>
                  <a:lumOff val="5000"/>
                </a:schemeClr>
              </a:solidFill>
              <a:cs typeface="Calibri" pitchFamily="34" charset="0"/>
            </a:endParaRP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80" b="-2280"/>
          <a:stretch/>
        </p:blipFill>
        <p:spPr bwMode="auto">
          <a:xfrm>
            <a:off x="1128322" y="2292478"/>
            <a:ext cx="2396750" cy="13351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1998" y="2256196"/>
            <a:ext cx="2224570" cy="13714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4893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Нижний колонтитул 1"/>
          <p:cNvSpPr txBox="1">
            <a:spLocks/>
          </p:cNvSpPr>
          <p:nvPr/>
        </p:nvSpPr>
        <p:spPr>
          <a:xfrm>
            <a:off x="3707904" y="6446067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sz="1050" dirty="0" smtClean="0">
                <a:solidFill>
                  <a:schemeClr val="tx2">
                    <a:lumMod val="25000"/>
                    <a:lumOff val="75000"/>
                  </a:schemeClr>
                </a:solidFill>
              </a:rPr>
              <a:t>Чашук О.Ф., вчитель інформатики ЗОШ№23, Луцьк</a:t>
            </a:r>
            <a:endParaRPr lang="uk-UA" sz="1050" dirty="0">
              <a:solidFill>
                <a:schemeClr val="tx2">
                  <a:lumMod val="25000"/>
                  <a:lumOff val="75000"/>
                </a:schemeClr>
              </a:solidFill>
            </a:endParaRPr>
          </a:p>
        </p:txBody>
      </p:sp>
      <p:sp>
        <p:nvSpPr>
          <p:cNvPr id="4" name="Загнутый угол 3"/>
          <p:cNvSpPr/>
          <p:nvPr/>
        </p:nvSpPr>
        <p:spPr>
          <a:xfrm>
            <a:off x="143508" y="1268760"/>
            <a:ext cx="8856984" cy="5472608"/>
          </a:xfrm>
          <a:prstGeom prst="foldedCorner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ru-RU" sz="3200" b="1" dirty="0" smtClean="0">
              <a:solidFill>
                <a:srgbClr val="C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 idx="4294967295"/>
          </p:nvPr>
        </p:nvSpPr>
        <p:spPr>
          <a:xfrm>
            <a:off x="3059832" y="294770"/>
            <a:ext cx="5616035" cy="534987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 prst="artDeco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uk-UA" sz="48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Повторення</a:t>
            </a:r>
            <a:endParaRPr lang="uk-UA" sz="4800" b="1" dirty="0">
              <a:solidFill>
                <a:srgbClr val="002060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90047"/>
            <a:ext cx="576064" cy="61206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pic>
        <p:nvPicPr>
          <p:cNvPr id="22" name="Picture 1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8207734" y="6476185"/>
            <a:ext cx="936266" cy="3350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5" y="90047"/>
            <a:ext cx="2769934" cy="867353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4148" y="90047"/>
            <a:ext cx="576064" cy="61206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51622" y="2771050"/>
            <a:ext cx="864075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Clr>
                <a:srgbClr val="0070C0"/>
              </a:buClr>
              <a:buFont typeface="+mj-lt"/>
              <a:buAutoNum type="arabicPeriod"/>
            </a:pPr>
            <a:r>
              <a:rPr lang="uk-UA" dirty="0" smtClean="0"/>
              <a:t>Завантаж середовище </a:t>
            </a:r>
            <a:r>
              <a:rPr lang="uk-UA" i="1" dirty="0" smtClean="0"/>
              <a:t>Скретч.</a:t>
            </a:r>
            <a:endParaRPr lang="uk-UA" dirty="0" smtClean="0"/>
          </a:p>
          <a:p>
            <a:pPr marL="457200" indent="-457200" algn="just">
              <a:buClr>
                <a:srgbClr val="0070C0"/>
              </a:buClr>
              <a:buFont typeface="+mj-lt"/>
              <a:buAutoNum type="arabicPeriod"/>
            </a:pPr>
            <a:r>
              <a:rPr lang="uk-UA" dirty="0" smtClean="0"/>
              <a:t>Обери вказівку </a:t>
            </a:r>
            <a:r>
              <a:rPr lang="uk-UA" i="1" dirty="0" smtClean="0"/>
              <a:t>Файл/Відкрити.</a:t>
            </a:r>
            <a:endParaRPr lang="uk-UA" dirty="0" smtClean="0"/>
          </a:p>
          <a:p>
            <a:pPr marL="457200" indent="-457200" algn="just">
              <a:buClr>
                <a:srgbClr val="0070C0"/>
              </a:buClr>
              <a:buFont typeface="+mj-lt"/>
              <a:buAutoNum type="arabicPeriod"/>
            </a:pPr>
            <a:r>
              <a:rPr lang="uk-UA" dirty="0" smtClean="0"/>
              <a:t>У папці </a:t>
            </a:r>
            <a:r>
              <a:rPr lang="uk-UA" i="1" dirty="0" smtClean="0"/>
              <a:t>Навчальні проекти</a:t>
            </a:r>
            <a:r>
              <a:rPr lang="uk-UA" dirty="0" smtClean="0"/>
              <a:t> обери проект </a:t>
            </a:r>
            <a:r>
              <a:rPr lang="uk-UA" i="1" dirty="0" smtClean="0"/>
              <a:t>Жабка</a:t>
            </a:r>
            <a:r>
              <a:rPr lang="uk-UA" dirty="0" smtClean="0"/>
              <a:t> та натисни кнопку </a:t>
            </a:r>
            <a:r>
              <a:rPr lang="uk-UA" i="1" dirty="0" smtClean="0"/>
              <a:t>Гаразд.</a:t>
            </a:r>
            <a:endParaRPr lang="uk-UA" dirty="0" smtClean="0"/>
          </a:p>
          <a:p>
            <a:pPr marL="457200" indent="-457200" algn="just">
              <a:buClr>
                <a:srgbClr val="0070C0"/>
              </a:buClr>
              <a:buFont typeface="+mj-lt"/>
              <a:buAutoNum type="arabicPeriod"/>
            </a:pPr>
            <a:r>
              <a:rPr lang="uk-UA" dirty="0" smtClean="0"/>
              <a:t>Запусти проект на виконання, спостерігай, які події відбуваються на сцені.</a:t>
            </a:r>
          </a:p>
          <a:p>
            <a:pPr marL="457200" indent="-457200" algn="just">
              <a:buClr>
                <a:srgbClr val="0070C0"/>
              </a:buClr>
              <a:buFont typeface="+mj-lt"/>
              <a:buAutoNum type="arabicPeriod"/>
            </a:pPr>
            <a:r>
              <a:rPr lang="uk-UA" dirty="0" smtClean="0"/>
              <a:t>Визнач, які команди, використані для складання програми, повторюються, та скільки разів. Для зміни програми використай блок </a:t>
            </a:r>
            <a:r>
              <a:rPr lang="uk-UA" i="1" dirty="0" smtClean="0"/>
              <a:t>Повторити</a:t>
            </a:r>
            <a:r>
              <a:rPr lang="uk-UA" dirty="0" smtClean="0"/>
              <a:t> з групи </a:t>
            </a:r>
            <a:r>
              <a:rPr lang="uk-UA" i="1" dirty="0" smtClean="0"/>
              <a:t>Керування.</a:t>
            </a:r>
            <a:r>
              <a:rPr lang="uk-UA" dirty="0" smtClean="0"/>
              <a:t> Зміни параметр у команді </a:t>
            </a:r>
            <a:r>
              <a:rPr lang="uk-UA" i="1" dirty="0" smtClean="0"/>
              <a:t>Повторити</a:t>
            </a:r>
            <a:r>
              <a:rPr lang="uk-UA" dirty="0" smtClean="0"/>
              <a:t> відповідно до своїх підрахунків.</a:t>
            </a:r>
          </a:p>
          <a:p>
            <a:pPr marL="457200" indent="-457200" algn="just">
              <a:buClr>
                <a:srgbClr val="0070C0"/>
              </a:buClr>
              <a:buFont typeface="+mj-lt"/>
              <a:buAutoNum type="arabicPeriod"/>
            </a:pPr>
            <a:r>
              <a:rPr lang="uk-UA" dirty="0" smtClean="0"/>
              <a:t>Перемісти команди, що мають повторюватися, у блок </a:t>
            </a:r>
            <a:r>
              <a:rPr lang="uk-UA" i="1" dirty="0" smtClean="0"/>
              <a:t>Повторити.</a:t>
            </a:r>
            <a:endParaRPr lang="uk-UA" dirty="0" smtClean="0"/>
          </a:p>
          <a:p>
            <a:pPr marL="457200" indent="-457200" algn="just">
              <a:buClr>
                <a:srgbClr val="0070C0"/>
              </a:buClr>
              <a:buFont typeface="+mj-lt"/>
              <a:buAutoNum type="arabicPeriod"/>
            </a:pPr>
            <a:r>
              <a:rPr lang="uk-UA" dirty="0" smtClean="0"/>
              <a:t>Видали зайві команди. Для цього обери потрібну вказівку в контекстному меню</a:t>
            </a:r>
          </a:p>
          <a:p>
            <a:pPr marL="457200" indent="-457200" algn="just">
              <a:buClr>
                <a:srgbClr val="0070C0"/>
              </a:buClr>
              <a:buFont typeface="+mj-lt"/>
              <a:buAutoNum type="arabicPeriod"/>
            </a:pPr>
            <a:endParaRPr lang="uk-UA" dirty="0"/>
          </a:p>
          <a:p>
            <a:pPr marL="457200" indent="-457200" algn="just">
              <a:buClr>
                <a:srgbClr val="0070C0"/>
              </a:buClr>
              <a:buFont typeface="+mj-lt"/>
              <a:buAutoNum type="arabicPeriod"/>
            </a:pPr>
            <a:endParaRPr lang="uk-UA" dirty="0" smtClean="0"/>
          </a:p>
          <a:p>
            <a:pPr marL="457200" indent="-457200" algn="just">
              <a:buClr>
                <a:srgbClr val="0070C0"/>
              </a:buClr>
              <a:buFont typeface="+mj-lt"/>
              <a:buAutoNum type="arabicPeriod"/>
            </a:pPr>
            <a:endParaRPr lang="uk-UA" dirty="0"/>
          </a:p>
          <a:p>
            <a:pPr marL="457200" indent="-457200" algn="just">
              <a:buClr>
                <a:srgbClr val="0070C0"/>
              </a:buClr>
              <a:buFont typeface="+mj-lt"/>
              <a:buAutoNum type="arabicPeriod"/>
            </a:pPr>
            <a:r>
              <a:rPr lang="uk-UA" dirty="0" smtClean="0"/>
              <a:t>Збережи проект з іменем </a:t>
            </a:r>
            <a:r>
              <a:rPr lang="uk-UA" i="1" dirty="0" smtClean="0"/>
              <a:t>Жабка </a:t>
            </a:r>
            <a:r>
              <a:rPr lang="uk-UA" i="1" dirty="0" err="1" smtClean="0"/>
              <a:t>_Прізви</a:t>
            </a:r>
            <a:r>
              <a:rPr lang="uk-UA" i="1" dirty="0" smtClean="0"/>
              <a:t>ще.</a:t>
            </a:r>
            <a:endParaRPr lang="uk-UA" dirty="0" smtClean="0"/>
          </a:p>
        </p:txBody>
      </p:sp>
      <p:sp>
        <p:nvSpPr>
          <p:cNvPr id="8" name="Прямоугольник 7"/>
          <p:cNvSpPr/>
          <p:nvPr/>
        </p:nvSpPr>
        <p:spPr>
          <a:xfrm>
            <a:off x="289670" y="1759967"/>
            <a:ext cx="8580824" cy="1015663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sz="2000" b="1" dirty="0" smtClean="0"/>
              <a:t>Завдання</a:t>
            </a:r>
            <a:r>
              <a:rPr lang="uk-UA" sz="2000" b="1" i="1" dirty="0" smtClean="0"/>
              <a:t>. </a:t>
            </a:r>
            <a:r>
              <a:rPr lang="uk-UA" sz="2000" dirty="0" smtClean="0"/>
              <a:t>Зміни проект, у якому виконавець </a:t>
            </a:r>
            <a:r>
              <a:rPr lang="uk-UA" sz="2000" i="1" dirty="0" smtClean="0"/>
              <a:t>Жабка</a:t>
            </a:r>
            <a:r>
              <a:rPr lang="uk-UA" sz="2000" dirty="0" smtClean="0"/>
              <a:t> полює за комахою, так, щоб замість 16 команд використати тільки 5, і при цьому дії </a:t>
            </a:r>
            <a:r>
              <a:rPr lang="uk-UA" sz="2000" i="1" dirty="0" smtClean="0"/>
              <a:t>Жабки</a:t>
            </a:r>
            <a:r>
              <a:rPr lang="uk-UA" sz="2000" dirty="0" smtClean="0"/>
              <a:t> не змінилися</a:t>
            </a:r>
            <a:endParaRPr lang="uk-UA" sz="2000" dirty="0"/>
          </a:p>
        </p:txBody>
      </p:sp>
      <p:sp>
        <p:nvSpPr>
          <p:cNvPr id="3" name="Выноска со стрелкой вниз 2"/>
          <p:cNvSpPr/>
          <p:nvPr/>
        </p:nvSpPr>
        <p:spPr>
          <a:xfrm>
            <a:off x="368333" y="1052736"/>
            <a:ext cx="8604956" cy="707231"/>
          </a:xfrm>
          <a:prstGeom prst="downArrowCallou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/>
            <a:r>
              <a:rPr lang="uk-UA" sz="2400" b="1" dirty="0" smtClean="0">
                <a:solidFill>
                  <a:srgbClr val="0070C0"/>
                </a:solidFill>
              </a:rPr>
              <a:t>Вправа </a:t>
            </a:r>
            <a:r>
              <a:rPr lang="uk-UA" sz="2400" b="1" dirty="0">
                <a:solidFill>
                  <a:srgbClr val="0070C0"/>
                </a:solidFill>
              </a:rPr>
              <a:t>2</a:t>
            </a:r>
            <a:r>
              <a:rPr lang="uk-UA" sz="2400" b="1" dirty="0" smtClean="0">
                <a:solidFill>
                  <a:srgbClr val="0070C0"/>
                </a:solidFill>
              </a:rPr>
              <a:t>. </a:t>
            </a:r>
            <a:r>
              <a:rPr lang="uk-U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Жабка</a:t>
            </a:r>
            <a:endParaRPr lang="uk-UA" sz="2400" b="1" dirty="0">
              <a:solidFill>
                <a:schemeClr val="tx1">
                  <a:lumMod val="95000"/>
                  <a:lumOff val="5000"/>
                </a:schemeClr>
              </a:solidFill>
              <a:cs typeface="Calibri" pitchFamily="34" charset="0"/>
            </a:endParaRPr>
          </a:p>
        </p:txBody>
      </p:sp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501" y="5595074"/>
            <a:ext cx="1257300" cy="7429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4918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622754" y="1556792"/>
            <a:ext cx="5833748" cy="76944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4400" b="1" dirty="0" err="1"/>
              <a:t>Практичні</a:t>
            </a:r>
            <a:r>
              <a:rPr lang="ru-RU" sz="4400" b="1" dirty="0"/>
              <a:t> </a:t>
            </a:r>
            <a:r>
              <a:rPr lang="ru-RU" sz="4400" b="1" dirty="0" err="1" smtClean="0"/>
              <a:t>завдання</a:t>
            </a:r>
            <a:endParaRPr lang="ru-RU" sz="4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32090" y="3501008"/>
            <a:ext cx="8208912" cy="120032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hlinkClick r:id="rId2"/>
              </a:rPr>
              <a:t>     </a:t>
            </a:r>
            <a:r>
              <a:rPr lang="ru-RU" sz="3600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hlinkClick r:id="rId2"/>
              </a:rPr>
              <a:t>Виконати</a:t>
            </a:r>
            <a:r>
              <a:rPr lang="ru-RU" sz="3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hlinkClick r:id="rId2"/>
              </a:rPr>
              <a:t> </a:t>
            </a:r>
            <a:r>
              <a:rPr lang="ru-RU" sz="36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hlinkClick r:id="rId2"/>
              </a:rPr>
              <a:t>перші</a:t>
            </a:r>
            <a:r>
              <a:rPr lang="ru-RU" sz="3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hlinkClick r:id="rId2"/>
              </a:rPr>
              <a:t> 5 </a:t>
            </a:r>
            <a:r>
              <a:rPr lang="ru-RU" sz="36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hlinkClick r:id="rId2"/>
              </a:rPr>
              <a:t>вправ</a:t>
            </a:r>
            <a:r>
              <a:rPr lang="ru-RU" sz="3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hlinkClick r:id="rId2"/>
              </a:rPr>
              <a:t> </a:t>
            </a:r>
            <a:endParaRPr lang="ru-RU" sz="36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hlinkClick r:id="rId2"/>
            </a:endParaRPr>
          </a:p>
          <a:p>
            <a:pPr algn="ctr"/>
            <a:r>
              <a:rPr lang="ru-RU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hlinkClick r:id="rId2"/>
              </a:rPr>
              <a:t>в </a:t>
            </a:r>
            <a:r>
              <a:rPr lang="ru-RU" sz="36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hlinkClick r:id="rId2"/>
              </a:rPr>
              <a:t>середовищі</a:t>
            </a:r>
            <a:r>
              <a:rPr lang="ru-RU" sz="3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hlinkClick r:id="rId2"/>
              </a:rPr>
              <a:t> </a:t>
            </a:r>
            <a:r>
              <a:rPr lang="ru-RU" sz="36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hlinkClick r:id="rId2"/>
              </a:rPr>
              <a:t>Blockly</a:t>
            </a:r>
            <a:r>
              <a:rPr lang="ru-RU" sz="3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hlinkClick r:id="rId2"/>
              </a:rPr>
              <a:t>.</a:t>
            </a:r>
            <a:endParaRPr lang="ru-RU" sz="36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Стрелка вниз 5"/>
          <p:cNvSpPr/>
          <p:nvPr/>
        </p:nvSpPr>
        <p:spPr>
          <a:xfrm>
            <a:off x="4104498" y="2636912"/>
            <a:ext cx="864096" cy="476206"/>
          </a:xfrm>
          <a:prstGeom prst="down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73765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1357681" y="188640"/>
            <a:ext cx="6200340" cy="900906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altLang="uk-UA" sz="3100" b="1" smtClean="0"/>
              <a:t>Працюємо за комп’ютером</a:t>
            </a:r>
            <a:endParaRPr lang="uk-UA" altLang="uk-UA" sz="3100" b="1" dirty="0" smtClean="0"/>
          </a:p>
        </p:txBody>
      </p:sp>
      <p:pic>
        <p:nvPicPr>
          <p:cNvPr id="3" name="Picture 2" descr="http://reaction.org.ua/wp-content/themes/quiven/timthumb.php?src=http://reaction.org.ua/wp-content/uploads/2013/04/%D0%BA%D0%BE%D0%BC%D0%BF%D1%8E%D1%82%D0%B5%D1%80-%D1%8F%D0%BA-%D1%81%D0%B8%D0%B4%D1%96%D1%82%D0%B8.jpg&amp;w=627&amp;h=300&amp;zc=1&amp;q=100&amp;s=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1941035"/>
            <a:ext cx="8729663" cy="41751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Группа 3"/>
          <p:cNvGrpSpPr/>
          <p:nvPr/>
        </p:nvGrpSpPr>
        <p:grpSpPr>
          <a:xfrm>
            <a:off x="182930" y="47661"/>
            <a:ext cx="1295400" cy="1441971"/>
            <a:chOff x="182930" y="47661"/>
            <a:chExt cx="1295400" cy="1441971"/>
          </a:xfrm>
        </p:grpSpPr>
        <p:pic>
          <p:nvPicPr>
            <p:cNvPr id="5" name="Picture 60" descr="3D_2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2930" y="47661"/>
              <a:ext cx="1295400" cy="1441971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2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0220" b="8416"/>
            <a:stretch/>
          </p:blipFill>
          <p:spPr bwMode="auto">
            <a:xfrm rot="21088591">
              <a:off x="349955" y="60604"/>
              <a:ext cx="889056" cy="956263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7" name="Группа 6"/>
          <p:cNvGrpSpPr/>
          <p:nvPr/>
        </p:nvGrpSpPr>
        <p:grpSpPr>
          <a:xfrm flipH="1">
            <a:off x="7736047" y="143570"/>
            <a:ext cx="1244441" cy="1441971"/>
            <a:chOff x="182930" y="47661"/>
            <a:chExt cx="1295400" cy="1441971"/>
          </a:xfrm>
        </p:grpSpPr>
        <p:pic>
          <p:nvPicPr>
            <p:cNvPr id="8" name="Picture 60" descr="3D_2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2930" y="47661"/>
              <a:ext cx="1295400" cy="1441971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2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0220" b="8416"/>
            <a:stretch/>
          </p:blipFill>
          <p:spPr bwMode="auto">
            <a:xfrm rot="21088591">
              <a:off x="422482" y="114998"/>
              <a:ext cx="889056" cy="754762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" name="Нижний колонтитул 1"/>
          <p:cNvSpPr txBox="1">
            <a:spLocks/>
          </p:cNvSpPr>
          <p:nvPr/>
        </p:nvSpPr>
        <p:spPr>
          <a:xfrm>
            <a:off x="3707904" y="636461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sz="1050" smtClean="0">
                <a:solidFill>
                  <a:schemeClr val="tx2">
                    <a:lumMod val="25000"/>
                    <a:lumOff val="75000"/>
                  </a:schemeClr>
                </a:solidFill>
              </a:rPr>
              <a:t>Чашук О.Ф., вчитель інформатики ЗОШ№23, Луцьк</a:t>
            </a:r>
            <a:endParaRPr lang="uk-UA" sz="1050" dirty="0">
              <a:solidFill>
                <a:schemeClr val="tx2">
                  <a:lumMod val="25000"/>
                  <a:lumOff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0768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Business-6">
  <a:themeElements>
    <a:clrScheme name="自定义 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Business-6</Template>
  <TotalTime>522</TotalTime>
  <Words>895</Words>
  <Application>Microsoft Office PowerPoint</Application>
  <PresentationFormat>Экран (4:3)</PresentationFormat>
  <Paragraphs>227</Paragraphs>
  <Slides>25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Business-6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Повторення</vt:lpstr>
      <vt:lpstr>Повторення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Chashuk</dc:creator>
  <cp:lastModifiedBy>Ира</cp:lastModifiedBy>
  <cp:revision>83</cp:revision>
  <dcterms:created xsi:type="dcterms:W3CDTF">2015-11-15T16:28:10Z</dcterms:created>
  <dcterms:modified xsi:type="dcterms:W3CDTF">2017-11-28T17:02:29Z</dcterms:modified>
</cp:coreProperties>
</file>