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98" r:id="rId3"/>
    <p:sldId id="374" r:id="rId4"/>
    <p:sldId id="283" r:id="rId5"/>
    <p:sldId id="258" r:id="rId6"/>
    <p:sldId id="389" r:id="rId7"/>
    <p:sldId id="391" r:id="rId8"/>
    <p:sldId id="390" r:id="rId9"/>
    <p:sldId id="392" r:id="rId10"/>
    <p:sldId id="393" r:id="rId11"/>
    <p:sldId id="308" r:id="rId12"/>
    <p:sldId id="354" r:id="rId13"/>
    <p:sldId id="355" r:id="rId14"/>
    <p:sldId id="337" r:id="rId15"/>
    <p:sldId id="395" r:id="rId16"/>
    <p:sldId id="31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660066"/>
    <a:srgbClr val="000099"/>
    <a:srgbClr val="800000"/>
    <a:srgbClr val="FFFF66"/>
    <a:srgbClr val="CCECFF"/>
    <a:srgbClr val="CCFFFF"/>
    <a:srgbClr val="0000FF"/>
    <a:srgbClr val="CCFF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7913" autoAdjust="0"/>
  </p:normalViewPr>
  <p:slideViewPr>
    <p:cSldViewPr>
      <p:cViewPr varScale="1">
        <p:scale>
          <a:sx n="70" d="100"/>
          <a:sy n="70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A5F9911A-FDB3-4315-9D0A-E7409FDB94AB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83CA94-6AC1-4292-B754-958C29FDA0A6}" type="doc">
      <dgm:prSet loTypeId="urn:microsoft.com/office/officeart/2005/8/layout/hList7" loCatId="process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uk-UA"/>
        </a:p>
      </dgm:t>
    </dgm:pt>
    <dgm:pt modelId="{C8E0CF89-0A46-42B4-93FD-C451D4C198DC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uk-UA" sz="2800" b="1" i="0" kern="0" baseline="0" noProof="0" smtClean="0">
              <a:solidFill>
                <a:srgbClr val="800000"/>
              </a:solidFill>
              <a:latin typeface="+mn-lt"/>
              <a:cs typeface="Calibri" pitchFamily="34" charset="0"/>
            </a:rPr>
            <a:t>Як описувати алгоритми із вкладеними </a:t>
          </a:r>
          <a:r>
            <a:rPr lang="uk-UA" sz="2600" b="1" i="0" kern="0" baseline="0" noProof="0" smtClean="0">
              <a:solidFill>
                <a:srgbClr val="800000"/>
              </a:solidFill>
              <a:latin typeface="+mn-lt"/>
              <a:cs typeface="Calibri" pitchFamily="34" charset="0"/>
            </a:rPr>
            <a:t>розгалуженнями</a:t>
          </a:r>
          <a:r>
            <a:rPr lang="uk-UA" sz="2800" b="1" i="0" kern="0" baseline="0" noProof="0" smtClean="0">
              <a:solidFill>
                <a:srgbClr val="800000"/>
              </a:solidFill>
              <a:latin typeface="+mn-lt"/>
              <a:cs typeface="Calibri" pitchFamily="34" charset="0"/>
            </a:rPr>
            <a:t> та циклами</a:t>
          </a:r>
        </a:p>
      </dgm:t>
    </dgm:pt>
    <dgm:pt modelId="{1B33AA4A-F4E4-45E4-975D-8565E9718867}" type="sibTrans" cxnId="{7E4E74B4-990B-45F0-9ED7-82F6EA314146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uk-UA" sz="2800" noProof="0">
            <a:latin typeface="+mn-lt"/>
          </a:endParaRPr>
        </a:p>
      </dgm:t>
    </dgm:pt>
    <dgm:pt modelId="{7E0E216D-8AF4-4C3E-BCEB-C14DDC1F4762}" type="parTrans" cxnId="{7E4E74B4-990B-45F0-9ED7-82F6EA314146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uk-UA" sz="2800" noProof="0">
            <a:latin typeface="+mn-lt"/>
          </a:endParaRPr>
        </a:p>
      </dgm:t>
    </dgm:pt>
    <dgm:pt modelId="{44F410BD-FB35-43DA-892A-4FF5251C6796}">
      <dgm:prSet phldrT="[Текст]" custT="1"/>
      <dgm:spPr>
        <a:gradFill flip="none" rotWithShape="0">
          <a:gsLst>
            <a:gs pos="0">
              <a:srgbClr val="99CCFF">
                <a:shade val="30000"/>
                <a:satMod val="115000"/>
              </a:srgbClr>
            </a:gs>
            <a:gs pos="50000">
              <a:srgbClr val="99CCFF">
                <a:shade val="67500"/>
                <a:satMod val="115000"/>
              </a:srgbClr>
            </a:gs>
            <a:gs pos="100000">
              <a:srgbClr val="99CCFF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</dgm:spPr>
      <dgm:t>
        <a:bodyPr/>
        <a:lstStyle/>
        <a:p>
          <a:r>
            <a:rPr lang="uk-UA" sz="2600" b="1" i="0" baseline="0" noProof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Calibri" pitchFamily="34" charset="0"/>
            </a:rPr>
            <a:t>Як створювати проекти, що реалізують складні алгоритми</a:t>
          </a:r>
          <a:endParaRPr lang="uk-UA" sz="2600" b="1" i="0" baseline="0" noProof="0" smtClean="0">
            <a:solidFill>
              <a:schemeClr val="tx1">
                <a:lumMod val="95000"/>
                <a:lumOff val="5000"/>
              </a:schemeClr>
            </a:solidFill>
            <a:latin typeface="+mn-lt"/>
            <a:cs typeface="Calibri" pitchFamily="34" charset="0"/>
          </a:endParaRPr>
        </a:p>
      </dgm:t>
    </dgm:pt>
    <dgm:pt modelId="{D03A5F0C-5D5F-4943-8887-4E2FC52A3467}" type="sibTrans" cxnId="{6451329A-991A-4956-8920-5EEDDF358944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uk-UA" sz="2800" noProof="0">
            <a:latin typeface="+mn-lt"/>
          </a:endParaRPr>
        </a:p>
      </dgm:t>
    </dgm:pt>
    <dgm:pt modelId="{63978092-1CC8-4790-9B08-901CD0EE17EB}" type="parTrans" cxnId="{6451329A-991A-4956-8920-5EEDDF358944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uk-UA" sz="2800" noProof="0">
            <a:latin typeface="+mn-lt"/>
          </a:endParaRPr>
        </a:p>
      </dgm:t>
    </dgm:pt>
    <dgm:pt modelId="{88AACDAA-F48D-49C6-9591-5E0019B3556C}">
      <dgm:prSet phldrT="[Текст]" custT="1"/>
      <dgm:spPr>
        <a:gradFill flip="none" rotWithShape="0">
          <a:gsLst>
            <a:gs pos="0">
              <a:srgbClr val="99FFCC">
                <a:shade val="30000"/>
                <a:satMod val="115000"/>
              </a:srgbClr>
            </a:gs>
            <a:gs pos="50000">
              <a:srgbClr val="99FFCC">
                <a:shade val="67500"/>
                <a:satMod val="115000"/>
              </a:srgbClr>
            </a:gs>
            <a:gs pos="100000">
              <a:srgbClr val="99FFCC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uk-UA" sz="2700" b="1" i="0" kern="0" baseline="0" noProof="0" dirty="0" smtClean="0">
              <a:solidFill>
                <a:srgbClr val="002060"/>
              </a:solidFill>
              <a:latin typeface="+mn-lt"/>
              <a:cs typeface="Calibri" pitchFamily="34" charset="0"/>
            </a:rPr>
            <a:t>Як створювати та </a:t>
          </a:r>
          <a:r>
            <a:rPr lang="uk-UA" sz="2600" b="1" i="0" kern="0" baseline="0" noProof="0" dirty="0" smtClean="0">
              <a:solidFill>
                <a:srgbClr val="002060"/>
              </a:solidFill>
              <a:latin typeface="+mn-lt"/>
              <a:cs typeface="Calibri" pitchFamily="34" charset="0"/>
            </a:rPr>
            <a:t>використовувати</a:t>
          </a:r>
          <a:r>
            <a:rPr lang="uk-UA" sz="2700" b="1" i="0" kern="0" baseline="0" noProof="0" dirty="0" smtClean="0">
              <a:solidFill>
                <a:srgbClr val="002060"/>
              </a:solidFill>
              <a:latin typeface="+mn-lt"/>
              <a:cs typeface="Calibri" pitchFamily="34" charset="0"/>
            </a:rPr>
            <a:t> власні блоки команд</a:t>
          </a:r>
          <a:endParaRPr lang="uk-UA" sz="2700" b="1" i="0" kern="0" baseline="0" noProof="0" dirty="0" smtClean="0">
            <a:solidFill>
              <a:srgbClr val="002060"/>
            </a:solidFill>
            <a:latin typeface="+mn-lt"/>
            <a:cs typeface="Calibri" pitchFamily="34" charset="0"/>
          </a:endParaRPr>
        </a:p>
      </dgm:t>
    </dgm:pt>
    <dgm:pt modelId="{D9701739-6990-4666-AE44-2A68097BF5DC}" type="sibTrans" cxnId="{9D2345A8-CC45-41AA-906B-6B9198E6485E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uk-UA" sz="2800" noProof="0">
            <a:latin typeface="+mn-lt"/>
          </a:endParaRPr>
        </a:p>
      </dgm:t>
    </dgm:pt>
    <dgm:pt modelId="{71090579-ED85-466E-8942-ADAC6C754964}" type="parTrans" cxnId="{9D2345A8-CC45-41AA-906B-6B9198E6485E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uk-UA" sz="2800" noProof="0">
            <a:latin typeface="+mn-lt"/>
          </a:endParaRPr>
        </a:p>
      </dgm:t>
    </dgm:pt>
    <dgm:pt modelId="{2AA90EC1-83EC-4AF9-8C80-A3BDA7A72C30}" type="pres">
      <dgm:prSet presAssocID="{AB83CA94-6AC1-4292-B754-958C29FDA0A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37C677B-0E13-46EE-8703-BA8AADF09CC3}" type="pres">
      <dgm:prSet presAssocID="{AB83CA94-6AC1-4292-B754-958C29FDA0A6}" presName="fgShape" presStyleLbl="fgShp" presStyleIdx="0" presStyleCnt="1" custFlipVert="1" custScaleY="61712" custLinFactNeighborX="-15" custLinFactNeighborY="52477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  <a:reflection blurRad="6350" stA="50000" endA="300" endPos="55000" dir="5400000" sy="-100000" algn="bl" rotWithShape="0"/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52400">
          <a:bevelT w="190500" h="38100"/>
        </a:sp3d>
      </dgm:spPr>
      <dgm:t>
        <a:bodyPr/>
        <a:lstStyle/>
        <a:p>
          <a:endParaRPr lang="uk-UA"/>
        </a:p>
      </dgm:t>
    </dgm:pt>
    <dgm:pt modelId="{4D715445-BB2B-475D-A44B-9AE68D75CDF7}" type="pres">
      <dgm:prSet presAssocID="{AB83CA94-6AC1-4292-B754-958C29FDA0A6}" presName="linComp" presStyleCnt="0"/>
      <dgm:spPr/>
      <dgm:t>
        <a:bodyPr/>
        <a:lstStyle/>
        <a:p>
          <a:endParaRPr lang="uk-UA"/>
        </a:p>
      </dgm:t>
    </dgm:pt>
    <dgm:pt modelId="{97E23B37-5A05-4F13-BB6F-071185782FB8}" type="pres">
      <dgm:prSet presAssocID="{44F410BD-FB35-43DA-892A-4FF5251C6796}" presName="compNode" presStyleCnt="0"/>
      <dgm:spPr/>
      <dgm:t>
        <a:bodyPr/>
        <a:lstStyle/>
        <a:p>
          <a:endParaRPr lang="uk-UA"/>
        </a:p>
      </dgm:t>
    </dgm:pt>
    <dgm:pt modelId="{8C81D510-8298-41AC-9259-DD813C9A3471}" type="pres">
      <dgm:prSet presAssocID="{44F410BD-FB35-43DA-892A-4FF5251C6796}" presName="bkgdShape" presStyleLbl="node1" presStyleIdx="0" presStyleCnt="3" custLinFactNeighborX="-8192" custLinFactNeighborY="-599"/>
      <dgm:spPr/>
      <dgm:t>
        <a:bodyPr/>
        <a:lstStyle/>
        <a:p>
          <a:endParaRPr lang="uk-UA"/>
        </a:p>
      </dgm:t>
    </dgm:pt>
    <dgm:pt modelId="{1B2DAE73-A51C-4986-A3BC-B76DD9A33F75}" type="pres">
      <dgm:prSet presAssocID="{44F410BD-FB35-43DA-892A-4FF5251C679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942E49-E179-41A7-BC5D-7797B9CAB359}" type="pres">
      <dgm:prSet presAssocID="{44F410BD-FB35-43DA-892A-4FF5251C6796}" presName="invisiNode" presStyleLbl="node1" presStyleIdx="0" presStyleCnt="3"/>
      <dgm:spPr/>
      <dgm:t>
        <a:bodyPr/>
        <a:lstStyle/>
        <a:p>
          <a:endParaRPr lang="uk-UA"/>
        </a:p>
      </dgm:t>
    </dgm:pt>
    <dgm:pt modelId="{6C9D5AD0-61D8-43F5-821D-3E7FFE4DEF35}" type="pres">
      <dgm:prSet presAssocID="{44F410BD-FB35-43DA-892A-4FF5251C6796}" presName="imagNode" presStyleLbl="fgImgPlace1" presStyleIdx="0" presStyleCnt="3" custAng="19098696" custScaleX="81629" custScaleY="79565" custLinFactNeighborX="-5020" custLinFactNeighborY="-19139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63500" dist="50800" dir="5400000">
            <a:prstClr val="black">
              <a:alpha val="50000"/>
            </a:prstClr>
          </a:inn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z="152400" extrusionH="107950" prstMaterial="plastic">
          <a:bevelT w="82550" h="63500" prst="divot"/>
          <a:bevelB/>
        </a:sp3d>
      </dgm:spPr>
      <dgm:t>
        <a:bodyPr/>
        <a:lstStyle/>
        <a:p>
          <a:endParaRPr lang="uk-UA"/>
        </a:p>
      </dgm:t>
    </dgm:pt>
    <dgm:pt modelId="{DB4A44B6-47FB-4AF0-A635-CB9B1BAE124E}" type="pres">
      <dgm:prSet presAssocID="{D03A5F0C-5D5F-4943-8887-4E2FC52A3467}" presName="sibTrans" presStyleLbl="sibTrans2D1" presStyleIdx="0" presStyleCnt="0"/>
      <dgm:spPr/>
      <dgm:t>
        <a:bodyPr/>
        <a:lstStyle/>
        <a:p>
          <a:endParaRPr lang="uk-UA"/>
        </a:p>
      </dgm:t>
    </dgm:pt>
    <dgm:pt modelId="{796494F3-0EAD-4712-B533-E189DEE0424C}" type="pres">
      <dgm:prSet presAssocID="{88AACDAA-F48D-49C6-9591-5E0019B3556C}" presName="compNode" presStyleCnt="0"/>
      <dgm:spPr/>
      <dgm:t>
        <a:bodyPr/>
        <a:lstStyle/>
        <a:p>
          <a:endParaRPr lang="uk-UA"/>
        </a:p>
      </dgm:t>
    </dgm:pt>
    <dgm:pt modelId="{80CE7ADE-481C-40DD-8FA9-C0A1CC4231DA}" type="pres">
      <dgm:prSet presAssocID="{88AACDAA-F48D-49C6-9591-5E0019B3556C}" presName="bkgdShape" presStyleLbl="node1" presStyleIdx="1" presStyleCnt="3" custLinFactNeighborX="-43" custLinFactNeighborY="2886"/>
      <dgm:spPr/>
      <dgm:t>
        <a:bodyPr/>
        <a:lstStyle/>
        <a:p>
          <a:endParaRPr lang="uk-UA"/>
        </a:p>
      </dgm:t>
    </dgm:pt>
    <dgm:pt modelId="{466A96BB-4600-45E4-99D6-6A95D51A1CFC}" type="pres">
      <dgm:prSet presAssocID="{88AACDAA-F48D-49C6-9591-5E0019B3556C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A9588A7-54C5-4709-9E7E-5106A4E91FF8}" type="pres">
      <dgm:prSet presAssocID="{88AACDAA-F48D-49C6-9591-5E0019B3556C}" presName="invisiNode" presStyleLbl="node1" presStyleIdx="1" presStyleCnt="3"/>
      <dgm:spPr/>
      <dgm:t>
        <a:bodyPr/>
        <a:lstStyle/>
        <a:p>
          <a:endParaRPr lang="uk-UA"/>
        </a:p>
      </dgm:t>
    </dgm:pt>
    <dgm:pt modelId="{F8B8EF9D-465E-4BCE-A2E9-4C227CD9D77B}" type="pres">
      <dgm:prSet presAssocID="{88AACDAA-F48D-49C6-9591-5E0019B3556C}" presName="imagNode" presStyleLbl="fgImgPlace1" presStyleIdx="1" presStyleCnt="3" custScaleX="79724" custScaleY="70359" custLinFactNeighborX="0" custLinFactNeighborY="-23377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z="152400" prstMaterial="softEdge">
          <a:bevelT w="127000" prst="artDeco"/>
        </a:sp3d>
      </dgm:spPr>
      <dgm:t>
        <a:bodyPr/>
        <a:lstStyle/>
        <a:p>
          <a:endParaRPr lang="uk-UA"/>
        </a:p>
      </dgm:t>
    </dgm:pt>
    <dgm:pt modelId="{BE127CD7-A871-423A-96A7-2FE47A6BA06F}" type="pres">
      <dgm:prSet presAssocID="{D9701739-6990-4666-AE44-2A68097BF5DC}" presName="sibTrans" presStyleLbl="sibTrans2D1" presStyleIdx="0" presStyleCnt="0"/>
      <dgm:spPr/>
      <dgm:t>
        <a:bodyPr/>
        <a:lstStyle/>
        <a:p>
          <a:endParaRPr lang="uk-UA"/>
        </a:p>
      </dgm:t>
    </dgm:pt>
    <dgm:pt modelId="{A362815D-A9EF-4219-A88F-BC6A61205388}" type="pres">
      <dgm:prSet presAssocID="{C8E0CF89-0A46-42B4-93FD-C451D4C198DC}" presName="compNode" presStyleCnt="0"/>
      <dgm:spPr/>
      <dgm:t>
        <a:bodyPr/>
        <a:lstStyle/>
        <a:p>
          <a:endParaRPr lang="uk-UA"/>
        </a:p>
      </dgm:t>
    </dgm:pt>
    <dgm:pt modelId="{77E1AE68-C4E8-4F0A-B8C0-CCBFFC8D9307}" type="pres">
      <dgm:prSet presAssocID="{C8E0CF89-0A46-42B4-93FD-C451D4C198DC}" presName="bkgdShape" presStyleLbl="node1" presStyleIdx="2" presStyleCnt="3" custLinFactNeighborX="-957" custLinFactNeighborY="-286"/>
      <dgm:spPr/>
      <dgm:t>
        <a:bodyPr/>
        <a:lstStyle/>
        <a:p>
          <a:endParaRPr lang="uk-UA"/>
        </a:p>
      </dgm:t>
    </dgm:pt>
    <dgm:pt modelId="{814AEE3F-7130-44E3-A51C-0C857DC3CE8A}" type="pres">
      <dgm:prSet presAssocID="{C8E0CF89-0A46-42B4-93FD-C451D4C198D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7C0638-0DC3-465E-A746-AA5821ADC170}" type="pres">
      <dgm:prSet presAssocID="{C8E0CF89-0A46-42B4-93FD-C451D4C198DC}" presName="invisiNode" presStyleLbl="node1" presStyleIdx="2" presStyleCnt="3"/>
      <dgm:spPr/>
      <dgm:t>
        <a:bodyPr/>
        <a:lstStyle/>
        <a:p>
          <a:endParaRPr lang="uk-UA"/>
        </a:p>
      </dgm:t>
    </dgm:pt>
    <dgm:pt modelId="{AD0CB26A-456C-4782-A5B9-B14BFD726210}" type="pres">
      <dgm:prSet presAssocID="{C8E0CF89-0A46-42B4-93FD-C451D4C198DC}" presName="imagNode" presStyleLbl="fgImgPlace1" presStyleIdx="2" presStyleCnt="3" custAng="1219273" custScaleX="77793" custScaleY="71171" custLinFactNeighborX="-967" custLinFactNeighborY="-11883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z="152400"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uk-UA"/>
        </a:p>
      </dgm:t>
    </dgm:pt>
  </dgm:ptLst>
  <dgm:cxnLst>
    <dgm:cxn modelId="{52AB5FD2-EB1B-4D7D-817E-F343A7C933AD}" type="presOf" srcId="{D9701739-6990-4666-AE44-2A68097BF5DC}" destId="{BE127CD7-A871-423A-96A7-2FE47A6BA06F}" srcOrd="0" destOrd="0" presId="urn:microsoft.com/office/officeart/2005/8/layout/hList7"/>
    <dgm:cxn modelId="{B81C312F-4188-40DE-9459-47BADD19916C}" type="presOf" srcId="{C8E0CF89-0A46-42B4-93FD-C451D4C198DC}" destId="{77E1AE68-C4E8-4F0A-B8C0-CCBFFC8D9307}" srcOrd="0" destOrd="0" presId="urn:microsoft.com/office/officeart/2005/8/layout/hList7"/>
    <dgm:cxn modelId="{1A6206B4-9572-4C90-ABA6-6AED110F96B4}" type="presOf" srcId="{AB83CA94-6AC1-4292-B754-958C29FDA0A6}" destId="{2AA90EC1-83EC-4AF9-8C80-A3BDA7A72C30}" srcOrd="0" destOrd="0" presId="urn:microsoft.com/office/officeart/2005/8/layout/hList7"/>
    <dgm:cxn modelId="{6451329A-991A-4956-8920-5EEDDF358944}" srcId="{AB83CA94-6AC1-4292-B754-958C29FDA0A6}" destId="{44F410BD-FB35-43DA-892A-4FF5251C6796}" srcOrd="0" destOrd="0" parTransId="{63978092-1CC8-4790-9B08-901CD0EE17EB}" sibTransId="{D03A5F0C-5D5F-4943-8887-4E2FC52A3467}"/>
    <dgm:cxn modelId="{01A20E03-E316-4DC5-9661-35CC5AB43E78}" type="presOf" srcId="{44F410BD-FB35-43DA-892A-4FF5251C6796}" destId="{8C81D510-8298-41AC-9259-DD813C9A3471}" srcOrd="0" destOrd="0" presId="urn:microsoft.com/office/officeart/2005/8/layout/hList7"/>
    <dgm:cxn modelId="{6A579B08-BF00-47C0-BBF4-697D64681CF6}" type="presOf" srcId="{D03A5F0C-5D5F-4943-8887-4E2FC52A3467}" destId="{DB4A44B6-47FB-4AF0-A635-CB9B1BAE124E}" srcOrd="0" destOrd="0" presId="urn:microsoft.com/office/officeart/2005/8/layout/hList7"/>
    <dgm:cxn modelId="{BA03D876-D56D-4D18-9B88-B9CBB698D802}" type="presOf" srcId="{88AACDAA-F48D-49C6-9591-5E0019B3556C}" destId="{466A96BB-4600-45E4-99D6-6A95D51A1CFC}" srcOrd="1" destOrd="0" presId="urn:microsoft.com/office/officeart/2005/8/layout/hList7"/>
    <dgm:cxn modelId="{06E3377F-6882-4EC4-8005-E8347593E08D}" type="presOf" srcId="{88AACDAA-F48D-49C6-9591-5E0019B3556C}" destId="{80CE7ADE-481C-40DD-8FA9-C0A1CC4231DA}" srcOrd="0" destOrd="0" presId="urn:microsoft.com/office/officeart/2005/8/layout/hList7"/>
    <dgm:cxn modelId="{37B7BB63-E9CD-4F66-842A-5E1EEDD06409}" type="presOf" srcId="{44F410BD-FB35-43DA-892A-4FF5251C6796}" destId="{1B2DAE73-A51C-4986-A3BC-B76DD9A33F75}" srcOrd="1" destOrd="0" presId="urn:microsoft.com/office/officeart/2005/8/layout/hList7"/>
    <dgm:cxn modelId="{707776CF-6351-4068-B305-6E154303F8C3}" type="presOf" srcId="{C8E0CF89-0A46-42B4-93FD-C451D4C198DC}" destId="{814AEE3F-7130-44E3-A51C-0C857DC3CE8A}" srcOrd="1" destOrd="0" presId="urn:microsoft.com/office/officeart/2005/8/layout/hList7"/>
    <dgm:cxn modelId="{7E4E74B4-990B-45F0-9ED7-82F6EA314146}" srcId="{AB83CA94-6AC1-4292-B754-958C29FDA0A6}" destId="{C8E0CF89-0A46-42B4-93FD-C451D4C198DC}" srcOrd="2" destOrd="0" parTransId="{7E0E216D-8AF4-4C3E-BCEB-C14DDC1F4762}" sibTransId="{1B33AA4A-F4E4-45E4-975D-8565E9718867}"/>
    <dgm:cxn modelId="{9D2345A8-CC45-41AA-906B-6B9198E6485E}" srcId="{AB83CA94-6AC1-4292-B754-958C29FDA0A6}" destId="{88AACDAA-F48D-49C6-9591-5E0019B3556C}" srcOrd="1" destOrd="0" parTransId="{71090579-ED85-466E-8942-ADAC6C754964}" sibTransId="{D9701739-6990-4666-AE44-2A68097BF5DC}"/>
    <dgm:cxn modelId="{F5B56F6F-353A-4FA4-9775-5F9CA6BD6119}" type="presParOf" srcId="{2AA90EC1-83EC-4AF9-8C80-A3BDA7A72C30}" destId="{437C677B-0E13-46EE-8703-BA8AADF09CC3}" srcOrd="0" destOrd="0" presId="urn:microsoft.com/office/officeart/2005/8/layout/hList7"/>
    <dgm:cxn modelId="{CF250A7D-074B-4769-96AA-6C5F12A60E55}" type="presParOf" srcId="{2AA90EC1-83EC-4AF9-8C80-A3BDA7A72C30}" destId="{4D715445-BB2B-475D-A44B-9AE68D75CDF7}" srcOrd="1" destOrd="0" presId="urn:microsoft.com/office/officeart/2005/8/layout/hList7"/>
    <dgm:cxn modelId="{79BC636D-86C4-4D31-88D1-2B2F2AABC9E3}" type="presParOf" srcId="{4D715445-BB2B-475D-A44B-9AE68D75CDF7}" destId="{97E23B37-5A05-4F13-BB6F-071185782FB8}" srcOrd="0" destOrd="0" presId="urn:microsoft.com/office/officeart/2005/8/layout/hList7"/>
    <dgm:cxn modelId="{929667E5-694E-464C-9534-D5C2E0010D9C}" type="presParOf" srcId="{97E23B37-5A05-4F13-BB6F-071185782FB8}" destId="{8C81D510-8298-41AC-9259-DD813C9A3471}" srcOrd="0" destOrd="0" presId="urn:microsoft.com/office/officeart/2005/8/layout/hList7"/>
    <dgm:cxn modelId="{AC85F84A-5F09-4D70-B7C6-C31FE3394ED0}" type="presParOf" srcId="{97E23B37-5A05-4F13-BB6F-071185782FB8}" destId="{1B2DAE73-A51C-4986-A3BC-B76DD9A33F75}" srcOrd="1" destOrd="0" presId="urn:microsoft.com/office/officeart/2005/8/layout/hList7"/>
    <dgm:cxn modelId="{36884E11-AF62-47C3-A038-C6D61983457B}" type="presParOf" srcId="{97E23B37-5A05-4F13-BB6F-071185782FB8}" destId="{B0942E49-E179-41A7-BC5D-7797B9CAB359}" srcOrd="2" destOrd="0" presId="urn:microsoft.com/office/officeart/2005/8/layout/hList7"/>
    <dgm:cxn modelId="{5D69D8B4-01CE-498D-8371-3A5C42405155}" type="presParOf" srcId="{97E23B37-5A05-4F13-BB6F-071185782FB8}" destId="{6C9D5AD0-61D8-43F5-821D-3E7FFE4DEF35}" srcOrd="3" destOrd="0" presId="urn:microsoft.com/office/officeart/2005/8/layout/hList7"/>
    <dgm:cxn modelId="{D8F949D5-0CC5-4668-8A67-02FFC561D829}" type="presParOf" srcId="{4D715445-BB2B-475D-A44B-9AE68D75CDF7}" destId="{DB4A44B6-47FB-4AF0-A635-CB9B1BAE124E}" srcOrd="1" destOrd="0" presId="urn:microsoft.com/office/officeart/2005/8/layout/hList7"/>
    <dgm:cxn modelId="{BB00DFF2-7260-4C8D-A7AE-E93FB9696E06}" type="presParOf" srcId="{4D715445-BB2B-475D-A44B-9AE68D75CDF7}" destId="{796494F3-0EAD-4712-B533-E189DEE0424C}" srcOrd="2" destOrd="0" presId="urn:microsoft.com/office/officeart/2005/8/layout/hList7"/>
    <dgm:cxn modelId="{F1E50900-5589-4ED4-9A3D-AE81FA022B5C}" type="presParOf" srcId="{796494F3-0EAD-4712-B533-E189DEE0424C}" destId="{80CE7ADE-481C-40DD-8FA9-C0A1CC4231DA}" srcOrd="0" destOrd="0" presId="urn:microsoft.com/office/officeart/2005/8/layout/hList7"/>
    <dgm:cxn modelId="{6A10BA87-4976-4BA6-BBEA-5D1C49E7D340}" type="presParOf" srcId="{796494F3-0EAD-4712-B533-E189DEE0424C}" destId="{466A96BB-4600-45E4-99D6-6A95D51A1CFC}" srcOrd="1" destOrd="0" presId="urn:microsoft.com/office/officeart/2005/8/layout/hList7"/>
    <dgm:cxn modelId="{2C1B40F7-E36A-4269-BEC0-518C4C002611}" type="presParOf" srcId="{796494F3-0EAD-4712-B533-E189DEE0424C}" destId="{CA9588A7-54C5-4709-9E7E-5106A4E91FF8}" srcOrd="2" destOrd="0" presId="urn:microsoft.com/office/officeart/2005/8/layout/hList7"/>
    <dgm:cxn modelId="{5E744EA2-1BF0-4C5C-9E21-A621BFF97FCF}" type="presParOf" srcId="{796494F3-0EAD-4712-B533-E189DEE0424C}" destId="{F8B8EF9D-465E-4BCE-A2E9-4C227CD9D77B}" srcOrd="3" destOrd="0" presId="urn:microsoft.com/office/officeart/2005/8/layout/hList7"/>
    <dgm:cxn modelId="{8D2B31CF-BA64-4A75-9528-10AFBC7A9A3B}" type="presParOf" srcId="{4D715445-BB2B-475D-A44B-9AE68D75CDF7}" destId="{BE127CD7-A871-423A-96A7-2FE47A6BA06F}" srcOrd="3" destOrd="0" presId="urn:microsoft.com/office/officeart/2005/8/layout/hList7"/>
    <dgm:cxn modelId="{BEE09116-B184-48E9-B6BD-154E4E4F8AE2}" type="presParOf" srcId="{4D715445-BB2B-475D-A44B-9AE68D75CDF7}" destId="{A362815D-A9EF-4219-A88F-BC6A61205388}" srcOrd="4" destOrd="0" presId="urn:microsoft.com/office/officeart/2005/8/layout/hList7"/>
    <dgm:cxn modelId="{30725B4F-0787-45EF-9216-7FE94A2C9B8C}" type="presParOf" srcId="{A362815D-A9EF-4219-A88F-BC6A61205388}" destId="{77E1AE68-C4E8-4F0A-B8C0-CCBFFC8D9307}" srcOrd="0" destOrd="0" presId="urn:microsoft.com/office/officeart/2005/8/layout/hList7"/>
    <dgm:cxn modelId="{29C93010-577D-4330-90E0-D3CDF1F5903B}" type="presParOf" srcId="{A362815D-A9EF-4219-A88F-BC6A61205388}" destId="{814AEE3F-7130-44E3-A51C-0C857DC3CE8A}" srcOrd="1" destOrd="0" presId="urn:microsoft.com/office/officeart/2005/8/layout/hList7"/>
    <dgm:cxn modelId="{E5F83C54-A9EB-4167-B2CE-691D47A12EF0}" type="presParOf" srcId="{A362815D-A9EF-4219-A88F-BC6A61205388}" destId="{177C0638-0DC3-465E-A746-AA5821ADC170}" srcOrd="2" destOrd="0" presId="urn:microsoft.com/office/officeart/2005/8/layout/hList7"/>
    <dgm:cxn modelId="{A0F612D3-1731-4099-BDDD-7350C8F70CB6}" type="presParOf" srcId="{A362815D-A9EF-4219-A88F-BC6A61205388}" destId="{AD0CB26A-456C-4782-A5B9-B14BFD72621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1D510-8298-41AC-9259-DD813C9A3471}">
      <dsp:nvSpPr>
        <dsp:cNvPr id="0" name=""/>
        <dsp:cNvSpPr/>
      </dsp:nvSpPr>
      <dsp:spPr>
        <a:xfrm>
          <a:off x="0" y="0"/>
          <a:ext cx="2857855" cy="413857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99CCFF">
                <a:shade val="30000"/>
                <a:satMod val="115000"/>
              </a:srgbClr>
            </a:gs>
            <a:gs pos="50000">
              <a:srgbClr val="99CCFF">
                <a:shade val="67500"/>
                <a:satMod val="115000"/>
              </a:srgbClr>
            </a:gs>
            <a:gs pos="100000">
              <a:srgbClr val="99CCFF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i="0" kern="1200" baseline="0" noProof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Calibri" pitchFamily="34" charset="0"/>
            </a:rPr>
            <a:t>Як створювати проекти, що реалізують складні алгоритми</a:t>
          </a:r>
          <a:endParaRPr lang="uk-UA" sz="2600" b="1" i="0" kern="1200" baseline="0" noProof="0" smtClean="0">
            <a:solidFill>
              <a:schemeClr val="tx1">
                <a:lumMod val="95000"/>
                <a:lumOff val="5000"/>
              </a:schemeClr>
            </a:solidFill>
            <a:latin typeface="+mn-lt"/>
            <a:cs typeface="Calibri" pitchFamily="34" charset="0"/>
          </a:endParaRPr>
        </a:p>
      </dsp:txBody>
      <dsp:txXfrm>
        <a:off x="0" y="1655430"/>
        <a:ext cx="2857855" cy="1655430"/>
      </dsp:txXfrm>
    </dsp:sp>
    <dsp:sp modelId="{6C9D5AD0-61D8-43F5-821D-3E7FFE4DEF35}">
      <dsp:nvSpPr>
        <dsp:cNvPr id="0" name=""/>
        <dsp:cNvSpPr/>
      </dsp:nvSpPr>
      <dsp:spPr>
        <a:xfrm rot="19098696">
          <a:off x="799098" y="125363"/>
          <a:ext cx="1124966" cy="109652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63500" dist="50800" dir="5400000">
            <a:prstClr val="black">
              <a:alpha val="50000"/>
            </a:prstClr>
          </a:inn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z="152400"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CE7ADE-481C-40DD-8FA9-C0A1CC4231DA}">
      <dsp:nvSpPr>
        <dsp:cNvPr id="0" name=""/>
        <dsp:cNvSpPr/>
      </dsp:nvSpPr>
      <dsp:spPr>
        <a:xfrm>
          <a:off x="2944199" y="0"/>
          <a:ext cx="2857855" cy="413857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99FFCC">
                <a:shade val="30000"/>
                <a:satMod val="115000"/>
              </a:srgbClr>
            </a:gs>
            <a:gs pos="50000">
              <a:srgbClr val="99FFCC">
                <a:shade val="67500"/>
                <a:satMod val="115000"/>
              </a:srgbClr>
            </a:gs>
            <a:gs pos="100000">
              <a:srgbClr val="99FFCC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i="0" kern="0" baseline="0" noProof="0" dirty="0" smtClean="0">
              <a:solidFill>
                <a:srgbClr val="002060"/>
              </a:solidFill>
              <a:latin typeface="+mn-lt"/>
              <a:cs typeface="Calibri" pitchFamily="34" charset="0"/>
            </a:rPr>
            <a:t>Як створювати та </a:t>
          </a:r>
          <a:r>
            <a:rPr lang="uk-UA" sz="2600" b="1" i="0" kern="0" baseline="0" noProof="0" dirty="0" smtClean="0">
              <a:solidFill>
                <a:srgbClr val="002060"/>
              </a:solidFill>
              <a:latin typeface="+mn-lt"/>
              <a:cs typeface="Calibri" pitchFamily="34" charset="0"/>
            </a:rPr>
            <a:t>використовувати</a:t>
          </a:r>
          <a:r>
            <a:rPr lang="uk-UA" sz="2700" b="1" i="0" kern="0" baseline="0" noProof="0" dirty="0" smtClean="0">
              <a:solidFill>
                <a:srgbClr val="002060"/>
              </a:solidFill>
              <a:latin typeface="+mn-lt"/>
              <a:cs typeface="Calibri" pitchFamily="34" charset="0"/>
            </a:rPr>
            <a:t> власні блоки команд</a:t>
          </a:r>
          <a:endParaRPr lang="uk-UA" sz="2700" b="1" i="0" kern="0" baseline="0" noProof="0" dirty="0" smtClean="0">
            <a:solidFill>
              <a:srgbClr val="002060"/>
            </a:solidFill>
            <a:latin typeface="+mn-lt"/>
            <a:cs typeface="Calibri" pitchFamily="34" charset="0"/>
          </a:endParaRPr>
        </a:p>
      </dsp:txBody>
      <dsp:txXfrm>
        <a:off x="2944199" y="1655430"/>
        <a:ext cx="2857855" cy="1655430"/>
      </dsp:txXfrm>
    </dsp:sp>
    <dsp:sp modelId="{F8B8EF9D-465E-4BCE-A2E9-4C227CD9D77B}">
      <dsp:nvSpPr>
        <dsp:cNvPr id="0" name=""/>
        <dsp:cNvSpPr/>
      </dsp:nvSpPr>
      <dsp:spPr>
        <a:xfrm>
          <a:off x="3824999" y="130393"/>
          <a:ext cx="1098712" cy="96964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z="152400" prstMaterial="softEdge">
          <a:bevelT w="127000" prst="artDeco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1AE68-C4E8-4F0A-B8C0-CCBFFC8D9307}">
      <dsp:nvSpPr>
        <dsp:cNvPr id="0" name=""/>
        <dsp:cNvSpPr/>
      </dsp:nvSpPr>
      <dsp:spPr>
        <a:xfrm>
          <a:off x="5861669" y="0"/>
          <a:ext cx="2857855" cy="413857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i="0" kern="0" baseline="0" noProof="0" smtClean="0">
              <a:solidFill>
                <a:srgbClr val="800000"/>
              </a:solidFill>
              <a:latin typeface="+mn-lt"/>
              <a:cs typeface="Calibri" pitchFamily="34" charset="0"/>
            </a:rPr>
            <a:t>Як описувати алгоритми із вкладеними </a:t>
          </a:r>
          <a:r>
            <a:rPr lang="uk-UA" sz="2600" b="1" i="0" kern="0" baseline="0" noProof="0" smtClean="0">
              <a:solidFill>
                <a:srgbClr val="800000"/>
              </a:solidFill>
              <a:latin typeface="+mn-lt"/>
              <a:cs typeface="Calibri" pitchFamily="34" charset="0"/>
            </a:rPr>
            <a:t>розгалуженнями</a:t>
          </a:r>
          <a:r>
            <a:rPr lang="uk-UA" sz="2800" b="1" i="0" kern="0" baseline="0" noProof="0" smtClean="0">
              <a:solidFill>
                <a:srgbClr val="800000"/>
              </a:solidFill>
              <a:latin typeface="+mn-lt"/>
              <a:cs typeface="Calibri" pitchFamily="34" charset="0"/>
            </a:rPr>
            <a:t> та циклами</a:t>
          </a:r>
        </a:p>
      </dsp:txBody>
      <dsp:txXfrm>
        <a:off x="5861669" y="1655430"/>
        <a:ext cx="2857855" cy="1655430"/>
      </dsp:txXfrm>
    </dsp:sp>
    <dsp:sp modelId="{AD0CB26A-456C-4782-A5B9-B14BFD726210}">
      <dsp:nvSpPr>
        <dsp:cNvPr id="0" name=""/>
        <dsp:cNvSpPr/>
      </dsp:nvSpPr>
      <dsp:spPr>
        <a:xfrm rot="1219273">
          <a:off x="6768570" y="283202"/>
          <a:ext cx="1072100" cy="98083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z="152400"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677B-0E13-46EE-8703-BA8AADF09CC3}">
      <dsp:nvSpPr>
        <dsp:cNvPr id="0" name=""/>
        <dsp:cNvSpPr/>
      </dsp:nvSpPr>
      <dsp:spPr>
        <a:xfrm flipV="1">
          <a:off x="348741" y="3755473"/>
          <a:ext cx="8048815" cy="383099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  <a:reflection blurRad="6350" stA="50000" endA="300" endPos="55000" dir="5400000" sy="-100000" algn="bl" rotWithShape="0"/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524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CA084-E035-4B6F-B373-EC8A19E6C0EF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309FD-E530-4587-9606-29CE8ADAE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1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C770-33C3-42A4-8C0C-A2EC58ADE47A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7C49-1FF6-4D78-AE2E-6B6F5CD02A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80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40D7B-2457-4103-92B1-CA159D07C035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2906C-A2EC-4243-8D45-D8F719AF86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6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4D11B-99F4-44AB-8AB7-8AF15FCA2274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059B-F546-44DB-B856-06F71C47A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31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395ED-F266-4355-894D-A9D3B0CD189D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470A-DF66-463C-994E-28CE2A662AF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28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C9DB-AC08-40A0-90ED-46F1D3D538B2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C4500-D638-4E6C-9BCF-83F4EAF40E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68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86C7-C533-4355-AF4E-8EA36CA2B008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0D904-3143-4600-90FE-B0F4B8B0B4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2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D1B2A-20CE-41D6-8EAD-9D891F0B479A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07FF-0151-4906-A68E-79D33F286E9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26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CA36-1A9A-4235-9B52-14AF2E47AE77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7DFBE-C473-42D0-9648-44D3F82598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946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9765D-1763-425A-AACC-FEDCDF83FF4D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97C4E-2F8A-40A4-9095-23225DB0FD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7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6F5F-1C3F-452D-8062-A7C3D363103E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47985-6DD2-4CA4-8186-EF6129AD880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547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AAE1C-DA70-4642-B9E2-978F69423C85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7F57-5FE1-4C29-8C6C-1FF27C5497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8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090F3C-F973-4B49-9DEE-B9E4546D2462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936DA7-E5C7-4342-92E8-7820567F4A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JP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4534612"/>
              </p:ext>
            </p:extLst>
          </p:nvPr>
        </p:nvGraphicFramePr>
        <p:xfrm>
          <a:off x="457200" y="274638"/>
          <a:ext cx="8291264" cy="265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1" y="38108"/>
            <a:ext cx="5810067" cy="6819892"/>
            <a:chOff x="3347864" y="16881"/>
            <a:chExt cx="5810067" cy="6819892"/>
          </a:xfrm>
          <a:blipFill>
            <a:blip r:embed="rId7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24" y="38108"/>
            <a:ext cx="3272080" cy="406960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2745"/>
            <a:ext cx="3829423" cy="54152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02110" y="174967"/>
            <a:ext cx="8291264" cy="5246919"/>
          </a:xfrm>
          <a:custGeom>
            <a:avLst/>
            <a:gdLst>
              <a:gd name="connsiteX0" fmla="*/ 0 w 8291264"/>
              <a:gd name="connsiteY0" fmla="*/ 328458 h 1970707"/>
              <a:gd name="connsiteX1" fmla="*/ 328458 w 8291264"/>
              <a:gd name="connsiteY1" fmla="*/ 0 h 1970707"/>
              <a:gd name="connsiteX2" fmla="*/ 7962806 w 8291264"/>
              <a:gd name="connsiteY2" fmla="*/ 0 h 1970707"/>
              <a:gd name="connsiteX3" fmla="*/ 8291264 w 8291264"/>
              <a:gd name="connsiteY3" fmla="*/ 328458 h 1970707"/>
              <a:gd name="connsiteX4" fmla="*/ 8291264 w 8291264"/>
              <a:gd name="connsiteY4" fmla="*/ 1642249 h 1970707"/>
              <a:gd name="connsiteX5" fmla="*/ 7962806 w 8291264"/>
              <a:gd name="connsiteY5" fmla="*/ 1970707 h 1970707"/>
              <a:gd name="connsiteX6" fmla="*/ 328458 w 8291264"/>
              <a:gd name="connsiteY6" fmla="*/ 1970707 h 1970707"/>
              <a:gd name="connsiteX7" fmla="*/ 0 w 8291264"/>
              <a:gd name="connsiteY7" fmla="*/ 1642249 h 1970707"/>
              <a:gd name="connsiteX8" fmla="*/ 0 w 8291264"/>
              <a:gd name="connsiteY8" fmla="*/ 328458 h 197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1264" h="1970707">
                <a:moveTo>
                  <a:pt x="0" y="328458"/>
                </a:moveTo>
                <a:cubicBezTo>
                  <a:pt x="0" y="147056"/>
                  <a:pt x="147056" y="0"/>
                  <a:pt x="328458" y="0"/>
                </a:cubicBezTo>
                <a:lnTo>
                  <a:pt x="7962806" y="0"/>
                </a:lnTo>
                <a:cubicBezTo>
                  <a:pt x="8144208" y="0"/>
                  <a:pt x="8291264" y="147056"/>
                  <a:pt x="8291264" y="328458"/>
                </a:cubicBezTo>
                <a:lnTo>
                  <a:pt x="8291264" y="1642249"/>
                </a:lnTo>
                <a:cubicBezTo>
                  <a:pt x="8291264" y="1823651"/>
                  <a:pt x="8144208" y="1970707"/>
                  <a:pt x="7962806" y="1970707"/>
                </a:cubicBezTo>
                <a:lnTo>
                  <a:pt x="328458" y="1970707"/>
                </a:lnTo>
                <a:cubicBezTo>
                  <a:pt x="147056" y="1970707"/>
                  <a:pt x="0" y="1823651"/>
                  <a:pt x="0" y="1642249"/>
                </a:cubicBezTo>
                <a:lnTo>
                  <a:pt x="0" y="328458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301942" tIns="301942" rIns="301942" bIns="301942" numCol="1" spcCol="1270" anchor="ctr" anchorCtr="0">
            <a:noAutofit/>
          </a:bodyPr>
          <a:lstStyle/>
          <a:p>
            <a:pPr marL="1074738" lvl="0" indent="0" algn="ctr" defTabSz="2400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b="1" kern="1200" dirty="0" smtClean="0"/>
          </a:p>
        </p:txBody>
      </p:sp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828089" cy="28047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578" y="3212976"/>
            <a:ext cx="2888303" cy="3645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2606042" cy="260604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7957" y="3554837"/>
            <a:ext cx="2535417" cy="260604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16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143508" y="90141"/>
            <a:ext cx="8856984" cy="1970707"/>
          </a:xfrm>
          <a:custGeom>
            <a:avLst/>
            <a:gdLst>
              <a:gd name="connsiteX0" fmla="*/ 0 w 8579296"/>
              <a:gd name="connsiteY0" fmla="*/ 328458 h 1970707"/>
              <a:gd name="connsiteX1" fmla="*/ 328458 w 8579296"/>
              <a:gd name="connsiteY1" fmla="*/ 0 h 1970707"/>
              <a:gd name="connsiteX2" fmla="*/ 8250838 w 8579296"/>
              <a:gd name="connsiteY2" fmla="*/ 0 h 1970707"/>
              <a:gd name="connsiteX3" fmla="*/ 8579296 w 8579296"/>
              <a:gd name="connsiteY3" fmla="*/ 328458 h 1970707"/>
              <a:gd name="connsiteX4" fmla="*/ 8579296 w 8579296"/>
              <a:gd name="connsiteY4" fmla="*/ 1642249 h 1970707"/>
              <a:gd name="connsiteX5" fmla="*/ 8250838 w 8579296"/>
              <a:gd name="connsiteY5" fmla="*/ 1970707 h 1970707"/>
              <a:gd name="connsiteX6" fmla="*/ 328458 w 8579296"/>
              <a:gd name="connsiteY6" fmla="*/ 1970707 h 1970707"/>
              <a:gd name="connsiteX7" fmla="*/ 0 w 8579296"/>
              <a:gd name="connsiteY7" fmla="*/ 1642249 h 1970707"/>
              <a:gd name="connsiteX8" fmla="*/ 0 w 8579296"/>
              <a:gd name="connsiteY8" fmla="*/ 328458 h 197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9296" h="1970707">
                <a:moveTo>
                  <a:pt x="0" y="328458"/>
                </a:moveTo>
                <a:cubicBezTo>
                  <a:pt x="0" y="147056"/>
                  <a:pt x="147056" y="0"/>
                  <a:pt x="328458" y="0"/>
                </a:cubicBezTo>
                <a:lnTo>
                  <a:pt x="8250838" y="0"/>
                </a:lnTo>
                <a:cubicBezTo>
                  <a:pt x="8432240" y="0"/>
                  <a:pt x="8579296" y="147056"/>
                  <a:pt x="8579296" y="328458"/>
                </a:cubicBezTo>
                <a:lnTo>
                  <a:pt x="8579296" y="1642249"/>
                </a:lnTo>
                <a:cubicBezTo>
                  <a:pt x="8579296" y="1823651"/>
                  <a:pt x="8432240" y="1970707"/>
                  <a:pt x="8250838" y="1970707"/>
                </a:cubicBezTo>
                <a:lnTo>
                  <a:pt x="328458" y="1970707"/>
                </a:lnTo>
                <a:cubicBezTo>
                  <a:pt x="147056" y="1970707"/>
                  <a:pt x="0" y="1823651"/>
                  <a:pt x="0" y="1642249"/>
                </a:cubicBezTo>
                <a:lnTo>
                  <a:pt x="0" y="328458"/>
                </a:lnTo>
                <a:close/>
              </a:path>
            </a:pathLst>
          </a:custGeom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301942" tIns="301942" rIns="301942" bIns="301942" numCol="1" spcCol="1270" anchor="ctr" anchorCtr="0">
            <a:noAutofit/>
          </a:bodyPr>
          <a:lstStyle/>
          <a:p>
            <a:pPr marL="1074738" lvl="0" indent="0" algn="ctr" defTabSz="2400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b="1" kern="1200" dirty="0" smtClean="0"/>
          </a:p>
        </p:txBody>
      </p:sp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4102" name="Picture 6" descr="Результат пошуку зображень за запитом &quot;пригадайте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7142"/>
            <a:ext cx="1371588" cy="13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840368" y="2216347"/>
            <a:ext cx="1421904" cy="685794"/>
          </a:xfrm>
          <a:prstGeom prst="cloudCallout">
            <a:avLst>
              <a:gd name="adj1" fmla="val -85452"/>
              <a:gd name="adj2" fmla="val 5201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Загнутый угол 3"/>
          <p:cNvSpPr/>
          <p:nvPr/>
        </p:nvSpPr>
        <p:spPr>
          <a:xfrm>
            <a:off x="323528" y="3356992"/>
            <a:ext cx="8676964" cy="2993559"/>
          </a:xfrm>
          <a:prstGeom prst="foldedCorner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10000">
                <a:schemeClr val="accent5">
                  <a:tint val="37000"/>
                  <a:satMod val="300000"/>
                </a:schemeClr>
              </a:gs>
              <a:gs pos="44000">
                <a:schemeClr val="accent5">
                  <a:tint val="15000"/>
                  <a:satMod val="35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3800" b="1" dirty="0" smtClean="0"/>
              <a:t>як описати в середовищі </a:t>
            </a:r>
            <a:r>
              <a:rPr lang="uk-UA" sz="3800" b="1" i="1" dirty="0" smtClean="0"/>
              <a:t>Скретч </a:t>
            </a:r>
            <a:r>
              <a:rPr lang="uk-UA" sz="3800" b="1" dirty="0" smtClean="0"/>
              <a:t>алгоритми з повторенням</a:t>
            </a:r>
            <a:r>
              <a:rPr lang="en-US" sz="3800" b="1" dirty="0" smtClean="0"/>
              <a:t> </a:t>
            </a:r>
            <a:r>
              <a:rPr lang="uk-UA" sz="3800" b="1" dirty="0" smtClean="0"/>
              <a:t>і розгалуженням;</a:t>
            </a:r>
          </a:p>
          <a:p>
            <a:pPr marL="571500" indent="-571500" algn="just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3800" b="1" dirty="0" smtClean="0"/>
              <a:t>групи команд у середовищі </a:t>
            </a:r>
            <a:r>
              <a:rPr lang="uk-UA" sz="3800" b="1" i="1" dirty="0" smtClean="0"/>
              <a:t>Скретч</a:t>
            </a:r>
            <a:endParaRPr lang="uk-UA" sz="3800" b="1" i="1" dirty="0">
              <a:solidFill>
                <a:schemeClr val="tx1"/>
              </a:solidFill>
              <a:cs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69958" y="2220908"/>
            <a:ext cx="4258226" cy="797400"/>
            <a:chOff x="1969958" y="2220908"/>
            <a:chExt cx="4258226" cy="79740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969958" y="2220908"/>
              <a:ext cx="4258226" cy="797400"/>
              <a:chOff x="54" y="227178"/>
              <a:chExt cx="5256022" cy="797400"/>
            </a:xfrm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</p:grpSpPr>
          <p:sp>
            <p:nvSpPr>
              <p:cNvPr id="7" name="Прямоугольник 6"/>
              <p:cNvSpPr/>
              <p:nvPr/>
            </p:nvSpPr>
            <p:spPr>
              <a:xfrm>
                <a:off x="54" y="227178"/>
                <a:ext cx="5256022" cy="797400"/>
              </a:xfrm>
              <a:prstGeom prst="round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prstMaterial="metal">
                <a:bevelT w="88900" h="88900"/>
              </a:sp3d>
            </p:spPr>
            <p:style>
              <a:lnRef idx="1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Прямоугольник 7"/>
              <p:cNvSpPr/>
              <p:nvPr/>
            </p:nvSpPr>
            <p:spPr>
              <a:xfrm>
                <a:off x="54" y="227178"/>
                <a:ext cx="5256022" cy="797400"/>
              </a:xfrm>
              <a:prstGeom prst="round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6032" tIns="146304" rIns="256032" bIns="146304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uk-UA" sz="3600" b="1" i="1" kern="1200" dirty="0">
                  <a:solidFill>
                    <a:srgbClr val="FFFF00"/>
                  </a:solidFill>
                </a:endParaRPr>
              </a:p>
            </p:txBody>
          </p:sp>
        </p:grp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4875" y="2279484"/>
              <a:ext cx="3528392" cy="62265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71" y="197796"/>
            <a:ext cx="8296275" cy="17190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61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aphicFrame>
        <p:nvGraphicFramePr>
          <p:cNvPr id="1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125733"/>
              </p:ext>
            </p:extLst>
          </p:nvPr>
        </p:nvGraphicFramePr>
        <p:xfrm>
          <a:off x="179512" y="2602792"/>
          <a:ext cx="8748712" cy="4138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133451" y="227450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482338" y="1626513"/>
            <a:ext cx="4248472" cy="1095393"/>
            <a:chOff x="2482338" y="1626513"/>
            <a:chExt cx="4248472" cy="1095393"/>
          </a:xfrm>
        </p:grpSpPr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2482338" y="1626513"/>
              <a:ext cx="4248472" cy="1095393"/>
            </a:xfrm>
            <a:prstGeom prst="downArrowCallout">
              <a:avLst/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rible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uk-UA" sz="3600" b="1" dirty="0"/>
            </a:p>
          </p:txBody>
        </p:sp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799" y="1706986"/>
              <a:ext cx="3669549" cy="53161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6005"/>
            <a:ext cx="7255790" cy="140308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7" y="146005"/>
            <a:ext cx="970671" cy="8989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28" y="260648"/>
            <a:ext cx="970671" cy="8989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07504" y="247970"/>
            <a:ext cx="8963659" cy="2673615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504" y="3024336"/>
            <a:ext cx="2888303" cy="36450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72" y="3766356"/>
            <a:ext cx="1897173" cy="189717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6260" y="3760113"/>
            <a:ext cx="1817165" cy="186778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5248"/>
            <a:ext cx="8712968" cy="22456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007" y="4462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Агоритми та програми</a:t>
            </a:r>
            <a:endParaRPr lang="uk-UA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5774" y="1149664"/>
            <a:ext cx="8941661" cy="5087648"/>
          </a:xfrm>
          <a:prstGeom prst="roundRect">
            <a:avLst>
              <a:gd name="adj" fmla="val 9961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000" dirty="0" smtClean="0">
                  <a:solidFill>
                    <a:schemeClr val="accent1">
                      <a:lumMod val="75000"/>
                    </a:schemeClr>
                  </a:solidFill>
                </a:rPr>
                <a:t>Алгоритми та програми</a:t>
              </a:r>
              <a:endParaRPr lang="uk-UA" b="1" spc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200964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793" y="1531369"/>
            <a:ext cx="4107464" cy="4580538"/>
          </a:xfrm>
          <a:prstGeom prst="rect">
            <a:avLst/>
          </a:prstGeom>
          <a:noFill/>
        </p:spPr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2" y="64069"/>
            <a:ext cx="422545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7365" y="112972"/>
            <a:ext cx="437701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Выноска со стрелкой вниз 30"/>
          <p:cNvSpPr/>
          <p:nvPr/>
        </p:nvSpPr>
        <p:spPr>
          <a:xfrm>
            <a:off x="1403648" y="640835"/>
            <a:ext cx="6120680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Складні алгоритми</a:t>
            </a:r>
            <a:endParaRPr lang="uk-UA" sz="2400" b="1" kern="0" dirty="0" smtClean="0">
              <a:solidFill>
                <a:srgbClr val="000066"/>
              </a:solidFill>
            </a:endParaRPr>
          </a:p>
        </p:txBody>
      </p:sp>
      <p:pic>
        <p:nvPicPr>
          <p:cNvPr id="20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3" y="3612466"/>
            <a:ext cx="1144803" cy="11448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знак завершения 8"/>
          <p:cNvSpPr/>
          <p:nvPr/>
        </p:nvSpPr>
        <p:spPr>
          <a:xfrm>
            <a:off x="298793" y="1271693"/>
            <a:ext cx="983092" cy="519351"/>
          </a:xfrm>
          <a:prstGeom prst="flowChartTerminator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 smtClean="0"/>
              <a:t>Проект</a:t>
            </a:r>
            <a:endParaRPr lang="uk-UA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47663" y="1196752"/>
            <a:ext cx="72985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Процес підготовки проекту для реалізації в середовищі </a:t>
            </a:r>
            <a:r>
              <a:rPr lang="uk-UA" sz="2400" i="1" dirty="0" smtClean="0"/>
              <a:t>Скретч </a:t>
            </a:r>
            <a:r>
              <a:rPr lang="uk-UA" sz="2400" dirty="0" smtClean="0"/>
              <a:t>складається з декількох етапів:</a:t>
            </a:r>
            <a:endParaRPr lang="uk-UA" sz="2400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1186332" y="2267244"/>
            <a:ext cx="7603269" cy="798871"/>
            <a:chOff x="1186332" y="2267244"/>
            <a:chExt cx="7603269" cy="798871"/>
          </a:xfrm>
        </p:grpSpPr>
        <p:sp>
          <p:nvSpPr>
            <p:cNvPr id="17" name="Полилиния 16"/>
            <p:cNvSpPr/>
            <p:nvPr/>
          </p:nvSpPr>
          <p:spPr>
            <a:xfrm>
              <a:off x="1585768" y="2347131"/>
              <a:ext cx="7203833" cy="639097"/>
            </a:xfrm>
            <a:custGeom>
              <a:avLst/>
              <a:gdLst>
                <a:gd name="connsiteX0" fmla="*/ 0 w 7203833"/>
                <a:gd name="connsiteY0" fmla="*/ 0 h 639097"/>
                <a:gd name="connsiteX1" fmla="*/ 7203833 w 7203833"/>
                <a:gd name="connsiteY1" fmla="*/ 0 h 639097"/>
                <a:gd name="connsiteX2" fmla="*/ 7203833 w 7203833"/>
                <a:gd name="connsiteY2" fmla="*/ 639097 h 639097"/>
                <a:gd name="connsiteX3" fmla="*/ 0 w 7203833"/>
                <a:gd name="connsiteY3" fmla="*/ 639097 h 639097"/>
                <a:gd name="connsiteX4" fmla="*/ 0 w 7203833"/>
                <a:gd name="connsiteY4" fmla="*/ 0 h 63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833" h="639097">
                  <a:moveTo>
                    <a:pt x="0" y="0"/>
                  </a:moveTo>
                  <a:lnTo>
                    <a:pt x="7203833" y="0"/>
                  </a:lnTo>
                  <a:lnTo>
                    <a:pt x="7203833" y="639097"/>
                  </a:lnTo>
                  <a:lnTo>
                    <a:pt x="0" y="63909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07284" tIns="40640" rIns="40640" bIns="40640" numCol="1" spcCol="1270" anchor="ctr" anchorCtr="0">
              <a:noAutofit/>
            </a:bodyPr>
            <a:lstStyle/>
            <a:p>
              <a:pPr lvl="1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uk-UA" sz="2000" kern="1200" dirty="0" smtClean="0"/>
                <a:t>визначають </a:t>
              </a:r>
              <a:r>
                <a:rPr lang="uk-UA" sz="2000" i="1" kern="1200" dirty="0" smtClean="0"/>
                <a:t>об’єкти</a:t>
              </a:r>
              <a:r>
                <a:rPr lang="uk-UA" sz="2000" kern="1200" dirty="0" smtClean="0"/>
                <a:t> проекту та їх зображення</a:t>
              </a:r>
              <a:endParaRPr lang="uk-UA" sz="2000" kern="1200" dirty="0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1186332" y="2267244"/>
              <a:ext cx="798871" cy="798871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1">
              <a:scrgbClr r="0" g="0" b="0"/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0" name="Группа 29"/>
          <p:cNvGrpSpPr/>
          <p:nvPr/>
        </p:nvGrpSpPr>
        <p:grpSpPr>
          <a:xfrm>
            <a:off x="1552741" y="3226056"/>
            <a:ext cx="7236860" cy="798871"/>
            <a:chOff x="1552741" y="3226056"/>
            <a:chExt cx="7236860" cy="798871"/>
          </a:xfrm>
        </p:grpSpPr>
        <p:sp>
          <p:nvSpPr>
            <p:cNvPr id="22" name="Полилиния 21"/>
            <p:cNvSpPr/>
            <p:nvPr/>
          </p:nvSpPr>
          <p:spPr>
            <a:xfrm>
              <a:off x="1952177" y="3305943"/>
              <a:ext cx="6837424" cy="639097"/>
            </a:xfrm>
            <a:custGeom>
              <a:avLst/>
              <a:gdLst>
                <a:gd name="connsiteX0" fmla="*/ 0 w 6837424"/>
                <a:gd name="connsiteY0" fmla="*/ 0 h 639097"/>
                <a:gd name="connsiteX1" fmla="*/ 6837424 w 6837424"/>
                <a:gd name="connsiteY1" fmla="*/ 0 h 639097"/>
                <a:gd name="connsiteX2" fmla="*/ 6837424 w 6837424"/>
                <a:gd name="connsiteY2" fmla="*/ 639097 h 639097"/>
                <a:gd name="connsiteX3" fmla="*/ 0 w 6837424"/>
                <a:gd name="connsiteY3" fmla="*/ 639097 h 639097"/>
                <a:gd name="connsiteX4" fmla="*/ 0 w 6837424"/>
                <a:gd name="connsiteY4" fmla="*/ 0 h 63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7424" h="639097">
                  <a:moveTo>
                    <a:pt x="0" y="0"/>
                  </a:moveTo>
                  <a:lnTo>
                    <a:pt x="6837424" y="0"/>
                  </a:lnTo>
                  <a:lnTo>
                    <a:pt x="6837424" y="639097"/>
                  </a:lnTo>
                  <a:lnTo>
                    <a:pt x="0" y="63909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07284" tIns="40640" rIns="40640" bIns="40640" numCol="1" spcCol="1270" anchor="ctr" anchorCtr="0">
              <a:noAutofit/>
            </a:bodyPr>
            <a:lstStyle/>
            <a:p>
              <a:pPr lvl="1" algn="just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uk-UA" sz="1900" kern="1200" dirty="0" smtClean="0"/>
                <a:t>виділяють </a:t>
              </a:r>
              <a:r>
                <a:rPr lang="uk-UA" sz="1900" i="1" kern="1200" dirty="0" smtClean="0"/>
                <a:t>події</a:t>
              </a:r>
              <a:r>
                <a:rPr lang="uk-UA" sz="1900" kern="1200" dirty="0" smtClean="0"/>
                <a:t> проекту та добирають відповідні команди для їх реалізації</a:t>
              </a:r>
              <a:endParaRPr lang="uk-UA" sz="1900" kern="1200" dirty="0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1552741" y="3226056"/>
              <a:ext cx="798871" cy="798871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1">
              <a:scrgbClr r="0" g="0" b="0"/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072" name="Группа 3071"/>
          <p:cNvGrpSpPr/>
          <p:nvPr/>
        </p:nvGrpSpPr>
        <p:grpSpPr>
          <a:xfrm>
            <a:off x="1552741" y="4184867"/>
            <a:ext cx="7236860" cy="798872"/>
            <a:chOff x="1552741" y="4184867"/>
            <a:chExt cx="7236860" cy="798872"/>
          </a:xfrm>
        </p:grpSpPr>
        <p:sp>
          <p:nvSpPr>
            <p:cNvPr id="24" name="Полилиния 23"/>
            <p:cNvSpPr/>
            <p:nvPr/>
          </p:nvSpPr>
          <p:spPr>
            <a:xfrm>
              <a:off x="1952177" y="4184867"/>
              <a:ext cx="6837424" cy="798872"/>
            </a:xfrm>
            <a:custGeom>
              <a:avLst/>
              <a:gdLst>
                <a:gd name="connsiteX0" fmla="*/ 0 w 6837424"/>
                <a:gd name="connsiteY0" fmla="*/ 0 h 639097"/>
                <a:gd name="connsiteX1" fmla="*/ 6837424 w 6837424"/>
                <a:gd name="connsiteY1" fmla="*/ 0 h 639097"/>
                <a:gd name="connsiteX2" fmla="*/ 6837424 w 6837424"/>
                <a:gd name="connsiteY2" fmla="*/ 639097 h 639097"/>
                <a:gd name="connsiteX3" fmla="*/ 0 w 6837424"/>
                <a:gd name="connsiteY3" fmla="*/ 639097 h 639097"/>
                <a:gd name="connsiteX4" fmla="*/ 0 w 6837424"/>
                <a:gd name="connsiteY4" fmla="*/ 0 h 63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7424" h="639097">
                  <a:moveTo>
                    <a:pt x="0" y="0"/>
                  </a:moveTo>
                  <a:lnTo>
                    <a:pt x="6837424" y="0"/>
                  </a:lnTo>
                  <a:lnTo>
                    <a:pt x="6837424" y="639097"/>
                  </a:lnTo>
                  <a:lnTo>
                    <a:pt x="0" y="63909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07284" tIns="40640" rIns="40640" bIns="40640" numCol="1" spcCol="1270" anchor="ctr" anchorCtr="0">
              <a:noAutofit/>
            </a:bodyPr>
            <a:lstStyle/>
            <a:p>
              <a:pPr marL="349250" lvl="1" algn="just" defTabSz="711200">
                <a:lnSpc>
                  <a:spcPct val="90000"/>
                </a:lnSpc>
                <a:spcAft>
                  <a:spcPts val="0"/>
                </a:spcAft>
              </a:pPr>
              <a:r>
                <a:rPr lang="uk-UA" sz="1900" kern="1200" dirty="0" smtClean="0"/>
                <a:t>задають метод розв’язування завдання, виділяють базові алгоритмічні структури: </a:t>
              </a:r>
              <a:r>
                <a:rPr lang="uk-UA" sz="1900" i="1" kern="1200" dirty="0" smtClean="0"/>
                <a:t>слідування, розгалуження, повторення</a:t>
              </a:r>
              <a:r>
                <a:rPr lang="uk-UA" sz="1900" kern="1200" dirty="0" smtClean="0"/>
                <a:t>, а також різні їх комбінації</a:t>
              </a:r>
              <a:endParaRPr lang="uk-UA" sz="1900" kern="1200" dirty="0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1552741" y="4184868"/>
              <a:ext cx="798871" cy="798871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1">
              <a:scrgbClr r="0" g="0" b="0"/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073" name="Группа 3072"/>
          <p:cNvGrpSpPr/>
          <p:nvPr/>
        </p:nvGrpSpPr>
        <p:grpSpPr>
          <a:xfrm>
            <a:off x="1186332" y="5143680"/>
            <a:ext cx="7603269" cy="798871"/>
            <a:chOff x="1186332" y="5143680"/>
            <a:chExt cx="7603269" cy="798871"/>
          </a:xfrm>
        </p:grpSpPr>
        <p:sp>
          <p:nvSpPr>
            <p:cNvPr id="27" name="Полилиния 26"/>
            <p:cNvSpPr/>
            <p:nvPr/>
          </p:nvSpPr>
          <p:spPr>
            <a:xfrm>
              <a:off x="1585768" y="5223568"/>
              <a:ext cx="7203833" cy="639097"/>
            </a:xfrm>
            <a:custGeom>
              <a:avLst/>
              <a:gdLst>
                <a:gd name="connsiteX0" fmla="*/ 0 w 7203833"/>
                <a:gd name="connsiteY0" fmla="*/ 0 h 639097"/>
                <a:gd name="connsiteX1" fmla="*/ 7203833 w 7203833"/>
                <a:gd name="connsiteY1" fmla="*/ 0 h 639097"/>
                <a:gd name="connsiteX2" fmla="*/ 7203833 w 7203833"/>
                <a:gd name="connsiteY2" fmla="*/ 639097 h 639097"/>
                <a:gd name="connsiteX3" fmla="*/ 0 w 7203833"/>
                <a:gd name="connsiteY3" fmla="*/ 639097 h 639097"/>
                <a:gd name="connsiteX4" fmla="*/ 0 w 7203833"/>
                <a:gd name="connsiteY4" fmla="*/ 0 h 63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833" h="639097">
                  <a:moveTo>
                    <a:pt x="0" y="0"/>
                  </a:moveTo>
                  <a:lnTo>
                    <a:pt x="7203833" y="0"/>
                  </a:lnTo>
                  <a:lnTo>
                    <a:pt x="7203833" y="639097"/>
                  </a:lnTo>
                  <a:lnTo>
                    <a:pt x="0" y="63909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07284" tIns="40640" rIns="40640" bIns="40640" numCol="1" spcCol="1270" anchor="ctr" anchorCtr="0">
              <a:noAutofit/>
            </a:bodyPr>
            <a:lstStyle/>
            <a:p>
              <a:pPr lvl="1" algn="just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uk-UA" sz="2000" kern="1200" dirty="0" smtClean="0"/>
                <a:t>створюють </a:t>
              </a:r>
              <a:r>
                <a:rPr lang="uk-UA" sz="2000" i="1" kern="1200" dirty="0" smtClean="0"/>
                <a:t>алгоритм</a:t>
              </a:r>
              <a:r>
                <a:rPr lang="uk-UA" sz="2000" kern="1200" dirty="0" smtClean="0"/>
                <a:t> і подають його словесно або у вигляді схеми</a:t>
              </a:r>
              <a:endParaRPr lang="uk-UA" sz="2000" kern="1200" dirty="0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1186332" y="5143680"/>
              <a:ext cx="798871" cy="798871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1">
              <a:scrgbClr r="0" g="0" b="0"/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63586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007" y="4462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Агоритми та програми</a:t>
            </a:r>
            <a:endParaRPr lang="uk-UA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5774" y="1149664"/>
            <a:ext cx="8941661" cy="5087648"/>
          </a:xfrm>
          <a:prstGeom prst="roundRect">
            <a:avLst>
              <a:gd name="adj" fmla="val 9961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000" dirty="0" smtClean="0">
                  <a:solidFill>
                    <a:schemeClr val="accent1">
                      <a:lumMod val="75000"/>
                    </a:schemeClr>
                  </a:solidFill>
                </a:rPr>
                <a:t>Алгоритми та програми</a:t>
              </a:r>
              <a:endParaRPr lang="uk-UA" b="1" spc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200964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793" y="1531369"/>
            <a:ext cx="4107464" cy="4580538"/>
          </a:xfrm>
          <a:prstGeom prst="rect">
            <a:avLst/>
          </a:prstGeom>
          <a:noFill/>
        </p:spPr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2" y="64069"/>
            <a:ext cx="422545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7365" y="112972"/>
            <a:ext cx="437701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Выноска со стрелкой вниз 30"/>
          <p:cNvSpPr/>
          <p:nvPr/>
        </p:nvSpPr>
        <p:spPr>
          <a:xfrm>
            <a:off x="1403648" y="640835"/>
            <a:ext cx="6120680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Складні алгоритми</a:t>
            </a:r>
            <a:endParaRPr lang="uk-UA" sz="2400" b="1" kern="0" dirty="0" smtClean="0">
              <a:solidFill>
                <a:srgbClr val="000066"/>
              </a:solidFill>
            </a:endParaRPr>
          </a:p>
        </p:txBody>
      </p:sp>
      <p:pic>
        <p:nvPicPr>
          <p:cNvPr id="20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3" y="3612466"/>
            <a:ext cx="1144803" cy="11448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знак завершения 8"/>
          <p:cNvSpPr/>
          <p:nvPr/>
        </p:nvSpPr>
        <p:spPr>
          <a:xfrm>
            <a:off x="298793" y="1271693"/>
            <a:ext cx="983092" cy="519351"/>
          </a:xfrm>
          <a:prstGeom prst="flowChartTerminator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 smtClean="0"/>
              <a:t>Проект</a:t>
            </a:r>
            <a:endParaRPr lang="uk-UA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47663" y="1196752"/>
            <a:ext cx="72985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Процес підготовки проекту для реалізації в середовищі </a:t>
            </a:r>
            <a:r>
              <a:rPr lang="uk-UA" sz="2400" i="1" dirty="0" smtClean="0"/>
              <a:t>Скретч </a:t>
            </a:r>
            <a:r>
              <a:rPr lang="uk-UA" sz="2400" dirty="0" smtClean="0"/>
              <a:t>складається з декількох етапів:</a:t>
            </a:r>
            <a:endParaRPr lang="uk-UA" sz="24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186332" y="2267245"/>
            <a:ext cx="7659883" cy="2956324"/>
            <a:chOff x="1186332" y="2267244"/>
            <a:chExt cx="7603269" cy="3675307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1186332" y="2267244"/>
              <a:ext cx="7603269" cy="798871"/>
              <a:chOff x="1186332" y="2267244"/>
              <a:chExt cx="7603269" cy="798871"/>
            </a:xfrm>
          </p:grpSpPr>
          <p:sp>
            <p:nvSpPr>
              <p:cNvPr id="17" name="Полилиния 16"/>
              <p:cNvSpPr/>
              <p:nvPr/>
            </p:nvSpPr>
            <p:spPr>
              <a:xfrm>
                <a:off x="1585768" y="2347131"/>
                <a:ext cx="7203833" cy="639097"/>
              </a:xfrm>
              <a:custGeom>
                <a:avLst/>
                <a:gdLst>
                  <a:gd name="connsiteX0" fmla="*/ 0 w 7203833"/>
                  <a:gd name="connsiteY0" fmla="*/ 0 h 639097"/>
                  <a:gd name="connsiteX1" fmla="*/ 7203833 w 7203833"/>
                  <a:gd name="connsiteY1" fmla="*/ 0 h 639097"/>
                  <a:gd name="connsiteX2" fmla="*/ 7203833 w 7203833"/>
                  <a:gd name="connsiteY2" fmla="*/ 639097 h 639097"/>
                  <a:gd name="connsiteX3" fmla="*/ 0 w 7203833"/>
                  <a:gd name="connsiteY3" fmla="*/ 639097 h 639097"/>
                  <a:gd name="connsiteX4" fmla="*/ 0 w 7203833"/>
                  <a:gd name="connsiteY4" fmla="*/ 0 h 639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03833" h="639097">
                    <a:moveTo>
                      <a:pt x="0" y="0"/>
                    </a:moveTo>
                    <a:lnTo>
                      <a:pt x="7203833" y="0"/>
                    </a:lnTo>
                    <a:lnTo>
                      <a:pt x="7203833" y="639097"/>
                    </a:lnTo>
                    <a:lnTo>
                      <a:pt x="0" y="63909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0">
                <a:scrgbClr r="0" g="0" b="0"/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507284" tIns="40640" rIns="40640" bIns="40640" numCol="1" spcCol="1270" anchor="ctr" anchorCtr="0">
                <a:noAutofit/>
              </a:bodyPr>
              <a:lstStyle/>
              <a:p>
                <a:pPr lvl="1" defTabSz="7112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uk-UA" kern="1200" dirty="0" smtClean="0"/>
                  <a:t>визначають </a:t>
                </a:r>
                <a:r>
                  <a:rPr lang="uk-UA" i="1" kern="1200" dirty="0" smtClean="0"/>
                  <a:t>об’єкти</a:t>
                </a:r>
                <a:r>
                  <a:rPr lang="uk-UA" kern="1200" dirty="0" smtClean="0"/>
                  <a:t> проекту та їх зображення</a:t>
                </a:r>
                <a:endParaRPr lang="uk-UA" kern="1200" dirty="0"/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1186332" y="2267244"/>
                <a:ext cx="798871" cy="798871"/>
              </a:xfrm>
              <a:prstGeom prst="ellipse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cene3d>
                <a:camera prst="perspectiveFront" fov="5100000">
                  <a:rot lat="0" lon="2100000" rev="0"/>
                </a:camera>
                <a:lightRig rig="flood" dir="t">
                  <a:rot lat="0" lon="0" rev="13800000"/>
                </a:lightRig>
              </a:scene3d>
              <a:sp3d extrusionH="107950" prstMaterial="plastic">
                <a:bevelT w="82550" h="63500" prst="divot"/>
                <a:bevelB/>
              </a:sp3d>
            </p:spPr>
            <p:style>
              <a:lnRef idx="1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0" name="Группа 29"/>
            <p:cNvGrpSpPr/>
            <p:nvPr/>
          </p:nvGrpSpPr>
          <p:grpSpPr>
            <a:xfrm>
              <a:off x="1552741" y="3226056"/>
              <a:ext cx="7236860" cy="798871"/>
              <a:chOff x="1552741" y="3226056"/>
              <a:chExt cx="7236860" cy="798871"/>
            </a:xfrm>
          </p:grpSpPr>
          <p:sp>
            <p:nvSpPr>
              <p:cNvPr id="22" name="Полилиния 21"/>
              <p:cNvSpPr/>
              <p:nvPr/>
            </p:nvSpPr>
            <p:spPr>
              <a:xfrm>
                <a:off x="1952177" y="3305943"/>
                <a:ext cx="6837424" cy="639097"/>
              </a:xfrm>
              <a:custGeom>
                <a:avLst/>
                <a:gdLst>
                  <a:gd name="connsiteX0" fmla="*/ 0 w 6837424"/>
                  <a:gd name="connsiteY0" fmla="*/ 0 h 639097"/>
                  <a:gd name="connsiteX1" fmla="*/ 6837424 w 6837424"/>
                  <a:gd name="connsiteY1" fmla="*/ 0 h 639097"/>
                  <a:gd name="connsiteX2" fmla="*/ 6837424 w 6837424"/>
                  <a:gd name="connsiteY2" fmla="*/ 639097 h 639097"/>
                  <a:gd name="connsiteX3" fmla="*/ 0 w 6837424"/>
                  <a:gd name="connsiteY3" fmla="*/ 639097 h 639097"/>
                  <a:gd name="connsiteX4" fmla="*/ 0 w 6837424"/>
                  <a:gd name="connsiteY4" fmla="*/ 0 h 639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7424" h="639097">
                    <a:moveTo>
                      <a:pt x="0" y="0"/>
                    </a:moveTo>
                    <a:lnTo>
                      <a:pt x="6837424" y="0"/>
                    </a:lnTo>
                    <a:lnTo>
                      <a:pt x="6837424" y="639097"/>
                    </a:lnTo>
                    <a:lnTo>
                      <a:pt x="0" y="63909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0">
                <a:scrgbClr r="0" g="0" b="0"/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507284" tIns="40640" rIns="40640" bIns="40640" numCol="1" spcCol="1270" anchor="ctr" anchorCtr="0">
                <a:noAutofit/>
              </a:bodyPr>
              <a:lstStyle/>
              <a:p>
                <a:pPr lvl="1" algn="just" defTabSz="7112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uk-UA" kern="1200" dirty="0" smtClean="0"/>
                  <a:t>виділяють </a:t>
                </a:r>
                <a:r>
                  <a:rPr lang="uk-UA" i="1" kern="1200" dirty="0" smtClean="0"/>
                  <a:t>події</a:t>
                </a:r>
                <a:r>
                  <a:rPr lang="uk-UA" kern="1200" dirty="0" smtClean="0"/>
                  <a:t> проекту та добирають відповідні команди для їх реалізації</a:t>
                </a:r>
                <a:endParaRPr lang="uk-UA" kern="1200" dirty="0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1552741" y="3226056"/>
                <a:ext cx="798871" cy="798871"/>
              </a:xfrm>
              <a:prstGeom prst="ellipse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cene3d>
                <a:camera prst="perspectiveFront" fov="5100000">
                  <a:rot lat="0" lon="2100000" rev="0"/>
                </a:camera>
                <a:lightRig rig="flood" dir="t">
                  <a:rot lat="0" lon="0" rev="13800000"/>
                </a:lightRig>
              </a:scene3d>
              <a:sp3d extrusionH="107950" prstMaterial="plastic">
                <a:bevelT w="82550" h="63500" prst="divot"/>
                <a:bevelB/>
              </a:sp3d>
            </p:spPr>
            <p:style>
              <a:lnRef idx="1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072" name="Группа 3071"/>
            <p:cNvGrpSpPr/>
            <p:nvPr/>
          </p:nvGrpSpPr>
          <p:grpSpPr>
            <a:xfrm>
              <a:off x="1552741" y="4069622"/>
              <a:ext cx="7236860" cy="958814"/>
              <a:chOff x="1552741" y="4069622"/>
              <a:chExt cx="7236860" cy="958814"/>
            </a:xfrm>
          </p:grpSpPr>
          <p:sp>
            <p:nvSpPr>
              <p:cNvPr id="24" name="Полилиния 23"/>
              <p:cNvSpPr/>
              <p:nvPr/>
            </p:nvSpPr>
            <p:spPr>
              <a:xfrm>
                <a:off x="1952177" y="4069622"/>
                <a:ext cx="6837424" cy="958814"/>
              </a:xfrm>
              <a:custGeom>
                <a:avLst/>
                <a:gdLst>
                  <a:gd name="connsiteX0" fmla="*/ 0 w 6837424"/>
                  <a:gd name="connsiteY0" fmla="*/ 0 h 639097"/>
                  <a:gd name="connsiteX1" fmla="*/ 6837424 w 6837424"/>
                  <a:gd name="connsiteY1" fmla="*/ 0 h 639097"/>
                  <a:gd name="connsiteX2" fmla="*/ 6837424 w 6837424"/>
                  <a:gd name="connsiteY2" fmla="*/ 639097 h 639097"/>
                  <a:gd name="connsiteX3" fmla="*/ 0 w 6837424"/>
                  <a:gd name="connsiteY3" fmla="*/ 639097 h 639097"/>
                  <a:gd name="connsiteX4" fmla="*/ 0 w 6837424"/>
                  <a:gd name="connsiteY4" fmla="*/ 0 h 639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7424" h="639097">
                    <a:moveTo>
                      <a:pt x="0" y="0"/>
                    </a:moveTo>
                    <a:lnTo>
                      <a:pt x="6837424" y="0"/>
                    </a:lnTo>
                    <a:lnTo>
                      <a:pt x="6837424" y="639097"/>
                    </a:lnTo>
                    <a:lnTo>
                      <a:pt x="0" y="63909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0">
                <a:scrgbClr r="0" g="0" b="0"/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507284" tIns="40640" rIns="40640" bIns="40640" numCol="1" spcCol="1270" anchor="ctr" anchorCtr="0">
                <a:noAutofit/>
              </a:bodyPr>
              <a:lstStyle/>
              <a:p>
                <a:pPr marL="349250" lvl="1" algn="just" defTabSz="711200">
                  <a:lnSpc>
                    <a:spcPct val="90000"/>
                  </a:lnSpc>
                  <a:spcAft>
                    <a:spcPts val="0"/>
                  </a:spcAft>
                </a:pPr>
                <a:r>
                  <a:rPr lang="uk-UA" kern="1200" dirty="0" smtClean="0"/>
                  <a:t>задають метод розв’язування завдання, виділяють базові алгоритмічні структури: </a:t>
                </a:r>
                <a:r>
                  <a:rPr lang="uk-UA" i="1" kern="1200" dirty="0" smtClean="0"/>
                  <a:t>слідування, розгалуження, повторення</a:t>
                </a:r>
                <a:r>
                  <a:rPr lang="uk-UA" kern="1200" dirty="0" smtClean="0"/>
                  <a:t>, а також різні їх комбінації</a:t>
                </a:r>
                <a:endParaRPr lang="uk-UA" kern="1200" dirty="0"/>
              </a:p>
            </p:txBody>
          </p:sp>
          <p:sp>
            <p:nvSpPr>
              <p:cNvPr id="25" name="Овал 24"/>
              <p:cNvSpPr/>
              <p:nvPr/>
            </p:nvSpPr>
            <p:spPr>
              <a:xfrm>
                <a:off x="1552741" y="4184868"/>
                <a:ext cx="798871" cy="798871"/>
              </a:xfrm>
              <a:prstGeom prst="ellipse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cene3d>
                <a:camera prst="perspectiveFront" fov="5100000">
                  <a:rot lat="0" lon="2100000" rev="0"/>
                </a:camera>
                <a:lightRig rig="flood" dir="t">
                  <a:rot lat="0" lon="0" rev="13800000"/>
                </a:lightRig>
              </a:scene3d>
              <a:sp3d extrusionH="107950" prstMaterial="plastic">
                <a:bevelT w="82550" h="63500" prst="divot"/>
                <a:bevelB/>
              </a:sp3d>
            </p:spPr>
            <p:style>
              <a:lnRef idx="1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073" name="Группа 3072"/>
            <p:cNvGrpSpPr/>
            <p:nvPr/>
          </p:nvGrpSpPr>
          <p:grpSpPr>
            <a:xfrm>
              <a:off x="1186332" y="5143680"/>
              <a:ext cx="7603269" cy="798871"/>
              <a:chOff x="1186332" y="5143680"/>
              <a:chExt cx="7603269" cy="798871"/>
            </a:xfrm>
          </p:grpSpPr>
          <p:sp>
            <p:nvSpPr>
              <p:cNvPr id="27" name="Полилиния 26"/>
              <p:cNvSpPr/>
              <p:nvPr/>
            </p:nvSpPr>
            <p:spPr>
              <a:xfrm>
                <a:off x="1585768" y="5223568"/>
                <a:ext cx="7203833" cy="639097"/>
              </a:xfrm>
              <a:custGeom>
                <a:avLst/>
                <a:gdLst>
                  <a:gd name="connsiteX0" fmla="*/ 0 w 7203833"/>
                  <a:gd name="connsiteY0" fmla="*/ 0 h 639097"/>
                  <a:gd name="connsiteX1" fmla="*/ 7203833 w 7203833"/>
                  <a:gd name="connsiteY1" fmla="*/ 0 h 639097"/>
                  <a:gd name="connsiteX2" fmla="*/ 7203833 w 7203833"/>
                  <a:gd name="connsiteY2" fmla="*/ 639097 h 639097"/>
                  <a:gd name="connsiteX3" fmla="*/ 0 w 7203833"/>
                  <a:gd name="connsiteY3" fmla="*/ 639097 h 639097"/>
                  <a:gd name="connsiteX4" fmla="*/ 0 w 7203833"/>
                  <a:gd name="connsiteY4" fmla="*/ 0 h 639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03833" h="639097">
                    <a:moveTo>
                      <a:pt x="0" y="0"/>
                    </a:moveTo>
                    <a:lnTo>
                      <a:pt x="7203833" y="0"/>
                    </a:lnTo>
                    <a:lnTo>
                      <a:pt x="7203833" y="639097"/>
                    </a:lnTo>
                    <a:lnTo>
                      <a:pt x="0" y="63909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0">
                <a:scrgbClr r="0" g="0" b="0"/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507284" tIns="40640" rIns="40640" bIns="40640" numCol="1" spcCol="1270" anchor="ctr" anchorCtr="0">
                <a:noAutofit/>
              </a:bodyPr>
              <a:lstStyle/>
              <a:p>
                <a:pPr lvl="1" algn="just" defTabSz="7112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uk-UA" kern="1200" dirty="0" smtClean="0"/>
                  <a:t>створюють </a:t>
                </a:r>
                <a:r>
                  <a:rPr lang="uk-UA" i="1" kern="1200" dirty="0" smtClean="0"/>
                  <a:t>алгоритм</a:t>
                </a:r>
                <a:r>
                  <a:rPr lang="uk-UA" kern="1200" dirty="0" smtClean="0"/>
                  <a:t> і подають його словесно або у вигляді схеми</a:t>
                </a:r>
                <a:endParaRPr lang="uk-UA" kern="1200" dirty="0"/>
              </a:p>
            </p:txBody>
          </p:sp>
          <p:sp>
            <p:nvSpPr>
              <p:cNvPr id="28" name="Овал 27"/>
              <p:cNvSpPr/>
              <p:nvPr/>
            </p:nvSpPr>
            <p:spPr>
              <a:xfrm>
                <a:off x="1186332" y="5143680"/>
                <a:ext cx="798871" cy="798871"/>
              </a:xfrm>
              <a:prstGeom prst="ellipse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cene3d>
                <a:camera prst="perspectiveFront" fov="5100000">
                  <a:rot lat="0" lon="2100000" rev="0"/>
                </a:camera>
                <a:lightRig rig="flood" dir="t">
                  <a:rot lat="0" lon="0" rev="13800000"/>
                </a:lightRig>
              </a:scene3d>
              <a:sp3d extrusionH="107950" prstMaterial="plastic">
                <a:bevelT w="82550" h="63500" prst="divot"/>
                <a:bevelB/>
              </a:sp3d>
            </p:spPr>
            <p:style>
              <a:lnRef idx="1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sp>
        <p:nvSpPr>
          <p:cNvPr id="12" name="Прямоугольник 11"/>
          <p:cNvSpPr/>
          <p:nvPr/>
        </p:nvSpPr>
        <p:spPr>
          <a:xfrm>
            <a:off x="311474" y="5221649"/>
            <a:ext cx="8753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Далі алгоритм описують мовою середовища виконання алгоритмів, перевіряють його правильність і зберігають разом з усіма об’єктами у файлі проекту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6260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007" y="4462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Агоритми та програми</a:t>
            </a:r>
            <a:endParaRPr lang="uk-UA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5774" y="1149664"/>
            <a:ext cx="8941661" cy="5087648"/>
          </a:xfrm>
          <a:prstGeom prst="roundRect">
            <a:avLst>
              <a:gd name="adj" fmla="val 9961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000" dirty="0" smtClean="0">
                  <a:solidFill>
                    <a:schemeClr val="accent1">
                      <a:lumMod val="75000"/>
                    </a:schemeClr>
                  </a:solidFill>
                </a:rPr>
                <a:t>Алгоритми та програми</a:t>
              </a:r>
              <a:endParaRPr lang="uk-UA" b="1" spc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200964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793" y="1531369"/>
            <a:ext cx="4107464" cy="4580538"/>
          </a:xfrm>
          <a:prstGeom prst="rect">
            <a:avLst/>
          </a:prstGeom>
          <a:noFill/>
        </p:spPr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2" y="64069"/>
            <a:ext cx="422545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7365" y="112972"/>
            <a:ext cx="437701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Выноска со стрелкой вниз 30"/>
          <p:cNvSpPr/>
          <p:nvPr/>
        </p:nvSpPr>
        <p:spPr>
          <a:xfrm>
            <a:off x="1403648" y="640835"/>
            <a:ext cx="6120680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Складні алгоритми</a:t>
            </a:r>
            <a:endParaRPr lang="uk-UA" sz="2400" b="1" kern="0" dirty="0" smtClean="0">
              <a:solidFill>
                <a:srgbClr val="000066"/>
              </a:solidFill>
            </a:endParaRPr>
          </a:p>
        </p:txBody>
      </p:sp>
      <p:pic>
        <p:nvPicPr>
          <p:cNvPr id="20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7" y="1606043"/>
            <a:ext cx="630133" cy="6301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02347" y="1196752"/>
            <a:ext cx="8343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Складні задачі подають у вигляді послідовності окремих підзадач.</a:t>
            </a:r>
            <a:endParaRPr lang="uk-UA" sz="2000" dirty="0"/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1498632" y="1596862"/>
            <a:ext cx="5976664" cy="519351"/>
          </a:xfrm>
          <a:prstGeom prst="flowChartTerminator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mtClean="0"/>
              <a:t>Задача </a:t>
            </a:r>
            <a:r>
              <a:rPr lang="uk-UA" b="1" smtClean="0"/>
              <a:t>Зберегти проект </a:t>
            </a:r>
            <a:r>
              <a:rPr lang="uk-UA" smtClean="0"/>
              <a:t>у середовищі Скретч</a:t>
            </a:r>
            <a:endParaRPr lang="uk-U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3" y="2204864"/>
            <a:ext cx="8665695" cy="2817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61310" y="1611127"/>
            <a:ext cx="594003" cy="6301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64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007" y="4462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Агоритми та програми</a:t>
            </a:r>
            <a:endParaRPr lang="uk-UA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5774" y="1149664"/>
            <a:ext cx="8941661" cy="5087648"/>
          </a:xfrm>
          <a:prstGeom prst="roundRect">
            <a:avLst>
              <a:gd name="adj" fmla="val 9961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000" dirty="0" smtClean="0">
                  <a:solidFill>
                    <a:schemeClr val="accent1">
                      <a:lumMod val="75000"/>
                    </a:schemeClr>
                  </a:solidFill>
                </a:rPr>
                <a:t>Алгоритми та програми</a:t>
              </a:r>
              <a:endParaRPr lang="uk-UA" b="1" spc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200964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793" y="1531369"/>
            <a:ext cx="4107464" cy="4580538"/>
          </a:xfrm>
          <a:prstGeom prst="rect">
            <a:avLst/>
          </a:prstGeom>
          <a:noFill/>
        </p:spPr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2" y="64069"/>
            <a:ext cx="422545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7365" y="112972"/>
            <a:ext cx="437701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Выноска со стрелкой вниз 30"/>
          <p:cNvSpPr/>
          <p:nvPr/>
        </p:nvSpPr>
        <p:spPr>
          <a:xfrm>
            <a:off x="1403648" y="640835"/>
            <a:ext cx="6120680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Складні алгоритми</a:t>
            </a:r>
            <a:endParaRPr lang="uk-UA" sz="2400" b="1" kern="0" dirty="0" smtClean="0">
              <a:solidFill>
                <a:srgbClr val="000066"/>
              </a:solidFill>
            </a:endParaRPr>
          </a:p>
        </p:txBody>
      </p:sp>
      <p:pic>
        <p:nvPicPr>
          <p:cNvPr id="20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82" y="4864249"/>
            <a:ext cx="1144803" cy="11448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28073" y="1811419"/>
            <a:ext cx="8446837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2200" dirty="0" smtClean="0"/>
              <a:t>Опис кожної підзадачі здійснюється використанням трьох базових алгоритмічних структур: </a:t>
            </a:r>
            <a:r>
              <a:rPr lang="uk-UA" sz="2200" i="1" dirty="0" smtClean="0"/>
              <a:t>слідування, розгалуження, повторення</a:t>
            </a:r>
            <a:r>
              <a:rPr lang="uk-UA" sz="2200" dirty="0" smtClean="0"/>
              <a:t>. </a:t>
            </a:r>
          </a:p>
          <a:p>
            <a:pPr algn="just">
              <a:spcAft>
                <a:spcPts val="600"/>
              </a:spcAft>
            </a:pPr>
            <a:r>
              <a:rPr lang="uk-UA" sz="2200" dirty="0" smtClean="0"/>
              <a:t>І таку деталізацію окремих підзадач можна продовжувати доти, поки буде одержано набір команд, кожну з яких зможе виконати обраний виконавець.</a:t>
            </a:r>
          </a:p>
          <a:p>
            <a:pPr algn="just">
              <a:spcAft>
                <a:spcPts val="600"/>
              </a:spcAft>
            </a:pPr>
            <a:r>
              <a:rPr lang="uk-UA" sz="2200" dirty="0" smtClean="0"/>
              <a:t> У такому разі говорять, що при розв’язуванні задачі використовується </a:t>
            </a:r>
            <a:r>
              <a:rPr lang="uk-UA" sz="2200" b="1" dirty="0" smtClean="0"/>
              <a:t>метод уточнення алгоритму зверху вниз</a:t>
            </a:r>
            <a:r>
              <a:rPr lang="uk-UA" sz="2200" dirty="0" smtClean="0"/>
              <a:t>, або </a:t>
            </a:r>
            <a:r>
              <a:rPr lang="uk-UA" sz="2200" b="1" dirty="0" smtClean="0"/>
              <a:t>метод поділу на підзадачі</a:t>
            </a:r>
            <a:endParaRPr lang="uk-UA" sz="2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02347" y="1348066"/>
            <a:ext cx="8343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Складні задачі подають у вигляді послідовності окремих підзадач.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3135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007" y="4462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Агоритми та програми</a:t>
            </a:r>
            <a:endParaRPr lang="uk-UA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5774" y="1149664"/>
            <a:ext cx="8941661" cy="5087648"/>
          </a:xfrm>
          <a:prstGeom prst="roundRect">
            <a:avLst>
              <a:gd name="adj" fmla="val 9961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000" dirty="0" smtClean="0">
                  <a:solidFill>
                    <a:schemeClr val="accent1">
                      <a:lumMod val="75000"/>
                    </a:schemeClr>
                  </a:solidFill>
                </a:rPr>
                <a:t>Алгоритми та програми</a:t>
              </a:r>
              <a:endParaRPr lang="uk-UA" b="1" spc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200964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793" y="1531369"/>
            <a:ext cx="4107464" cy="4580538"/>
          </a:xfrm>
          <a:prstGeom prst="rect">
            <a:avLst/>
          </a:prstGeom>
          <a:noFill/>
        </p:spPr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2" y="64069"/>
            <a:ext cx="422545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7365" y="112972"/>
            <a:ext cx="437701" cy="575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Выноска со стрелкой вниз 30"/>
          <p:cNvSpPr/>
          <p:nvPr/>
        </p:nvSpPr>
        <p:spPr>
          <a:xfrm>
            <a:off x="1403648" y="640835"/>
            <a:ext cx="6120680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Власні блоки </a:t>
            </a:r>
            <a:r>
              <a:rPr lang="uk-UA" sz="2400" b="1" dirty="0">
                <a:solidFill>
                  <a:srgbClr val="000066"/>
                </a:solidFill>
              </a:rPr>
              <a:t>команд</a:t>
            </a:r>
            <a:endParaRPr lang="uk-UA" sz="2400" b="1" kern="0" dirty="0" smtClean="0">
              <a:solidFill>
                <a:srgbClr val="000066"/>
              </a:solidFill>
            </a:endParaRPr>
          </a:p>
        </p:txBody>
      </p:sp>
      <p:pic>
        <p:nvPicPr>
          <p:cNvPr id="20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82" y="4864249"/>
            <a:ext cx="1144803" cy="11448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знак завершения 8"/>
          <p:cNvSpPr/>
          <p:nvPr/>
        </p:nvSpPr>
        <p:spPr>
          <a:xfrm>
            <a:off x="298793" y="1271693"/>
            <a:ext cx="877610" cy="519351"/>
          </a:xfrm>
          <a:prstGeom prst="flowChartTerminator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 smtClean="0"/>
              <a:t>Блоки</a:t>
            </a:r>
            <a:endParaRPr lang="uk-UA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76403" y="1208202"/>
            <a:ext cx="7888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Опис підзадач у середовищі </a:t>
            </a:r>
            <a:r>
              <a:rPr lang="uk-UA" sz="2000" i="1" dirty="0" smtClean="0"/>
              <a:t>Скретч </a:t>
            </a:r>
            <a:r>
              <a:rPr lang="uk-UA" sz="2000" dirty="0" smtClean="0"/>
              <a:t>реалізують через створення власних блоків</a:t>
            </a:r>
            <a:endParaRPr lang="uk-UA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57" y="2060848"/>
            <a:ext cx="3096344" cy="2996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621" y="2245269"/>
            <a:ext cx="4106819" cy="1832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42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42392"/>
            <a:ext cx="5544616" cy="8823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303763" y="1104908"/>
            <a:ext cx="8660725" cy="55446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</a:rPr>
              <a:t>Вивчити §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</a:rPr>
              <a:t>22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pPr marL="530225" indent="-5302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</a:rPr>
              <a:t>Опрацювати  всі запитання </a:t>
            </a:r>
          </a:p>
          <a:p>
            <a:pPr marL="811213" lvl="3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0070C0"/>
                </a:solidFill>
              </a:rPr>
              <a:t>і завдання з рубрик </a:t>
            </a:r>
          </a:p>
          <a:p>
            <a:pPr marL="1798638" indent="0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 </a:t>
            </a: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endParaRPr lang="uk-UA" sz="1400" b="1" dirty="0" smtClean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 smtClean="0">
                <a:solidFill>
                  <a:srgbClr val="002060"/>
                </a:solidFill>
              </a:rPr>
              <a:t>Заповнити словничок </a:t>
            </a: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7704" y="5229200"/>
            <a:ext cx="7064908" cy="1065193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600" b="1" dirty="0" smtClean="0">
                <a:latin typeface="Segoe Print" pitchFamily="2" charset="0"/>
              </a:rPr>
              <a:t>Етапи підготовки проекту, метод поділу на підзадачі, блок</a:t>
            </a:r>
            <a:endParaRPr lang="uk-UA" sz="2600" b="1" dirty="0">
              <a:latin typeface="Segoe Print" pitchFamily="2" charset="0"/>
            </a:endParaRPr>
          </a:p>
        </p:txBody>
      </p:sp>
      <p:pic>
        <p:nvPicPr>
          <p:cNvPr id="1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30" y="128880"/>
            <a:ext cx="1295400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8588" y="190853"/>
            <a:ext cx="1375412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45224"/>
            <a:ext cx="1751520" cy="71177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915930" y="2944814"/>
            <a:ext cx="2013055" cy="498853"/>
            <a:chOff x="680630" y="3032758"/>
            <a:chExt cx="2349097" cy="56096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152" y="3041271"/>
              <a:ext cx="1552575" cy="5524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630" y="3032758"/>
              <a:ext cx="797700" cy="56096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727684" y="3573017"/>
            <a:ext cx="2904459" cy="432048"/>
            <a:chOff x="602359" y="3856153"/>
            <a:chExt cx="3092592" cy="534861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2301" y="3866409"/>
              <a:ext cx="2152650" cy="5143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59" y="3856153"/>
              <a:ext cx="954241" cy="53486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799348" y="4210895"/>
            <a:ext cx="3470380" cy="432048"/>
            <a:chOff x="727685" y="4221088"/>
            <a:chExt cx="3759367" cy="546289"/>
          </a:xfrm>
        </p:grpSpPr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2402" y="4221088"/>
              <a:ext cx="2914650" cy="5334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5" name="Picture 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85" y="4221088"/>
              <a:ext cx="844717" cy="54628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269728" y="2913392"/>
            <a:ext cx="2104061" cy="528830"/>
            <a:chOff x="4423752" y="2924504"/>
            <a:chExt cx="2327071" cy="532828"/>
          </a:xfrm>
        </p:grpSpPr>
        <p:pic>
          <p:nvPicPr>
            <p:cNvPr id="7176" name="Picture 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9648" y="2933457"/>
              <a:ext cx="1781175" cy="5238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3752" y="2924504"/>
              <a:ext cx="576064" cy="52839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3885022" y="3522126"/>
            <a:ext cx="2488767" cy="454751"/>
            <a:chOff x="4144130" y="3789042"/>
            <a:chExt cx="2978762" cy="542925"/>
          </a:xfrm>
        </p:grpSpPr>
        <p:pic>
          <p:nvPicPr>
            <p:cNvPr id="7178" name="Picture 1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142" y="3789042"/>
              <a:ext cx="2190750" cy="5429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1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4130" y="3789042"/>
              <a:ext cx="795550" cy="5429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07" y="4156684"/>
            <a:ext cx="1843633" cy="439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490">
            <a:off x="561522" y="252111"/>
            <a:ext cx="621897" cy="8548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510" flipH="1">
            <a:off x="8113496" y="228338"/>
            <a:ext cx="554660" cy="8548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29" y="1772816"/>
            <a:ext cx="2240518" cy="314261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6350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187624" y="136540"/>
            <a:ext cx="763284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0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err="1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н</a:t>
            </a:r>
            <a:r>
              <a:rPr lang="uk-UA" sz="199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138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115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err="1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9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м</a:t>
            </a:r>
            <a:r>
              <a:rPr lang="uk-UA" sz="80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У</a:t>
            </a:r>
            <a:endParaRPr lang="uk-UA" sz="80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275856" y="609329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5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9" y="277125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s://2.bp.blogspot.com/-QBVuOPoA3v4/V72Zrj9nHyI/AAAAAAAAA5U/EeuH74Zivh4XIGiyiJwPiAsuLQ7sG-o8wCLcB/s1600/Obgovoruem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11879" r="17824" b="14617"/>
          <a:stretch/>
        </p:blipFill>
        <p:spPr bwMode="auto">
          <a:xfrm flipH="1">
            <a:off x="6858062" y="4437112"/>
            <a:ext cx="2297743" cy="21644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oldv.org/upload/iblock/85d/otlich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4344" y="4713149"/>
            <a:ext cx="1949615" cy="1612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36" y="113839"/>
            <a:ext cx="1691540" cy="223504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77" y="5015253"/>
            <a:ext cx="1144803" cy="11448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77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67544" y="1872096"/>
            <a:ext cx="8352928" cy="173664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оклБ</a:t>
            </a:r>
            <a:endParaRPr lang="uk-UA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анаграму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6254" y="5223747"/>
            <a:ext cx="6071492" cy="1225868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66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БЛОК</a:t>
            </a:r>
            <a:endParaRPr lang="uk-UA" sz="6600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19578" y="1533333"/>
            <a:ext cx="576064" cy="61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393248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7" y="273666"/>
            <a:ext cx="947636" cy="947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Результат пошуку зображень за запитом скрет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31" y="5343084"/>
            <a:ext cx="947636" cy="947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05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16839" y="44624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323528" y="908720"/>
            <a:ext cx="8640960" cy="5509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Aft>
                <a:spcPts val="1200"/>
              </a:spcAft>
            </a:pPr>
            <a:r>
              <a:rPr lang="uk-UA" sz="2400" b="1" spc="50" dirty="0" smtClean="0">
                <a:ln w="11430"/>
                <a:solidFill>
                  <a:srgbClr val="002060"/>
                </a:solidFill>
                <a:cs typeface="Calibri" pitchFamily="34" charset="0"/>
              </a:rPr>
              <a:t>Завдання </a:t>
            </a:r>
            <a:r>
              <a:rPr lang="uk-UA" sz="2400" b="1" spc="50" dirty="0" smtClean="0">
                <a:ln w="11430"/>
                <a:solidFill>
                  <a:srgbClr val="002060"/>
                </a:solidFill>
                <a:cs typeface="Calibri" pitchFamily="34" charset="0"/>
              </a:rPr>
              <a:t>1. </a:t>
            </a:r>
            <a:r>
              <a:rPr lang="uk-UA" sz="2400" b="1" dirty="0" smtClean="0"/>
              <a:t>Квадрати</a:t>
            </a:r>
            <a:endParaRPr lang="uk-UA" sz="2000" b="1" dirty="0" smtClean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4362" y="70271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474992" y="665160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62979"/>
            <a:ext cx="1895475" cy="781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15661" y="571119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		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62" y="2348880"/>
            <a:ext cx="2314575" cy="23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538" y="1920598"/>
            <a:ext cx="5695950" cy="4162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13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16839" y="44624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323528" y="908720"/>
            <a:ext cx="8640960" cy="5509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Aft>
                <a:spcPts val="1200"/>
              </a:spcAft>
            </a:pPr>
            <a:r>
              <a:rPr lang="uk-UA" sz="2400" b="1" spc="50" smtClean="0">
                <a:ln w="11430"/>
                <a:solidFill>
                  <a:srgbClr val="002060"/>
                </a:solidFill>
                <a:cs typeface="Calibri" pitchFamily="34" charset="0"/>
              </a:rPr>
              <a:t>Завдання 2. </a:t>
            </a:r>
            <a:r>
              <a:rPr lang="uk-UA" sz="2400" b="1" dirty="0" smtClean="0"/>
              <a:t>Коло</a:t>
            </a:r>
            <a:endParaRPr lang="uk-UA" sz="2000" b="1" dirty="0" smtClean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4362" y="70271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474992" y="665160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62979"/>
            <a:ext cx="1895475" cy="781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15661" y="571119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		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31" y="2204863"/>
            <a:ext cx="3858804" cy="240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99" y="1533725"/>
            <a:ext cx="5153025" cy="531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17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1357681" y="188640"/>
            <a:ext cx="6200340" cy="90090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3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556792"/>
            <a:ext cx="833403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08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2251</TotalTime>
  <Words>582</Words>
  <Application>Microsoft Office PowerPoint</Application>
  <PresentationFormat>Экран (4:3)</PresentationFormat>
  <Paragraphs>94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комп'ютером</vt:lpstr>
      <vt:lpstr>Робота з комп'ютером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Chashuk</dc:creator>
  <cp:lastModifiedBy>Chashuk</cp:lastModifiedBy>
  <cp:revision>503</cp:revision>
  <dcterms:created xsi:type="dcterms:W3CDTF">2012-10-14T10:43:12Z</dcterms:created>
  <dcterms:modified xsi:type="dcterms:W3CDTF">2021-04-15T16:47:58Z</dcterms:modified>
</cp:coreProperties>
</file>