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418" y="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83014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c13a586b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c13a586b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c13a586b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2c13a586b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2c13a586b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2c13a586b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c13a586b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2c13a586b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c13a586b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2c13a586b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c13a586b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c13a586b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c13a586b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2c13a586b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c13a586b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2c13a586b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c13a586b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2c13a586b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2c13a586b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2c13a586b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2c13a586b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2c13a586b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c13a586b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c13a586b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2c13a586b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2c13a586b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c13a586b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c13a586b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2c13a586be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2c13a586be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c13a586be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c13a586be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c13a586be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c13a586be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2c13a586be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2c13a586be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2c13a586b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2c13a586b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c13a586be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2c13a586be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c13a586be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2c13a586be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c13a586be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2c13a586be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2c13a586be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2c13a586be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c13a586be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c13a586be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2c13a586be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2c13a586be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2c13a586be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2c13a586be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2c13a586be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2c13a586be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2c13a586be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2c13a586be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2c13a586be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2c13a586be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2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274050" y="2487425"/>
            <a:ext cx="6034500" cy="134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Повторення вивченого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5 клас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476" y="789600"/>
            <a:ext cx="4974300" cy="370629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352625" y="2799425"/>
            <a:ext cx="497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861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5075800" y="283550"/>
            <a:ext cx="3899400" cy="2066400"/>
          </a:xfrm>
          <a:prstGeom prst="wedgeEllipseCallout">
            <a:avLst>
              <a:gd name="adj1" fmla="val -75071"/>
              <a:gd name="adj2" fmla="val 2580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900" b="1"/>
              <a:t>З якого твору уривок?</a:t>
            </a:r>
            <a:endParaRPr sz="29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4078375" y="1025525"/>
            <a:ext cx="4844100" cy="3281100"/>
          </a:xfrm>
          <a:prstGeom prst="wedgeRoundRectCallout">
            <a:avLst>
              <a:gd name="adj1" fmla="val -86156"/>
              <a:gd name="adj2" fmla="val -28378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/>
              <a:t>Дівчина легко розбила той камінь, бо він був крихкий. Узяла голку й уколола собі палець. Стало їй дуже боляче, і вона заплакала. ЇЇ сльози скапували в море й ставали перлинами, а крапельки крові перетворилися на мушлі.</a:t>
            </a:r>
            <a:endParaRPr sz="1800"/>
          </a:p>
        </p:txBody>
      </p:sp>
      <p:sp>
        <p:nvSpPr>
          <p:cNvPr id="68" name="Google Shape;68;p15"/>
          <p:cNvSpPr txBox="1"/>
          <p:nvPr/>
        </p:nvSpPr>
        <p:spPr>
          <a:xfrm>
            <a:off x="66525" y="443425"/>
            <a:ext cx="30000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«Чому в морі є перли і мушлі»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4078375" y="1025525"/>
            <a:ext cx="4844100" cy="3281100"/>
          </a:xfrm>
          <a:prstGeom prst="wedgeRoundRectCallout">
            <a:avLst>
              <a:gd name="adj1" fmla="val -86156"/>
              <a:gd name="adj2" fmla="val -28378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/>
              <a:t>Ситніше, пане, над усе - ваші кабани, а прудкіше над усе - ваші хорти, а миліше над усе - гроші!</a:t>
            </a:r>
            <a:endParaRPr sz="2500"/>
          </a:p>
        </p:txBody>
      </p:sp>
      <p:sp>
        <p:nvSpPr>
          <p:cNvPr id="74" name="Google Shape;74;p16"/>
          <p:cNvSpPr txBox="1"/>
          <p:nvPr/>
        </p:nvSpPr>
        <p:spPr>
          <a:xfrm>
            <a:off x="66525" y="443425"/>
            <a:ext cx="3000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«Мудра дівчина»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4078375" y="1025525"/>
            <a:ext cx="4949400" cy="3792600"/>
          </a:xfrm>
          <a:prstGeom prst="wedgeRoundRectCallout">
            <a:avLst>
              <a:gd name="adj1" fmla="val -86156"/>
              <a:gd name="adj2" fmla="val -28378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/>
              <a:t>Нечувана радість запанувала у звірячім царстві. Зараз кинулися робити порядки. Орли та яструби наловили курей, вовки й ведмеді нарізали овець, телят і нанесли цілу купу перед нового царя.</a:t>
            </a:r>
            <a:endParaRPr sz="2500"/>
          </a:p>
        </p:txBody>
      </p:sp>
      <p:sp>
        <p:nvSpPr>
          <p:cNvPr id="80" name="Google Shape;80;p17"/>
          <p:cNvSpPr txBox="1"/>
          <p:nvPr/>
        </p:nvSpPr>
        <p:spPr>
          <a:xfrm>
            <a:off x="66525" y="425100"/>
            <a:ext cx="35529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І. Франко 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«Лис Микита»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4078375" y="1025525"/>
            <a:ext cx="4949400" cy="3792600"/>
          </a:xfrm>
          <a:prstGeom prst="wedgeRoundRectCallout">
            <a:avLst>
              <a:gd name="adj1" fmla="val -86156"/>
              <a:gd name="adj2" fmla="val -28378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Була вона й сама така пухка, як мох. Мала довгу вовночку, що, мов шовком, укривала все її тільце. Сама тільки мордочка була голенька й нагадувала садову жовто-фіолетову квіточку — братки. Та були ще в неї голенькі зісподу рожеві лапки.</a:t>
            </a:r>
            <a:endParaRPr sz="2300"/>
          </a:p>
        </p:txBody>
      </p:sp>
      <p:sp>
        <p:nvSpPr>
          <p:cNvPr id="86" name="Google Shape;86;p18"/>
          <p:cNvSpPr txBox="1"/>
          <p:nvPr/>
        </p:nvSpPr>
        <p:spPr>
          <a:xfrm>
            <a:off x="66525" y="425100"/>
            <a:ext cx="4330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В.Королів-Старий «Хуха-Моховинка»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7616"/>
              <a:gd name="adj2" fmla="val -42057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Греки, німці, італійці,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Чехи, угри — всі ішли, Купували, продавали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І у Києві жили.</a:t>
            </a:r>
            <a:endParaRPr sz="2300"/>
          </a:p>
        </p:txBody>
      </p:sp>
      <p:sp>
        <p:nvSpPr>
          <p:cNvPr id="92" name="Google Shape;92;p19"/>
          <p:cNvSpPr txBox="1"/>
          <p:nvPr/>
        </p:nvSpPr>
        <p:spPr>
          <a:xfrm>
            <a:off x="0" y="425100"/>
            <a:ext cx="4330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О. Олесь 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«Ярослав Мудрий»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7616"/>
              <a:gd name="adj2" fmla="val -42057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Благодатний, довгожданий, Дивним сяйвом осіянний, Золотий вечірній гість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Впав бадьоро, свіжо, дзвінко На закурені будинки Зголоднілих передмість.</a:t>
            </a:r>
            <a:endParaRPr sz="2300"/>
          </a:p>
        </p:txBody>
      </p:sp>
      <p:sp>
        <p:nvSpPr>
          <p:cNvPr id="98" name="Google Shape;98;p20"/>
          <p:cNvSpPr txBox="1"/>
          <p:nvPr/>
        </p:nvSpPr>
        <p:spPr>
          <a:xfrm>
            <a:off x="0" y="425100"/>
            <a:ext cx="4330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М.Рильський 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«Дощ»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7616"/>
              <a:gd name="adj2" fmla="val -42057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Бігли вони степовими дорогами. Коли ж попереду чи позаду них з’являлась якась машина чи трактор — ховатися було де: соняшники, пшениці, лісосмуги.</a:t>
            </a:r>
            <a:endParaRPr sz="2300"/>
          </a:p>
        </p:txBody>
      </p:sp>
      <p:sp>
        <p:nvSpPr>
          <p:cNvPr id="104" name="Google Shape;104;p21"/>
          <p:cNvSpPr txBox="1"/>
          <p:nvPr/>
        </p:nvSpPr>
        <p:spPr>
          <a:xfrm>
            <a:off x="0" y="425100"/>
            <a:ext cx="4330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М.Вінграновський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«Сіроманець»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4788"/>
              <a:gd name="adj2" fmla="val -28471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На кручі розкинулася сонячна галява, краєм якої вилася не то стежка, не то стара дорога. Але форту... не було. Довкола стояв тільки ліс, тільки пагорби, зарослі акаціями й чагарями. </a:t>
            </a:r>
            <a:endParaRPr sz="2300"/>
          </a:p>
        </p:txBody>
      </p:sp>
      <p:sp>
        <p:nvSpPr>
          <p:cNvPr id="110" name="Google Shape;110;p22"/>
          <p:cNvSpPr txBox="1"/>
          <p:nvPr/>
        </p:nvSpPr>
        <p:spPr>
          <a:xfrm>
            <a:off x="0" y="425100"/>
            <a:ext cx="4330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З.Мензатюк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«Таємниця козацької шаблі»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4788"/>
              <a:gd name="adj2" fmla="val -28471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Князь, Княгиня і Князівна Низько б’ють тобі чолом. Налети орлом на Змія,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Вбий його своїм крилом. </a:t>
            </a:r>
            <a:endParaRPr sz="2300"/>
          </a:p>
        </p:txBody>
      </p:sp>
      <p:sp>
        <p:nvSpPr>
          <p:cNvPr id="116" name="Google Shape;116;p23"/>
          <p:cNvSpPr txBox="1"/>
          <p:nvPr/>
        </p:nvSpPr>
        <p:spPr>
          <a:xfrm>
            <a:off x="0" y="425100"/>
            <a:ext cx="4330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О. Олесь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«Микита Кожум’яка»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94788"/>
              <a:gd name="adj2" fmla="val -28471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Очам любо. Годиночку, Малую годину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Ніби серце одпочине, </a:t>
            </a:r>
            <a:endParaRPr sz="23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З Богом заговорить...</a:t>
            </a:r>
            <a:endParaRPr sz="2300"/>
          </a:p>
        </p:txBody>
      </p:sp>
      <p:sp>
        <p:nvSpPr>
          <p:cNvPr id="122" name="Google Shape;122;p24"/>
          <p:cNvSpPr txBox="1"/>
          <p:nvPr/>
        </p:nvSpPr>
        <p:spPr>
          <a:xfrm>
            <a:off x="0" y="425100"/>
            <a:ext cx="4330200" cy="22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Т.Шевченко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«За сонцем хмаронька пливе…»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112859"/>
              <a:gd name="adj2" fmla="val -57090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Доки Матильда Петрівна думала про долю свого авторитету, Олесь вийшов у коридор, похапцем натяг пальтечко й опинився на ґанку.</a:t>
            </a:r>
            <a:endParaRPr sz="2300"/>
          </a:p>
        </p:txBody>
      </p:sp>
      <p:sp>
        <p:nvSpPr>
          <p:cNvPr id="128" name="Google Shape;128;p25"/>
          <p:cNvSpPr txBox="1"/>
          <p:nvPr/>
        </p:nvSpPr>
        <p:spPr>
          <a:xfrm>
            <a:off x="0" y="425100"/>
            <a:ext cx="4330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О.Олесь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«Дивак»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/>
          <p:nvPr/>
        </p:nvSpPr>
        <p:spPr>
          <a:xfrm>
            <a:off x="4572000" y="1373575"/>
            <a:ext cx="4455900" cy="3444600"/>
          </a:xfrm>
          <a:prstGeom prst="wedgeRoundRectCallout">
            <a:avLst>
              <a:gd name="adj1" fmla="val -112859"/>
              <a:gd name="adj2" fmla="val -57090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/>
              <a:t>От пішла зміїна дочка до того лугу та як свисне: той луг тріщить, лущить — на тім місці ореться, пшениця сіється... — до світу спекла паляницю, дала йому. Він приніс її до змії в хату й поклав на столі.</a:t>
            </a:r>
            <a:endParaRPr sz="2300"/>
          </a:p>
        </p:txBody>
      </p:sp>
      <p:sp>
        <p:nvSpPr>
          <p:cNvPr id="134" name="Google Shape;134;p26"/>
          <p:cNvSpPr txBox="1"/>
          <p:nvPr/>
        </p:nvSpPr>
        <p:spPr>
          <a:xfrm>
            <a:off x="53925" y="0"/>
            <a:ext cx="41721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«Яйце-райце» 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599" cy="498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7"/>
          <p:cNvSpPr/>
          <p:nvPr/>
        </p:nvSpPr>
        <p:spPr>
          <a:xfrm>
            <a:off x="3510325" y="155850"/>
            <a:ext cx="3243000" cy="1846800"/>
          </a:xfrm>
          <a:prstGeom prst="cloudCallout">
            <a:avLst>
              <a:gd name="adj1" fmla="val -14023"/>
              <a:gd name="adj2" fmla="val 15935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b="1"/>
              <a:t>Відгадай твір за картинкою</a:t>
            </a:r>
            <a:endParaRPr sz="26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>
            <a:spLocks noGrp="1"/>
          </p:cNvSpPr>
          <p:nvPr>
            <p:ph type="title"/>
          </p:nvPr>
        </p:nvSpPr>
        <p:spPr>
          <a:xfrm>
            <a:off x="5419925" y="284402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“Летючий корабель”</a:t>
            </a:r>
            <a:endParaRPr sz="3300"/>
          </a:p>
        </p:txBody>
      </p:sp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00" y="660375"/>
            <a:ext cx="4587300" cy="38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>
            <a:spLocks noGrp="1"/>
          </p:cNvSpPr>
          <p:nvPr>
            <p:ph type="title"/>
          </p:nvPr>
        </p:nvSpPr>
        <p:spPr>
          <a:xfrm>
            <a:off x="5419925" y="284402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“Химерний, маленький…”</a:t>
            </a:r>
            <a:endParaRPr sz="3300"/>
          </a:p>
        </p:txBody>
      </p:sp>
      <p:pic>
        <p:nvPicPr>
          <p:cNvPr id="152" name="Google Shape;1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947800"/>
            <a:ext cx="5115124" cy="3817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>
            <a:spLocks noGrp="1"/>
          </p:cNvSpPr>
          <p:nvPr>
            <p:ph type="title"/>
          </p:nvPr>
        </p:nvSpPr>
        <p:spPr>
          <a:xfrm>
            <a:off x="6308925" y="228312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“Прийом у запорожці”</a:t>
            </a:r>
            <a:endParaRPr sz="3300"/>
          </a:p>
        </p:txBody>
      </p:sp>
      <p:pic>
        <p:nvPicPr>
          <p:cNvPr id="158" name="Google Shape;1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00" y="1150725"/>
            <a:ext cx="5115125" cy="303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title"/>
          </p:nvPr>
        </p:nvSpPr>
        <p:spPr>
          <a:xfrm>
            <a:off x="6308925" y="228312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“Лось”</a:t>
            </a:r>
            <a:endParaRPr sz="3300"/>
          </a:p>
        </p:txBody>
      </p:sp>
      <p:pic>
        <p:nvPicPr>
          <p:cNvPr id="164" name="Google Shape;1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925" y="997325"/>
            <a:ext cx="4578175" cy="304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>
            <a:spLocks noGrp="1"/>
          </p:cNvSpPr>
          <p:nvPr>
            <p:ph type="title"/>
          </p:nvPr>
        </p:nvSpPr>
        <p:spPr>
          <a:xfrm>
            <a:off x="5833650" y="205077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“Садок вишневий коло хати”</a:t>
            </a:r>
            <a:endParaRPr sz="3300"/>
          </a:p>
        </p:txBody>
      </p:sp>
      <p:pic>
        <p:nvPicPr>
          <p:cNvPr id="170" name="Google Shape;17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525" y="764975"/>
            <a:ext cx="4641550" cy="322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5833650" y="205077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“Дажбог”</a:t>
            </a:r>
            <a:endParaRPr sz="3300"/>
          </a:p>
        </p:txBody>
      </p:sp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9025" y="152400"/>
            <a:ext cx="376927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5833650" y="2050775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“Микита Кожум’яка”</a:t>
            </a:r>
            <a:endParaRPr sz="3300"/>
          </a:p>
        </p:txBody>
      </p:sp>
      <p:pic>
        <p:nvPicPr>
          <p:cNvPr id="182" name="Google Shape;18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375" y="1081825"/>
            <a:ext cx="4939874" cy="32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>
            <a:spLocks noGrp="1"/>
          </p:cNvSpPr>
          <p:nvPr>
            <p:ph type="title"/>
          </p:nvPr>
        </p:nvSpPr>
        <p:spPr>
          <a:xfrm>
            <a:off x="5382100" y="2040200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“Гаї шумлять”</a:t>
            </a:r>
            <a:endParaRPr sz="3300"/>
          </a:p>
        </p:txBody>
      </p:sp>
      <p:pic>
        <p:nvPicPr>
          <p:cNvPr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500" y="76200"/>
            <a:ext cx="3738508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>
            <a:spLocks noGrp="1"/>
          </p:cNvSpPr>
          <p:nvPr>
            <p:ph type="title"/>
          </p:nvPr>
        </p:nvSpPr>
        <p:spPr>
          <a:xfrm>
            <a:off x="4843450" y="1830150"/>
            <a:ext cx="35190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“Незвичайні пригоди Алі в країні Недоладії”</a:t>
            </a:r>
            <a:endParaRPr sz="3300"/>
          </a:p>
        </p:txBody>
      </p:sp>
      <p:pic>
        <p:nvPicPr>
          <p:cNvPr id="194" name="Google Shape;19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55025" cy="45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>
            <a:spLocks noGrp="1"/>
          </p:cNvSpPr>
          <p:nvPr>
            <p:ph type="title"/>
          </p:nvPr>
        </p:nvSpPr>
        <p:spPr>
          <a:xfrm>
            <a:off x="4843450" y="1830150"/>
            <a:ext cx="4006200" cy="12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“Про Зоряний Віз”</a:t>
            </a:r>
            <a:endParaRPr sz="3300"/>
          </a:p>
        </p:txBody>
      </p:sp>
      <p:pic>
        <p:nvPicPr>
          <p:cNvPr id="200" name="Google Shape;2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75" y="786100"/>
            <a:ext cx="4266375" cy="37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>
            <a:spLocks noGrp="1"/>
          </p:cNvSpPr>
          <p:nvPr>
            <p:ph type="title"/>
          </p:nvPr>
        </p:nvSpPr>
        <p:spPr>
          <a:xfrm>
            <a:off x="4843450" y="1830150"/>
            <a:ext cx="4006200" cy="12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“Сіроманець”</a:t>
            </a:r>
            <a:endParaRPr sz="3300"/>
          </a:p>
        </p:txBody>
      </p:sp>
      <p:pic>
        <p:nvPicPr>
          <p:cNvPr id="206" name="Google Shape;206;p38"/>
          <p:cNvPicPr preferRelativeResize="0"/>
          <p:nvPr/>
        </p:nvPicPr>
        <p:blipFill rotWithShape="1">
          <a:blip r:embed="rId3">
            <a:alphaModFix/>
          </a:blip>
          <a:srcRect l="1345" t="-7970" r="13482" b="7969"/>
          <a:stretch/>
        </p:blipFill>
        <p:spPr>
          <a:xfrm>
            <a:off x="427000" y="786900"/>
            <a:ext cx="4248925" cy="27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5382100" y="1882950"/>
            <a:ext cx="4006200" cy="12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300"/>
              <a:t>“Як виникли Карпати”</a:t>
            </a:r>
            <a:endParaRPr sz="3300"/>
          </a:p>
        </p:txBody>
      </p:sp>
      <p:pic>
        <p:nvPicPr>
          <p:cNvPr id="212" name="Google Shape;2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000" y="935700"/>
            <a:ext cx="4839275" cy="32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75" y="679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4330"/>
            <a:ext cx="9144000" cy="504055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1"/>
          <p:cNvSpPr/>
          <p:nvPr/>
        </p:nvSpPr>
        <p:spPr>
          <a:xfrm>
            <a:off x="358075" y="118125"/>
            <a:ext cx="3379800" cy="1246200"/>
          </a:xfrm>
          <a:prstGeom prst="wedgeRectCallout">
            <a:avLst>
              <a:gd name="adj1" fmla="val 117964"/>
              <a:gd name="adj2" fmla="val 22737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b="1"/>
              <a:t>Які з прочитаних творів Вам запам’яталися найбільше?</a:t>
            </a:r>
            <a:endParaRPr sz="18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472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Экран (16:9)</PresentationFormat>
  <Paragraphs>56</Paragraphs>
  <Slides>30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Simple Light</vt:lpstr>
      <vt:lpstr>Повторення вивченого 5 клас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“Летючий корабель”</vt:lpstr>
      <vt:lpstr>“Химерний, маленький…”</vt:lpstr>
      <vt:lpstr>“Прийом у запорожці”</vt:lpstr>
      <vt:lpstr>“Лось”</vt:lpstr>
      <vt:lpstr>“Садок вишневий коло хати”</vt:lpstr>
      <vt:lpstr>“Дажбог”</vt:lpstr>
      <vt:lpstr>“Микита Кожум’яка”</vt:lpstr>
      <vt:lpstr>“Гаї шумлять”</vt:lpstr>
      <vt:lpstr>“Незвичайні пригоди Алі в країні Недоладії”</vt:lpstr>
      <vt:lpstr>“Про Зоряний Віз”</vt:lpstr>
      <vt:lpstr>“Сіроманець”</vt:lpstr>
      <vt:lpstr>“Як виникли Карпати”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вивченого 5 клас</dc:title>
  <cp:lastModifiedBy>TPCUSer</cp:lastModifiedBy>
  <cp:revision>1</cp:revision>
  <dcterms:modified xsi:type="dcterms:W3CDTF">2022-06-06T06:56:57Z</dcterms:modified>
</cp:coreProperties>
</file>