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3015208"/>
          </a:xfrm>
        </p:spPr>
        <p:txBody>
          <a:bodyPr>
            <a:normAutofit/>
          </a:bodyPr>
          <a:lstStyle/>
          <a:p>
            <a:r>
              <a:rPr lang="uk-UA" dirty="0" smtClean="0"/>
              <a:t>Підсумковий урок. Повторення вивченого протягом року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75975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16632"/>
            <a:ext cx="7992888" cy="6120680"/>
          </a:xfrm>
        </p:spPr>
        <p:txBody>
          <a:bodyPr>
            <a:noAutofit/>
          </a:bodyPr>
          <a:lstStyle/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b="1" dirty="0" err="1" smtClean="0"/>
              <a:t>Розділ</a:t>
            </a:r>
            <a:r>
              <a:rPr lang="ru-RU" b="1" dirty="0" smtClean="0"/>
              <a:t> «Фонетика»</a:t>
            </a:r>
          </a:p>
          <a:p>
            <a:pPr algn="ctr"/>
            <a:r>
              <a:rPr lang="ru-RU" b="1" dirty="0" smtClean="0"/>
              <a:t>І. </a:t>
            </a:r>
            <a:r>
              <a:rPr lang="ru-RU" b="1" dirty="0" err="1" smtClean="0"/>
              <a:t>Мозкова</a:t>
            </a:r>
            <a:r>
              <a:rPr lang="ru-RU" b="1" dirty="0" smtClean="0"/>
              <a:t> </a:t>
            </a:r>
            <a:r>
              <a:rPr lang="ru-RU" b="1" dirty="0"/>
              <a:t>атака.</a:t>
            </a:r>
            <a:endParaRPr lang="ru-RU" dirty="0"/>
          </a:p>
          <a:p>
            <a:pPr algn="l"/>
            <a:endParaRPr lang="ru-RU" b="1" dirty="0"/>
          </a:p>
          <a:p>
            <a:pPr algn="l"/>
            <a:r>
              <a:rPr lang="ru-RU" b="1" dirty="0" err="1" smtClean="0"/>
              <a:t>Відгадати</a:t>
            </a:r>
            <a:r>
              <a:rPr lang="ru-RU" dirty="0"/>
              <a:t> загадки за звуками і </a:t>
            </a:r>
            <a:r>
              <a:rPr lang="ru-RU" dirty="0" err="1"/>
              <a:t>скласти</a:t>
            </a:r>
            <a:r>
              <a:rPr lang="ru-RU" dirty="0"/>
              <a:t> </a:t>
            </a:r>
            <a:r>
              <a:rPr lang="ru-RU" dirty="0" err="1"/>
              <a:t>вислів</a:t>
            </a:r>
            <a:r>
              <a:rPr lang="ru-RU" dirty="0"/>
              <a:t> з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слів</a:t>
            </a:r>
            <a:r>
              <a:rPr lang="ru-RU" dirty="0"/>
              <a:t>:</a:t>
            </a:r>
          </a:p>
          <a:p>
            <a:pPr algn="l"/>
            <a:r>
              <a:rPr lang="ru-RU" dirty="0"/>
              <a:t>1)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глухий</a:t>
            </a:r>
            <a:r>
              <a:rPr lang="ru-RU" dirty="0"/>
              <a:t>. Моя пара [х].</a:t>
            </a:r>
          </a:p>
          <a:p>
            <a:pPr algn="l"/>
            <a:r>
              <a:rPr lang="ru-RU" dirty="0"/>
              <a:t>2)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твердий</a:t>
            </a:r>
            <a:r>
              <a:rPr lang="ru-RU" dirty="0"/>
              <a:t>, </a:t>
            </a:r>
            <a:r>
              <a:rPr lang="ru-RU" dirty="0" err="1"/>
              <a:t>дзвінкий</a:t>
            </a:r>
            <a:r>
              <a:rPr lang="ru-RU" dirty="0"/>
              <a:t>. Не маю пари. </a:t>
            </a:r>
            <a:r>
              <a:rPr lang="ru-RU" dirty="0" err="1"/>
              <a:t>Знайдіть</a:t>
            </a:r>
            <a:r>
              <a:rPr lang="ru-RU" dirty="0"/>
              <a:t> мене у </a:t>
            </a:r>
            <a:r>
              <a:rPr lang="ru-RU" dirty="0" err="1"/>
              <a:t>слові</a:t>
            </a:r>
            <a:r>
              <a:rPr lang="ru-RU" dirty="0"/>
              <a:t> рак.</a:t>
            </a:r>
          </a:p>
          <a:p>
            <a:pPr algn="l"/>
            <a:r>
              <a:rPr lang="ru-RU" dirty="0"/>
              <a:t>3) </a:t>
            </a:r>
            <a:r>
              <a:rPr lang="ru-RU" dirty="0" err="1"/>
              <a:t>Голосний</a:t>
            </a:r>
            <a:r>
              <a:rPr lang="ru-RU" dirty="0"/>
              <a:t>, </a:t>
            </a:r>
            <a:r>
              <a:rPr lang="ru-RU" dirty="0" err="1"/>
              <a:t>ненаголошений</a:t>
            </a:r>
            <a:r>
              <a:rPr lang="ru-RU" dirty="0"/>
              <a:t>. В </a:t>
            </a:r>
            <a:r>
              <a:rPr lang="ru-RU" dirty="0" err="1"/>
              <a:t>алфавіті</a:t>
            </a:r>
            <a:r>
              <a:rPr lang="ru-RU" dirty="0"/>
              <a:t> </a:t>
            </a:r>
            <a:r>
              <a:rPr lang="ru-RU" dirty="0" err="1"/>
              <a:t>позначають</a:t>
            </a:r>
            <a:r>
              <a:rPr lang="ru-RU" dirty="0"/>
              <a:t> </a:t>
            </a:r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літерою</a:t>
            </a:r>
            <a:r>
              <a:rPr lang="ru-RU" dirty="0"/>
              <a:t>.</a:t>
            </a:r>
          </a:p>
          <a:p>
            <a:pPr algn="l"/>
            <a:r>
              <a:rPr lang="ru-RU" dirty="0"/>
              <a:t>4)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глухий</a:t>
            </a:r>
            <a:r>
              <a:rPr lang="ru-RU" dirty="0"/>
              <a:t>. Моя пара [з].</a:t>
            </a:r>
          </a:p>
          <a:p>
            <a:pPr algn="l"/>
            <a:r>
              <a:rPr lang="ru-RU" dirty="0"/>
              <a:t>5) </a:t>
            </a:r>
            <a:r>
              <a:rPr lang="ru-RU" dirty="0" err="1"/>
              <a:t>Голосний</a:t>
            </a:r>
            <a:r>
              <a:rPr lang="ru-RU" dirty="0"/>
              <a:t>, </a:t>
            </a:r>
            <a:r>
              <a:rPr lang="ru-RU" dirty="0" err="1"/>
              <a:t>наголошений</a:t>
            </a:r>
            <a:r>
              <a:rPr lang="ru-RU" dirty="0"/>
              <a:t>. В </a:t>
            </a:r>
            <a:r>
              <a:rPr lang="ru-RU" dirty="0" err="1"/>
              <a:t>алфавіті</a:t>
            </a:r>
            <a:r>
              <a:rPr lang="ru-RU" dirty="0"/>
              <a:t> </a:t>
            </a:r>
            <a:r>
              <a:rPr lang="ru-RU" dirty="0" err="1"/>
              <a:t>позначають</a:t>
            </a:r>
            <a:r>
              <a:rPr lang="ru-RU" dirty="0"/>
              <a:t> </a:t>
            </a:r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літерою</a:t>
            </a:r>
            <a:r>
              <a:rPr lang="ru-RU" dirty="0"/>
              <a:t>.</a:t>
            </a:r>
          </a:p>
          <a:p>
            <a:pPr algn="l"/>
            <a:r>
              <a:rPr lang="ru-RU" dirty="0"/>
              <a:t>6)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твердий</a:t>
            </a:r>
            <a:r>
              <a:rPr lang="ru-RU" dirty="0"/>
              <a:t>, </a:t>
            </a:r>
            <a:r>
              <a:rPr lang="ru-RU" dirty="0" err="1"/>
              <a:t>дзвінкий</a:t>
            </a:r>
            <a:r>
              <a:rPr lang="ru-RU" dirty="0"/>
              <a:t>. Моя пара [ф].</a:t>
            </a:r>
          </a:p>
          <a:p>
            <a:pPr algn="l"/>
            <a:r>
              <a:rPr lang="ru-RU" dirty="0"/>
              <a:t>7)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м'який</a:t>
            </a:r>
            <a:r>
              <a:rPr lang="ru-RU" dirty="0"/>
              <a:t>, </a:t>
            </a:r>
            <a:r>
              <a:rPr lang="ru-RU" dirty="0" err="1"/>
              <a:t>дзвінкий</a:t>
            </a:r>
            <a:r>
              <a:rPr lang="ru-RU" dirty="0"/>
              <a:t>. Не маю пари, </a:t>
            </a:r>
            <a:r>
              <a:rPr lang="ru-RU" dirty="0" err="1"/>
              <a:t>знайдіть</a:t>
            </a:r>
            <a:r>
              <a:rPr lang="ru-RU" dirty="0"/>
              <a:t> мене у </a:t>
            </a:r>
            <a:r>
              <a:rPr lang="ru-RU" dirty="0" err="1"/>
              <a:t>слові</a:t>
            </a:r>
            <a:r>
              <a:rPr lang="ru-RU" dirty="0"/>
              <a:t> </a:t>
            </a:r>
            <a:r>
              <a:rPr lang="ru-RU" dirty="0" err="1"/>
              <a:t>рясно</a:t>
            </a:r>
            <a:r>
              <a:rPr lang="ru-RU" dirty="0"/>
              <a:t>.</a:t>
            </a:r>
          </a:p>
          <a:p>
            <a:pPr algn="l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1224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76672"/>
            <a:ext cx="7416824" cy="604867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8) </a:t>
            </a:r>
            <a:r>
              <a:rPr lang="ru-RU" dirty="0" err="1"/>
              <a:t>Голосний</a:t>
            </a:r>
            <a:r>
              <a:rPr lang="ru-RU" dirty="0"/>
              <a:t>, </a:t>
            </a:r>
            <a:r>
              <a:rPr lang="ru-RU" dirty="0" err="1"/>
              <a:t>ненаголошений</a:t>
            </a:r>
            <a:r>
              <a:rPr lang="ru-RU" dirty="0"/>
              <a:t>, зараз </a:t>
            </a:r>
            <a:r>
              <a:rPr lang="ru-RU" dirty="0" err="1"/>
              <a:t>позначаю</a:t>
            </a:r>
            <a:r>
              <a:rPr lang="ru-RU" dirty="0"/>
              <a:t> один звук. В </a:t>
            </a:r>
            <a:r>
              <a:rPr lang="ru-RU" dirty="0" err="1"/>
              <a:t>алфавіті</a:t>
            </a:r>
            <a:r>
              <a:rPr lang="ru-RU" dirty="0"/>
              <a:t> </a:t>
            </a:r>
            <a:r>
              <a:rPr lang="ru-RU" dirty="0" err="1"/>
              <a:t>позначають</a:t>
            </a:r>
            <a:r>
              <a:rPr lang="ru-RU" dirty="0"/>
              <a:t> </a:t>
            </a:r>
            <a:r>
              <a:rPr lang="ru-RU" dirty="0" err="1"/>
              <a:t>останньою</a:t>
            </a:r>
            <a:r>
              <a:rPr lang="ru-RU" dirty="0"/>
              <a:t> </a:t>
            </a:r>
            <a:r>
              <a:rPr lang="ru-RU" dirty="0" err="1"/>
              <a:t>літерою</a:t>
            </a:r>
            <a:r>
              <a:rPr lang="ru-RU" dirty="0"/>
              <a:t>.</a:t>
            </a:r>
          </a:p>
          <a:p>
            <a:pPr algn="l"/>
            <a:r>
              <a:rPr lang="ru-RU" dirty="0"/>
              <a:t>9)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твердий</a:t>
            </a:r>
            <a:r>
              <a:rPr lang="ru-RU" dirty="0"/>
              <a:t>, </a:t>
            </a:r>
            <a:r>
              <a:rPr lang="ru-RU" dirty="0" err="1"/>
              <a:t>глухий</a:t>
            </a:r>
            <a:r>
              <a:rPr lang="ru-RU" dirty="0"/>
              <a:t>. Моя пара [д].</a:t>
            </a:r>
          </a:p>
          <a:p>
            <a:pPr algn="l"/>
            <a:r>
              <a:rPr lang="ru-RU" dirty="0"/>
              <a:t>10) </a:t>
            </a:r>
            <a:r>
              <a:rPr lang="ru-RU" dirty="0" err="1"/>
              <a:t>Голосний</a:t>
            </a:r>
            <a:r>
              <a:rPr lang="ru-RU" dirty="0"/>
              <a:t>. </a:t>
            </a:r>
            <a:r>
              <a:rPr lang="ru-RU" dirty="0" err="1"/>
              <a:t>Наголошений</a:t>
            </a:r>
            <a:r>
              <a:rPr lang="ru-RU" dirty="0"/>
              <a:t>. Але </a:t>
            </a:r>
            <a:r>
              <a:rPr lang="ru-RU" dirty="0" err="1"/>
              <a:t>навіть</a:t>
            </a:r>
            <a:r>
              <a:rPr lang="ru-RU" dirty="0"/>
              <a:t> у </a:t>
            </a:r>
            <a:r>
              <a:rPr lang="ru-RU" dirty="0" err="1"/>
              <a:t>ненаголошених</a:t>
            </a:r>
            <a:r>
              <a:rPr lang="ru-RU" dirty="0"/>
              <a:t> складах </a:t>
            </a:r>
            <a:r>
              <a:rPr lang="ru-RU" dirty="0" err="1"/>
              <a:t>вимовляюсь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. В </a:t>
            </a:r>
            <a:r>
              <a:rPr lang="ru-RU" dirty="0" err="1"/>
              <a:t>алфавіті</a:t>
            </a:r>
            <a:r>
              <a:rPr lang="ru-RU" dirty="0"/>
              <a:t> мене поставили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літери</a:t>
            </a:r>
            <a:r>
              <a:rPr lang="ru-RU" dirty="0"/>
              <a:t> т.</a:t>
            </a:r>
          </a:p>
          <a:p>
            <a:pPr algn="l"/>
            <a:r>
              <a:rPr lang="ru-RU" dirty="0"/>
              <a:t>11) </a:t>
            </a:r>
            <a:r>
              <a:rPr lang="ru-RU" dirty="0" err="1"/>
              <a:t>Голосний</a:t>
            </a:r>
            <a:r>
              <a:rPr lang="ru-RU" dirty="0"/>
              <a:t>, </a:t>
            </a:r>
            <a:r>
              <a:rPr lang="ru-RU" dirty="0" err="1"/>
              <a:t>ненаголошений</a:t>
            </a:r>
            <a:r>
              <a:rPr lang="ru-RU" dirty="0"/>
              <a:t>, </a:t>
            </a:r>
            <a:r>
              <a:rPr lang="ru-RU" dirty="0" err="1"/>
              <a:t>позначаю</a:t>
            </a:r>
            <a:r>
              <a:rPr lang="ru-RU" dirty="0"/>
              <a:t> два звуки. В </a:t>
            </a:r>
            <a:r>
              <a:rPr lang="ru-RU" dirty="0" err="1"/>
              <a:t>алфавіті</a:t>
            </a:r>
            <a:r>
              <a:rPr lang="ru-RU" dirty="0"/>
              <a:t> є восьмою </a:t>
            </a:r>
            <a:r>
              <a:rPr lang="ru-RU" dirty="0" err="1"/>
              <a:t>літерою</a:t>
            </a:r>
            <a:r>
              <a:rPr lang="ru-RU" dirty="0"/>
              <a:t>.</a:t>
            </a:r>
          </a:p>
          <a:p>
            <a:pPr algn="l"/>
            <a:r>
              <a:rPr lang="ru-RU" dirty="0"/>
              <a:t>12)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глухий</a:t>
            </a:r>
            <a:r>
              <a:rPr lang="ru-RU" dirty="0"/>
              <a:t>. Моя пара [з].</a:t>
            </a:r>
          </a:p>
          <a:p>
            <a:pPr algn="l"/>
            <a:r>
              <a:rPr lang="ru-RU" dirty="0"/>
              <a:t>13) </a:t>
            </a:r>
            <a:r>
              <a:rPr lang="ru-RU" dirty="0" err="1"/>
              <a:t>Приголосний</a:t>
            </a:r>
            <a:r>
              <a:rPr lang="ru-RU" dirty="0"/>
              <a:t>, </a:t>
            </a:r>
            <a:r>
              <a:rPr lang="ru-RU" dirty="0" err="1"/>
              <a:t>пом'якшений</a:t>
            </a:r>
            <a:r>
              <a:rPr lang="ru-RU" dirty="0"/>
              <a:t>, </a:t>
            </a:r>
            <a:r>
              <a:rPr lang="ru-RU" dirty="0" err="1"/>
              <a:t>дзвінкий</a:t>
            </a:r>
            <a:r>
              <a:rPr lang="ru-RU" dirty="0"/>
              <a:t>. Моя пара [ф].</a:t>
            </a:r>
          </a:p>
          <a:p>
            <a:pPr algn="l"/>
            <a:r>
              <a:rPr lang="ru-RU" dirty="0"/>
              <a:t>14) </a:t>
            </a:r>
            <a:r>
              <a:rPr lang="ru-RU" dirty="0" err="1"/>
              <a:t>Голосний</a:t>
            </a:r>
            <a:r>
              <a:rPr lang="ru-RU" dirty="0"/>
              <a:t> </a:t>
            </a:r>
            <a:r>
              <a:rPr lang="ru-RU" dirty="0" err="1"/>
              <a:t>наголошений</a:t>
            </a:r>
            <a:r>
              <a:rPr lang="ru-RU" dirty="0"/>
              <a:t>.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позначаю</a:t>
            </a:r>
            <a:r>
              <a:rPr lang="ru-RU" dirty="0"/>
              <a:t> один звук і </a:t>
            </a:r>
            <a:r>
              <a:rPr lang="ru-RU" dirty="0" err="1"/>
              <a:t>пом'якшую</a:t>
            </a:r>
            <a:r>
              <a:rPr lang="ru-RU" dirty="0"/>
              <a:t> </a:t>
            </a:r>
            <a:r>
              <a:rPr lang="ru-RU" dirty="0" err="1"/>
              <a:t>приголосний</a:t>
            </a:r>
            <a:r>
              <a:rPr lang="ru-RU" dirty="0"/>
              <a:t>.</a:t>
            </a:r>
          </a:p>
          <a:p>
            <a:pPr algn="l"/>
            <a:r>
              <a:rPr lang="ru-RU" dirty="0"/>
              <a:t>15) </a:t>
            </a:r>
            <a:r>
              <a:rPr lang="ru-RU" dirty="0" err="1"/>
              <a:t>Приголосний</a:t>
            </a:r>
            <a:r>
              <a:rPr lang="ru-RU" dirty="0"/>
              <a:t>. </a:t>
            </a:r>
            <a:r>
              <a:rPr lang="ru-RU" dirty="0" err="1"/>
              <a:t>твердий</a:t>
            </a:r>
            <a:r>
              <a:rPr lang="ru-RU" dirty="0"/>
              <a:t>, </a:t>
            </a:r>
            <a:r>
              <a:rPr lang="ru-RU" dirty="0" err="1"/>
              <a:t>глухий</a:t>
            </a:r>
            <a:r>
              <a:rPr lang="ru-RU" dirty="0"/>
              <a:t>. Моя пара [д].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305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764704"/>
            <a:ext cx="6566712" cy="4032448"/>
          </a:xfrm>
        </p:spPr>
        <p:txBody>
          <a:bodyPr/>
          <a:lstStyle/>
          <a:p>
            <a:pPr algn="ctr"/>
            <a:r>
              <a:rPr lang="uk-UA" b="1" dirty="0" smtClean="0"/>
              <a:t>ІІ. Зробити </a:t>
            </a:r>
            <a:r>
              <a:rPr lang="uk-UA" b="1" dirty="0"/>
              <a:t>звуковий розбір слів:</a:t>
            </a:r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algn="l"/>
            <a:r>
              <a:rPr lang="uk-UA" dirty="0" smtClean="0"/>
              <a:t>М'ята</a:t>
            </a:r>
            <a:r>
              <a:rPr lang="uk-UA" dirty="0"/>
              <a:t>, врятує, щільний, Україна, переплітається, безсмертник.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6556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544986"/>
              </p:ext>
            </p:extLst>
          </p:nvPr>
        </p:nvGraphicFramePr>
        <p:xfrm>
          <a:off x="457200" y="2867184"/>
          <a:ext cx="7239000" cy="2331720"/>
        </p:xfrm>
        <a:graphic>
          <a:graphicData uri="http://schemas.openxmlformats.org/drawingml/2006/table">
            <a:tbl>
              <a:tblPr/>
              <a:tblGrid>
                <a:gridCol w="2413000"/>
                <a:gridCol w="2413000"/>
                <a:gridCol w="2413000"/>
              </a:tblGrid>
              <a:tr h="251548">
                <a:tc>
                  <a:txBody>
                    <a:bodyPr/>
                    <a:lstStyle/>
                    <a:p>
                      <a:r>
                        <a:rPr lang="uk-UA" sz="1700" b="1" dirty="0">
                          <a:effectLst/>
                        </a:rPr>
                        <a:t>Префікс С</a:t>
                      </a:r>
                      <a:endParaRPr lang="uk-UA" sz="1700" dirty="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 b="1">
                          <a:effectLst/>
                        </a:rPr>
                        <a:t>Префікс З</a:t>
                      </a: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 b="1">
                          <a:effectLst/>
                        </a:rPr>
                        <a:t>Префікс ЗІ</a:t>
                      </a: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3097"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3097">
                <a:tc>
                  <a:txBody>
                    <a:bodyPr/>
                    <a:lstStyle/>
                    <a:p>
                      <a:r>
                        <a:rPr lang="uk-UA" sz="1700" dirty="0">
                          <a:effectLst/>
                        </a:rPr>
                        <a:t/>
                      </a:r>
                      <a:br>
                        <a:rPr lang="uk-UA" sz="1700" dirty="0">
                          <a:effectLst/>
                        </a:rPr>
                      </a:br>
                      <a:endParaRPr lang="uk-UA" sz="1700" dirty="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3097"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 dirty="0">
                          <a:effectLst/>
                        </a:rPr>
                        <a:t/>
                      </a:r>
                      <a:br>
                        <a:rPr lang="uk-UA" sz="1700" dirty="0">
                          <a:effectLst/>
                        </a:rPr>
                      </a:br>
                      <a:endParaRPr lang="uk-UA" sz="1700" dirty="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3097"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>
                          <a:effectLst/>
                        </a:rPr>
                        <a:t/>
                      </a:r>
                      <a:br>
                        <a:rPr lang="uk-UA" sz="1700">
                          <a:effectLst/>
                        </a:rPr>
                      </a:br>
                      <a:endParaRPr lang="uk-UA" sz="170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700" dirty="0">
                          <a:effectLst/>
                        </a:rPr>
                        <a:t/>
                      </a:r>
                      <a:br>
                        <a:rPr lang="uk-UA" sz="1700" dirty="0">
                          <a:effectLst/>
                        </a:rPr>
                      </a:br>
                      <a:endParaRPr lang="uk-UA" sz="1700" dirty="0">
                        <a:effectLst/>
                      </a:endParaRPr>
                    </a:p>
                  </a:txBody>
                  <a:tcPr marL="27950" marR="279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754832"/>
            <a:ext cx="7861383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Розділ</a:t>
            </a:r>
            <a:r>
              <a:rPr kumimoji="0" lang="uk-UA" altLang="uk-UA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 «Орфографія»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Запишіть слова на три колонки, відповідно до завдання</a:t>
            </a:r>
            <a:endParaRPr kumimoji="0" lang="uk-UA" altLang="uk-U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/>
            </a:r>
            <a:br>
              <a:rPr kumimoji="0" lang="uk-UA" altLang="uk-UA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</a:br>
            <a:endParaRPr kumimoji="0" lang="uk-UA" altLang="uk-U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…сохла, …в'яла, …</a:t>
            </a:r>
            <a:r>
              <a:rPr kumimoji="0" lang="uk-UA" altLang="uk-UA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постерігач</a:t>
            </a:r>
            <a:r>
              <a:rPr kumimoji="0" lang="uk-UA" altLang="uk-UA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, …малку, …тиснути, …грів, …ріс,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cs typeface="Arial" pitchFamily="34" charset="0"/>
              </a:rPr>
              <a:t>…брати, …фотографований, …стрибнути, …шити.</a:t>
            </a:r>
            <a:endParaRPr kumimoji="0" lang="uk-UA" altLang="uk-UA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19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0"/>
            <a:ext cx="6926752" cy="6381328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«Лексикологія»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Впізнайте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 за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описом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алфавітному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 подано слова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дванадцяти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святковому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заправляють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маком,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горіхами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медом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узваром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перекошений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градусів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-?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64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83851"/>
              </p:ext>
            </p:extLst>
          </p:nvPr>
        </p:nvGraphicFramePr>
        <p:xfrm>
          <a:off x="755576" y="4725144"/>
          <a:ext cx="6077585" cy="1179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3334385"/>
              </a:tblGrid>
              <a:tr h="0"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                                           Речення</a:t>
                      </a:r>
                      <a:endParaRPr lang="uk-UA" sz="1100" dirty="0">
                        <a:effectLst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        просте</a:t>
                      </a:r>
                      <a:endParaRPr lang="uk-UA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складне</a:t>
                      </a:r>
                      <a:endParaRPr lang="uk-UA" sz="1100">
                        <a:effectLst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327721"/>
            <a:ext cx="7632848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Розділ</a:t>
            </a:r>
            <a:r>
              <a:rPr kumimoji="0" lang="uk-UA" altLang="uk-UA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«Синтаксис та пунктуація»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800" b="1" baseline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Прочитайте виразно текст. Якщо  в ньому не вистачає розділових знаків – </a:t>
            </a:r>
            <a:r>
              <a:rPr kumimoji="0" lang="uk-UA" altLang="uk-UA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доставте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їх.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1.Український народ творив свою мову упродовж віків.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2.Колективна пам’ять народу – творця береже слово а в ньому -  і своє безсмертя.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3.У сові рідної мови захована якась таємнича сила що в неповторному поєднанні звуків несе чарівну мелодію мови.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4.Мова – дивосвіт, духовна планета, на якій живе виплекана людиною незліченна кількість слів (</a:t>
            </a:r>
            <a:r>
              <a:rPr kumimoji="0" lang="uk-UA" altLang="uk-UA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І.Вихованець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Заповніть таблицю, використовуючи номери поданих речень                                              </a:t>
            </a:r>
            <a:endParaRPr kumimoji="0" lang="uk-UA" altLang="uk-UA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63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32656"/>
            <a:ext cx="6926752" cy="5832648"/>
          </a:xfrm>
        </p:spPr>
        <p:txBody>
          <a:bodyPr>
            <a:noAutofit/>
          </a:bodyPr>
          <a:lstStyle/>
          <a:p>
            <a:pPr hangingPunct="0"/>
            <a:r>
              <a:rPr lang="uk-UA" sz="2400" b="1" dirty="0"/>
              <a:t>ІІ. Нагородження за номінаціями</a:t>
            </a:r>
            <a:endParaRPr lang="uk-UA" sz="2400" dirty="0"/>
          </a:p>
          <a:p>
            <a:pPr hangingPunct="0"/>
            <a:r>
              <a:rPr lang="uk-UA" sz="2400" dirty="0"/>
              <a:t>“ Найкращий знавець словосполучення  та речення ”</a:t>
            </a:r>
          </a:p>
          <a:p>
            <a:pPr hangingPunct="0"/>
            <a:r>
              <a:rPr lang="uk-UA" sz="2400" dirty="0"/>
              <a:t>“ Найкраще  висловлювання ”</a:t>
            </a:r>
          </a:p>
          <a:p>
            <a:pPr hangingPunct="0"/>
            <a:r>
              <a:rPr lang="uk-UA" sz="2400" dirty="0"/>
              <a:t>“ Найкращий знавець пунктуації ”</a:t>
            </a:r>
          </a:p>
          <a:p>
            <a:pPr hangingPunct="0"/>
            <a:endParaRPr lang="uk-UA" sz="2400" b="1" i="1" dirty="0" smtClean="0"/>
          </a:p>
          <a:p>
            <a:pPr hangingPunct="0"/>
            <a:endParaRPr lang="uk-UA" sz="2400" b="1" i="1" dirty="0"/>
          </a:p>
          <a:p>
            <a:pPr hangingPunct="0"/>
            <a:endParaRPr lang="uk-UA" sz="2400" b="1" i="1" dirty="0" smtClean="0"/>
          </a:p>
          <a:p>
            <a:pPr hangingPunct="0"/>
            <a:r>
              <a:rPr lang="en-US" sz="2400" b="1" i="1" dirty="0" smtClean="0"/>
              <a:t>III</a:t>
            </a:r>
            <a:r>
              <a:rPr lang="ru-RU" sz="2400" b="1" i="1" dirty="0"/>
              <a:t>.</a:t>
            </a:r>
            <a:r>
              <a:rPr lang="uk-UA" sz="2400" b="1" i="1" dirty="0"/>
              <a:t>Домашнє завдання</a:t>
            </a:r>
            <a:endParaRPr lang="uk-UA" sz="2400" dirty="0"/>
          </a:p>
          <a:p>
            <a:pPr hangingPunct="0"/>
            <a:r>
              <a:rPr lang="uk-UA" sz="2400" dirty="0"/>
              <a:t>1.Знайти якомога більше прислів'їв, приказок та афоризмів про українську мову. Запишіть їх у зошит.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034145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</TotalTime>
  <Words>328</Words>
  <Application>Microsoft Office PowerPoint</Application>
  <PresentationFormat>Экран (4:3)</PresentationFormat>
  <Paragraphs>94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Підсумковий урок. Повторення вивченого протягом року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Підсумковий урок. Повторення вивченого протягом року  </dc:title>
  <dc:creator>TPCUSer</dc:creator>
  <cp:lastModifiedBy>TPCUSer</cp:lastModifiedBy>
  <cp:revision>4</cp:revision>
  <dcterms:created xsi:type="dcterms:W3CDTF">2022-06-06T06:14:44Z</dcterms:created>
  <dcterms:modified xsi:type="dcterms:W3CDTF">2022-06-06T06:50:47Z</dcterms:modified>
</cp:coreProperties>
</file>