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8" r:id="rId3"/>
    <p:sldId id="269" r:id="rId4"/>
    <p:sldId id="270" r:id="rId5"/>
    <p:sldId id="258" r:id="rId6"/>
    <p:sldId id="259" r:id="rId7"/>
    <p:sldId id="271" r:id="rId8"/>
    <p:sldId id="276" r:id="rId9"/>
    <p:sldId id="286" r:id="rId10"/>
    <p:sldId id="277" r:id="rId11"/>
    <p:sldId id="278" r:id="rId12"/>
    <p:sldId id="281" r:id="rId13"/>
    <p:sldId id="280" r:id="rId14"/>
    <p:sldId id="279" r:id="rId15"/>
    <p:sldId id="28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 descr="untitled33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52536" y="0"/>
            <a:ext cx="9396536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4282" y="1000108"/>
            <a:ext cx="49292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latin typeface="Book Antiqua" pitchFamily="18" charset="0"/>
              </a:rPr>
              <a:t>Повторення вивченого з теми: «Морфологія</a:t>
            </a:r>
            <a:r>
              <a:rPr lang="uk-UA" sz="4000" b="1" dirty="0" smtClean="0">
                <a:latin typeface="Book Antiqua" pitchFamily="18" charset="0"/>
              </a:rPr>
              <a:t>. </a:t>
            </a:r>
            <a:r>
              <a:rPr lang="uk-UA" sz="4000" b="1" dirty="0" smtClean="0">
                <a:latin typeface="Book Antiqua" pitchFamily="18" charset="0"/>
              </a:rPr>
              <a:t>Орфографія</a:t>
            </a:r>
            <a:r>
              <a:rPr lang="uk-UA" sz="4000" b="1" dirty="0" smtClean="0">
                <a:latin typeface="Book Antiqua" pitchFamily="18" charset="0"/>
              </a:rPr>
              <a:t>»</a:t>
            </a:r>
            <a:endParaRPr lang="ru-RU" sz="4000" b="1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Documents and Settings\Admin\Рабочий стол\3-презентацыъ для урокыв\фони для презентацыйНовая папка (2)\WT8qaYq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71668" y="-1"/>
            <a:ext cx="10715668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357554" y="214290"/>
            <a:ext cx="55721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  <a:latin typeface="Book Antiqua" pitchFamily="18" charset="0"/>
              </a:rPr>
              <a:t>З якими розділами науки про мову пов’язаний розділ </a:t>
            </a:r>
            <a:r>
              <a:rPr lang="uk-UA" sz="3200" b="1" dirty="0" err="1" smtClean="0">
                <a:solidFill>
                  <a:srgbClr val="FF0000"/>
                </a:solidFill>
                <a:latin typeface="Book Antiqua" pitchFamily="18" charset="0"/>
              </a:rPr>
              <a:t>“Морфологія”</a:t>
            </a:r>
            <a:r>
              <a:rPr lang="uk-UA" sz="3200" b="1" dirty="0" smtClean="0">
                <a:solidFill>
                  <a:srgbClr val="FF0000"/>
                </a:solidFill>
                <a:latin typeface="Book Antiqua" pitchFamily="18" charset="0"/>
              </a:rPr>
              <a:t> і що вивчає кожен з них ?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57620" y="2214554"/>
            <a:ext cx="528638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200" dirty="0" smtClean="0">
                <a:latin typeface="Book Antiqua" pitchFamily="18" charset="0"/>
              </a:rPr>
              <a:t>     1)Фонетика.  </a:t>
            </a:r>
            <a:endParaRPr lang="ru-RU" sz="2200" dirty="0" smtClean="0">
              <a:latin typeface="Book Antiqua" pitchFamily="18" charset="0"/>
            </a:endParaRPr>
          </a:p>
          <a:p>
            <a:r>
              <a:rPr lang="uk-UA" sz="2200" dirty="0" smtClean="0">
                <a:latin typeface="Book Antiqua" pitchFamily="18" charset="0"/>
              </a:rPr>
              <a:t>     2) Графіка.</a:t>
            </a:r>
            <a:endParaRPr lang="ru-RU" sz="2200" dirty="0" smtClean="0">
              <a:latin typeface="Book Antiqua" pitchFamily="18" charset="0"/>
            </a:endParaRPr>
          </a:p>
          <a:p>
            <a:r>
              <a:rPr lang="uk-UA" sz="2200" dirty="0" smtClean="0">
                <a:latin typeface="Book Antiqua" pitchFamily="18" charset="0"/>
              </a:rPr>
              <a:t>      3) Орфографія.  </a:t>
            </a:r>
            <a:endParaRPr lang="ru-RU" sz="2200" dirty="0" smtClean="0">
              <a:latin typeface="Book Antiqua" pitchFamily="18" charset="0"/>
            </a:endParaRPr>
          </a:p>
          <a:p>
            <a:r>
              <a:rPr lang="uk-UA" sz="2200" i="1" dirty="0" smtClean="0">
                <a:latin typeface="Book Antiqua" pitchFamily="18" charset="0"/>
              </a:rPr>
              <a:t>     </a:t>
            </a:r>
            <a:r>
              <a:rPr lang="uk-UA" sz="2200" dirty="0" smtClean="0">
                <a:latin typeface="Book Antiqua" pitchFamily="18" charset="0"/>
              </a:rPr>
              <a:t> 4) Орфоепія.  </a:t>
            </a:r>
            <a:endParaRPr lang="ru-RU" sz="2200" dirty="0" smtClean="0">
              <a:latin typeface="Book Antiqua" pitchFamily="18" charset="0"/>
            </a:endParaRPr>
          </a:p>
          <a:p>
            <a:r>
              <a:rPr lang="uk-UA" sz="2200" i="1" dirty="0" smtClean="0">
                <a:latin typeface="Book Antiqua" pitchFamily="18" charset="0"/>
              </a:rPr>
              <a:t>     </a:t>
            </a:r>
            <a:r>
              <a:rPr lang="uk-UA" sz="2200" dirty="0" smtClean="0">
                <a:latin typeface="Book Antiqua" pitchFamily="18" charset="0"/>
              </a:rPr>
              <a:t> 5) Лексикологія.  </a:t>
            </a:r>
            <a:endParaRPr lang="ru-RU" sz="2200" dirty="0" smtClean="0">
              <a:latin typeface="Book Antiqua" pitchFamily="18" charset="0"/>
            </a:endParaRPr>
          </a:p>
          <a:p>
            <a:r>
              <a:rPr lang="uk-UA" sz="2200" i="1" dirty="0" smtClean="0">
                <a:latin typeface="Book Antiqua" pitchFamily="18" charset="0"/>
              </a:rPr>
              <a:t>     </a:t>
            </a:r>
            <a:r>
              <a:rPr lang="uk-UA" sz="2200" dirty="0" smtClean="0">
                <a:latin typeface="Book Antiqua" pitchFamily="18" charset="0"/>
              </a:rPr>
              <a:t> 6) Словотвір.  </a:t>
            </a:r>
            <a:endParaRPr lang="ru-RU" sz="2200" dirty="0" smtClean="0">
              <a:latin typeface="Book Antiqua" pitchFamily="18" charset="0"/>
            </a:endParaRPr>
          </a:p>
          <a:p>
            <a:r>
              <a:rPr lang="uk-UA" sz="2200" i="1" dirty="0" smtClean="0">
                <a:latin typeface="Book Antiqua" pitchFamily="18" charset="0"/>
              </a:rPr>
              <a:t>      </a:t>
            </a:r>
            <a:r>
              <a:rPr lang="uk-UA" sz="2200" dirty="0" smtClean="0">
                <a:latin typeface="Book Antiqua" pitchFamily="18" charset="0"/>
              </a:rPr>
              <a:t>7) Лексикографія.  </a:t>
            </a:r>
            <a:endParaRPr lang="ru-RU" sz="2200" dirty="0" smtClean="0">
              <a:latin typeface="Book Antiqua" pitchFamily="18" charset="0"/>
            </a:endParaRPr>
          </a:p>
          <a:p>
            <a:r>
              <a:rPr lang="uk-UA" sz="2200" i="1" dirty="0" smtClean="0">
                <a:latin typeface="Book Antiqua" pitchFamily="18" charset="0"/>
              </a:rPr>
              <a:t>     </a:t>
            </a:r>
            <a:r>
              <a:rPr lang="uk-UA" sz="2200" dirty="0" smtClean="0">
                <a:latin typeface="Book Antiqua" pitchFamily="18" charset="0"/>
              </a:rPr>
              <a:t> 8) Стилістика.   </a:t>
            </a:r>
            <a:endParaRPr lang="ru-RU" sz="2200" dirty="0" smtClean="0">
              <a:latin typeface="Book Antiqua" pitchFamily="18" charset="0"/>
            </a:endParaRPr>
          </a:p>
          <a:p>
            <a:r>
              <a:rPr lang="uk-UA" sz="2200" i="1" dirty="0" smtClean="0">
                <a:latin typeface="Book Antiqua" pitchFamily="18" charset="0"/>
              </a:rPr>
              <a:t>      9) </a:t>
            </a:r>
            <a:r>
              <a:rPr lang="uk-UA" sz="2200" dirty="0" smtClean="0">
                <a:latin typeface="Book Antiqua" pitchFamily="18" charset="0"/>
              </a:rPr>
              <a:t>Фразеологія. </a:t>
            </a:r>
            <a:r>
              <a:rPr lang="uk-UA" sz="2200" i="1" dirty="0" smtClean="0">
                <a:latin typeface="Book Antiqua" pitchFamily="18" charset="0"/>
              </a:rPr>
              <a:t> </a:t>
            </a:r>
            <a:endParaRPr lang="ru-RU" sz="2200" dirty="0" smtClean="0">
              <a:latin typeface="Book Antiqua" pitchFamily="18" charset="0"/>
            </a:endParaRPr>
          </a:p>
          <a:p>
            <a:r>
              <a:rPr lang="uk-UA" sz="2200" dirty="0" smtClean="0">
                <a:latin typeface="Book Antiqua" pitchFamily="18" charset="0"/>
              </a:rPr>
              <a:t>    10) Пунктуація.   </a:t>
            </a:r>
            <a:endParaRPr lang="ru-RU" sz="2200" dirty="0" smtClean="0">
              <a:latin typeface="Book Antiqua" pitchFamily="18" charset="0"/>
            </a:endParaRPr>
          </a:p>
          <a:p>
            <a:r>
              <a:rPr lang="uk-UA" sz="2200" i="1" dirty="0" smtClean="0">
                <a:latin typeface="Book Antiqua" pitchFamily="18" charset="0"/>
              </a:rPr>
              <a:t>    </a:t>
            </a:r>
            <a:r>
              <a:rPr lang="uk-UA" sz="2200" dirty="0" smtClean="0">
                <a:latin typeface="Book Antiqua" pitchFamily="18" charset="0"/>
              </a:rPr>
              <a:t> 11) Синтаксис.  </a:t>
            </a:r>
            <a:endParaRPr lang="ru-RU" sz="2200" dirty="0" smtClean="0">
              <a:latin typeface="Book Antiqua" pitchFamily="18" charset="0"/>
            </a:endParaRPr>
          </a:p>
          <a:p>
            <a:r>
              <a:rPr lang="uk-UA" sz="2200" i="1" dirty="0" smtClean="0">
                <a:latin typeface="Book Antiqua" pitchFamily="18" charset="0"/>
              </a:rPr>
              <a:t>     </a:t>
            </a:r>
            <a:r>
              <a:rPr lang="uk-UA" sz="2200" dirty="0" smtClean="0">
                <a:latin typeface="Book Antiqua" pitchFamily="18" charset="0"/>
              </a:rPr>
              <a:t>12) Етимологія.  </a:t>
            </a:r>
            <a:endParaRPr lang="ru-RU" sz="2200" dirty="0" smtClean="0">
              <a:latin typeface="Book Antiqua" pitchFamily="18" charset="0"/>
            </a:endParaRPr>
          </a:p>
          <a:p>
            <a:r>
              <a:rPr lang="uk-UA" sz="2200" i="1" dirty="0" smtClean="0">
                <a:latin typeface="Book Antiqua" pitchFamily="18" charset="0"/>
              </a:rPr>
              <a:t>     </a:t>
            </a:r>
            <a:r>
              <a:rPr lang="uk-UA" sz="2200" dirty="0" smtClean="0">
                <a:latin typeface="Book Antiqua" pitchFamily="18" charset="0"/>
              </a:rPr>
              <a:t>13) Морфеміка.   </a:t>
            </a:r>
            <a:endParaRPr lang="ru-RU" sz="2200" dirty="0">
              <a:latin typeface="Book Antiqua" pitchFamily="18" charset="0"/>
            </a:endParaRPr>
          </a:p>
        </p:txBody>
      </p:sp>
      <p:pic>
        <p:nvPicPr>
          <p:cNvPr id="6" name="Picture 18" descr="Картинки по запросу малюнки паровоза і вагоні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929066"/>
            <a:ext cx="2890511" cy="21478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Documents and Settings\Admin\Рабочий стол\3-презентацыъ для урокыв\фони для презентацыйНовая папка (2)\WT8qaYq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71668" y="0"/>
            <a:ext cx="10715668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357554" y="214290"/>
            <a:ext cx="55721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  <a:latin typeface="Book Antiqua" pitchFamily="18" charset="0"/>
              </a:rPr>
              <a:t>З якими розділами науки про мову пов’язаний розділ </a:t>
            </a:r>
            <a:r>
              <a:rPr lang="uk-UA" sz="3200" b="1" dirty="0" err="1" smtClean="0">
                <a:solidFill>
                  <a:srgbClr val="FF0000"/>
                </a:solidFill>
                <a:latin typeface="Book Antiqua" pitchFamily="18" charset="0"/>
              </a:rPr>
              <a:t>“Морфологія”</a:t>
            </a:r>
            <a:r>
              <a:rPr lang="uk-UA" sz="3200" b="1" dirty="0" smtClean="0">
                <a:solidFill>
                  <a:srgbClr val="FF0000"/>
                </a:solidFill>
                <a:latin typeface="Book Antiqua" pitchFamily="18" charset="0"/>
              </a:rPr>
              <a:t> і що вивчає кожен з них ?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14480" y="2214554"/>
            <a:ext cx="742952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Book Antiqua" pitchFamily="18" charset="0"/>
              </a:rPr>
              <a:t>     1)Фонетика. (</a:t>
            </a:r>
            <a:r>
              <a:rPr lang="uk-UA" sz="2000" i="1" dirty="0" smtClean="0">
                <a:latin typeface="Book Antiqua" pitchFamily="18" charset="0"/>
              </a:rPr>
              <a:t>Вивчає звуки)</a:t>
            </a:r>
            <a:r>
              <a:rPr lang="uk-UA" sz="2000" dirty="0" smtClean="0">
                <a:latin typeface="Book Antiqua" pitchFamily="18" charset="0"/>
              </a:rPr>
              <a:t> </a:t>
            </a:r>
            <a:endParaRPr lang="ru-RU" sz="2000" dirty="0" smtClean="0">
              <a:latin typeface="Book Antiqua" pitchFamily="18" charset="0"/>
            </a:endParaRPr>
          </a:p>
          <a:p>
            <a:r>
              <a:rPr lang="uk-UA" sz="2000" dirty="0" smtClean="0">
                <a:latin typeface="Book Antiqua" pitchFamily="18" charset="0"/>
              </a:rPr>
              <a:t>     2) Графіка (</a:t>
            </a:r>
            <a:r>
              <a:rPr lang="uk-UA" sz="2000" i="1" dirty="0" smtClean="0">
                <a:latin typeface="Book Antiqua" pitchFamily="18" charset="0"/>
              </a:rPr>
              <a:t>Букви</a:t>
            </a:r>
            <a:r>
              <a:rPr lang="uk-UA" sz="2000" dirty="0" smtClean="0">
                <a:latin typeface="Book Antiqua" pitchFamily="18" charset="0"/>
              </a:rPr>
              <a:t>)</a:t>
            </a:r>
            <a:endParaRPr lang="ru-RU" sz="2000" dirty="0" smtClean="0">
              <a:latin typeface="Book Antiqua" pitchFamily="18" charset="0"/>
            </a:endParaRPr>
          </a:p>
          <a:p>
            <a:r>
              <a:rPr lang="uk-UA" sz="2000" dirty="0" smtClean="0">
                <a:latin typeface="Book Antiqua" pitchFamily="18" charset="0"/>
              </a:rPr>
              <a:t>      3) Орфографія (</a:t>
            </a:r>
            <a:r>
              <a:rPr lang="uk-UA" sz="2000" i="1" dirty="0" smtClean="0">
                <a:latin typeface="Book Antiqua" pitchFamily="18" charset="0"/>
              </a:rPr>
              <a:t>Правильне написання)</a:t>
            </a:r>
            <a:endParaRPr lang="ru-RU" sz="2000" dirty="0" smtClean="0">
              <a:latin typeface="Book Antiqua" pitchFamily="18" charset="0"/>
            </a:endParaRPr>
          </a:p>
          <a:p>
            <a:r>
              <a:rPr lang="uk-UA" sz="2000" i="1" dirty="0" smtClean="0">
                <a:latin typeface="Book Antiqua" pitchFamily="18" charset="0"/>
              </a:rPr>
              <a:t>     </a:t>
            </a:r>
            <a:r>
              <a:rPr lang="uk-UA" sz="2000" dirty="0" smtClean="0">
                <a:latin typeface="Book Antiqua" pitchFamily="18" charset="0"/>
              </a:rPr>
              <a:t> 4) Орфоепія (</a:t>
            </a:r>
            <a:r>
              <a:rPr lang="uk-UA" sz="2000" i="1" dirty="0" smtClean="0">
                <a:latin typeface="Book Antiqua" pitchFamily="18" charset="0"/>
              </a:rPr>
              <a:t>Правильна вимова)</a:t>
            </a:r>
            <a:endParaRPr lang="ru-RU" sz="2000" dirty="0" smtClean="0">
              <a:latin typeface="Book Antiqua" pitchFamily="18" charset="0"/>
            </a:endParaRPr>
          </a:p>
          <a:p>
            <a:r>
              <a:rPr lang="uk-UA" sz="2000" i="1" dirty="0" smtClean="0">
                <a:latin typeface="Book Antiqua" pitchFamily="18" charset="0"/>
              </a:rPr>
              <a:t>     </a:t>
            </a:r>
            <a:r>
              <a:rPr lang="uk-UA" sz="2000" dirty="0" smtClean="0">
                <a:latin typeface="Book Antiqua" pitchFamily="18" charset="0"/>
              </a:rPr>
              <a:t> 5) Лексикологія ( </a:t>
            </a:r>
            <a:r>
              <a:rPr lang="uk-UA" sz="2000" i="1" dirty="0" smtClean="0">
                <a:latin typeface="Book Antiqua" pitchFamily="18" charset="0"/>
              </a:rPr>
              <a:t>Лексика, значення, вживання і походження)</a:t>
            </a:r>
            <a:endParaRPr lang="ru-RU" sz="2000" dirty="0" smtClean="0">
              <a:latin typeface="Book Antiqua" pitchFamily="18" charset="0"/>
            </a:endParaRPr>
          </a:p>
          <a:p>
            <a:r>
              <a:rPr lang="uk-UA" sz="2000" i="1" dirty="0" smtClean="0">
                <a:latin typeface="Book Antiqua" pitchFamily="18" charset="0"/>
              </a:rPr>
              <a:t>     </a:t>
            </a:r>
            <a:r>
              <a:rPr lang="uk-UA" sz="2000" dirty="0" smtClean="0">
                <a:latin typeface="Book Antiqua" pitchFamily="18" charset="0"/>
              </a:rPr>
              <a:t> 6) Словотвір (</a:t>
            </a:r>
            <a:r>
              <a:rPr lang="uk-UA" sz="2000" i="1" dirty="0" smtClean="0">
                <a:latin typeface="Book Antiqua" pitchFamily="18" charset="0"/>
              </a:rPr>
              <a:t>Способи творення слів)</a:t>
            </a:r>
            <a:endParaRPr lang="ru-RU" sz="2000" dirty="0" smtClean="0">
              <a:latin typeface="Book Antiqua" pitchFamily="18" charset="0"/>
            </a:endParaRPr>
          </a:p>
          <a:p>
            <a:r>
              <a:rPr lang="uk-UA" sz="2000" i="1" dirty="0" smtClean="0">
                <a:latin typeface="Book Antiqua" pitchFamily="18" charset="0"/>
              </a:rPr>
              <a:t>      </a:t>
            </a:r>
            <a:r>
              <a:rPr lang="uk-UA" sz="2000" dirty="0" smtClean="0">
                <a:latin typeface="Book Antiqua" pitchFamily="18" charset="0"/>
              </a:rPr>
              <a:t>7) Лексикографія (</a:t>
            </a:r>
            <a:r>
              <a:rPr lang="uk-UA" sz="2000" i="1" dirty="0" smtClean="0">
                <a:latin typeface="Book Antiqua" pitchFamily="18" charset="0"/>
              </a:rPr>
              <a:t>Правила укладання словників)</a:t>
            </a:r>
            <a:endParaRPr lang="ru-RU" sz="2000" dirty="0" smtClean="0">
              <a:latin typeface="Book Antiqua" pitchFamily="18" charset="0"/>
            </a:endParaRPr>
          </a:p>
          <a:p>
            <a:r>
              <a:rPr lang="uk-UA" sz="2000" i="1" dirty="0" smtClean="0">
                <a:latin typeface="Book Antiqua" pitchFamily="18" charset="0"/>
              </a:rPr>
              <a:t>     </a:t>
            </a:r>
            <a:r>
              <a:rPr lang="uk-UA" sz="2000" dirty="0" smtClean="0">
                <a:latin typeface="Book Antiqua" pitchFamily="18" charset="0"/>
              </a:rPr>
              <a:t> 8) Стилістика ( </a:t>
            </a:r>
            <a:r>
              <a:rPr lang="uk-UA" sz="2000" i="1" dirty="0" smtClean="0">
                <a:latin typeface="Book Antiqua" pitchFamily="18" charset="0"/>
              </a:rPr>
              <a:t>Стилі мовлення)</a:t>
            </a:r>
            <a:endParaRPr lang="ru-RU" sz="2000" dirty="0" smtClean="0">
              <a:latin typeface="Book Antiqua" pitchFamily="18" charset="0"/>
            </a:endParaRPr>
          </a:p>
          <a:p>
            <a:r>
              <a:rPr lang="uk-UA" sz="2000" i="1" dirty="0" smtClean="0">
                <a:latin typeface="Book Antiqua" pitchFamily="18" charset="0"/>
              </a:rPr>
              <a:t>      9) </a:t>
            </a:r>
            <a:r>
              <a:rPr lang="uk-UA" sz="2000" dirty="0" smtClean="0">
                <a:latin typeface="Book Antiqua" pitchFamily="18" charset="0"/>
              </a:rPr>
              <a:t>Фразеологія </a:t>
            </a:r>
            <a:r>
              <a:rPr lang="uk-UA" sz="2000" i="1" dirty="0" smtClean="0">
                <a:latin typeface="Book Antiqua" pitchFamily="18" charset="0"/>
              </a:rPr>
              <a:t>( Стійкі сполучення слів)</a:t>
            </a:r>
            <a:r>
              <a:rPr lang="uk-UA" sz="2000" dirty="0" smtClean="0">
                <a:latin typeface="Book Antiqua" pitchFamily="18" charset="0"/>
              </a:rPr>
              <a:t> </a:t>
            </a:r>
            <a:endParaRPr lang="ru-RU" sz="2000" dirty="0" smtClean="0">
              <a:latin typeface="Book Antiqua" pitchFamily="18" charset="0"/>
            </a:endParaRPr>
          </a:p>
          <a:p>
            <a:r>
              <a:rPr lang="uk-UA" sz="2000" dirty="0" smtClean="0">
                <a:latin typeface="Book Antiqua" pitchFamily="18" charset="0"/>
              </a:rPr>
              <a:t>    10) Пунктуація ( </a:t>
            </a:r>
            <a:r>
              <a:rPr lang="uk-UA" sz="2000" i="1" dirty="0" smtClean="0">
                <a:latin typeface="Book Antiqua" pitchFamily="18" charset="0"/>
              </a:rPr>
              <a:t>Вживання розділових знаків)</a:t>
            </a:r>
            <a:endParaRPr lang="ru-RU" sz="2000" dirty="0" smtClean="0">
              <a:latin typeface="Book Antiqua" pitchFamily="18" charset="0"/>
            </a:endParaRPr>
          </a:p>
          <a:p>
            <a:r>
              <a:rPr lang="uk-UA" sz="2000" i="1" dirty="0" smtClean="0">
                <a:latin typeface="Book Antiqua" pitchFamily="18" charset="0"/>
              </a:rPr>
              <a:t>    </a:t>
            </a:r>
            <a:r>
              <a:rPr lang="uk-UA" sz="2000" dirty="0" smtClean="0">
                <a:latin typeface="Book Antiqua" pitchFamily="18" charset="0"/>
              </a:rPr>
              <a:t> 11) Синтаксис (</a:t>
            </a:r>
            <a:r>
              <a:rPr lang="uk-UA" sz="2000" i="1" dirty="0" smtClean="0">
                <a:latin typeface="Book Antiqua" pitchFamily="18" charset="0"/>
              </a:rPr>
              <a:t>Словосполучення і речення)</a:t>
            </a:r>
            <a:endParaRPr lang="ru-RU" sz="2000" dirty="0" smtClean="0">
              <a:latin typeface="Book Antiqua" pitchFamily="18" charset="0"/>
            </a:endParaRPr>
          </a:p>
          <a:p>
            <a:r>
              <a:rPr lang="uk-UA" sz="2000" i="1" dirty="0" smtClean="0">
                <a:latin typeface="Book Antiqua" pitchFamily="18" charset="0"/>
              </a:rPr>
              <a:t>     </a:t>
            </a:r>
            <a:r>
              <a:rPr lang="uk-UA" sz="2000" dirty="0" smtClean="0">
                <a:latin typeface="Book Antiqua" pitchFamily="18" charset="0"/>
              </a:rPr>
              <a:t>12) Етимологія (</a:t>
            </a:r>
            <a:r>
              <a:rPr lang="uk-UA" sz="2000" i="1" dirty="0" smtClean="0">
                <a:latin typeface="Book Antiqua" pitchFamily="18" charset="0"/>
              </a:rPr>
              <a:t>Походження слів)</a:t>
            </a:r>
            <a:endParaRPr lang="ru-RU" sz="2000" dirty="0" smtClean="0">
              <a:latin typeface="Book Antiqua" pitchFamily="18" charset="0"/>
            </a:endParaRPr>
          </a:p>
          <a:p>
            <a:r>
              <a:rPr lang="uk-UA" sz="2000" i="1" dirty="0" smtClean="0">
                <a:latin typeface="Book Antiqua" pitchFamily="18" charset="0"/>
              </a:rPr>
              <a:t>     </a:t>
            </a:r>
            <a:r>
              <a:rPr lang="uk-UA" sz="2000" dirty="0" smtClean="0">
                <a:latin typeface="Book Antiqua" pitchFamily="18" charset="0"/>
              </a:rPr>
              <a:t>13) Морфеміка (</a:t>
            </a:r>
            <a:r>
              <a:rPr lang="uk-UA" sz="2000" i="1" dirty="0" smtClean="0">
                <a:latin typeface="Book Antiqua" pitchFamily="18" charset="0"/>
              </a:rPr>
              <a:t>Значущі частини слова)</a:t>
            </a:r>
            <a:endParaRPr lang="ru-RU" sz="2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Documents and Settings\Admin\Рабочий стол\3-презентацыъ для урокыв\фони для презентацыйНовая папка (2)\WT8qaYq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4" name="Picture 2" descr="http://image.slidesharecdn.com/random-150117045604-conversion-gate02/95/-6-638.jpg?cb=1421470663"/>
          <p:cNvPicPr>
            <a:picLocks noChangeAspect="1" noChangeArrowheads="1"/>
          </p:cNvPicPr>
          <p:nvPr/>
        </p:nvPicPr>
        <p:blipFill>
          <a:blip r:embed="rId3" cstate="print"/>
          <a:srcRect l="27038" t="9395" r="8307"/>
          <a:stretch>
            <a:fillRect/>
          </a:stretch>
        </p:blipFill>
        <p:spPr bwMode="auto">
          <a:xfrm>
            <a:off x="3000364" y="214291"/>
            <a:ext cx="6000792" cy="65210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Доброго ранку, шановний учню.&#10;Пропоную прочитати конспект уроку, відповідний параграф підручника і&#10;виконати письмово ті за..."/>
          <p:cNvPicPr>
            <a:picLocks noChangeAspect="1" noChangeArrowheads="1"/>
          </p:cNvPicPr>
          <p:nvPr/>
        </p:nvPicPr>
        <p:blipFill>
          <a:blip r:embed="rId2" cstate="print"/>
          <a:srcRect l="21160" t="53488" r="17711" b="6644"/>
          <a:stretch>
            <a:fillRect/>
          </a:stretch>
        </p:blipFill>
        <p:spPr bwMode="auto">
          <a:xfrm>
            <a:off x="357158" y="285728"/>
            <a:ext cx="8501121" cy="6572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ИВ. Повторення і систематизація основних теоретичних положень.&#10;Опрацювання таблиці “Частини мови”.&#10;– Скільки в українській..."/>
          <p:cNvPicPr>
            <a:picLocks noChangeAspect="1" noChangeArrowheads="1"/>
          </p:cNvPicPr>
          <p:nvPr/>
        </p:nvPicPr>
        <p:blipFill>
          <a:blip r:embed="rId2" cstate="print"/>
          <a:srcRect l="7053" r="8307" b="51827"/>
          <a:stretch>
            <a:fillRect/>
          </a:stretch>
        </p:blipFill>
        <p:spPr bwMode="auto">
          <a:xfrm>
            <a:off x="357158" y="234141"/>
            <a:ext cx="8358246" cy="62666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Documents and Settings\Admin\Рабочий стол\3-презентацыъ для урокыв\фони для презентацыйНовая папка (2)\WT8qaYq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4" name="Picture 2" descr="http://image.slidesharecdn.com/random-150117045604-conversion-gate02/95/-5-638.jpg?cb=1421470663"/>
          <p:cNvPicPr>
            <a:picLocks noChangeAspect="1" noChangeArrowheads="1"/>
          </p:cNvPicPr>
          <p:nvPr/>
        </p:nvPicPr>
        <p:blipFill>
          <a:blip r:embed="rId3" cstate="print"/>
          <a:srcRect l="8229" t="7829" r="3604" b="4488"/>
          <a:stretch>
            <a:fillRect/>
          </a:stretch>
        </p:blipFill>
        <p:spPr bwMode="auto">
          <a:xfrm>
            <a:off x="1357290" y="285728"/>
            <a:ext cx="7500990" cy="62636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Documents and Settings\Admin\Рабочий стол\3-презентацыъ для урокыв\фони для презентацыйНовая папка (2)\WT8qaYq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85720" y="285728"/>
            <a:ext cx="8858280" cy="7602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 smtClean="0">
                <a:solidFill>
                  <a:srgbClr val="FF0000"/>
                </a:solidFill>
                <a:latin typeface="Book Antiqua" pitchFamily="18" charset="0"/>
              </a:rPr>
              <a:t>                       Лінгвістична гра</a:t>
            </a:r>
          </a:p>
          <a:p>
            <a:endParaRPr lang="uk-UA" sz="4000" b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algn="ctr"/>
            <a:r>
              <a:rPr lang="uk-UA" sz="2400" i="1" dirty="0" smtClean="0">
                <a:latin typeface="Book Antiqua" pitchFamily="18" charset="0"/>
              </a:rPr>
              <a:t>        Якщо ви правильно розподілите частини мови у колонки, то зможете прочитати вислів, підкресливши другу від початку букву.</a:t>
            </a:r>
            <a:endParaRPr lang="ru-RU" sz="2400" i="1" dirty="0" smtClean="0">
              <a:latin typeface="Book Antiqua" pitchFamily="18" charset="0"/>
            </a:endParaRPr>
          </a:p>
          <a:p>
            <a:endParaRPr lang="uk-UA" sz="2400" i="1" dirty="0" smtClean="0">
              <a:latin typeface="Book Antiqua" pitchFamily="18" charset="0"/>
            </a:endParaRPr>
          </a:p>
          <a:p>
            <a:r>
              <a:rPr lang="uk-UA" sz="24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Знайомий, один, пахучий, пусто, обов’язок ,два, дев’яносто, вночі, спритний, думка, тридцятий, окуляри, жадібно, сімсот, сумно, світанок, найкращий, вправна, скоро, великий, привабливі, дихання, чудово, вільний.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r>
              <a:rPr lang="uk-UA" sz="2400" dirty="0" smtClean="0">
                <a:latin typeface="Book Antiqua" pitchFamily="18" charset="0"/>
              </a:rPr>
              <a:t>    </a:t>
            </a:r>
          </a:p>
          <a:p>
            <a:pPr algn="ctr"/>
            <a:r>
              <a:rPr lang="uk-UA" sz="2400" b="1" dirty="0" smtClean="0">
                <a:latin typeface="Book Antiqua" pitchFamily="18" charset="0"/>
              </a:rPr>
              <a:t>Іменник    Прикметник    Прислівник        Числівник</a:t>
            </a:r>
          </a:p>
          <a:p>
            <a:pPr algn="ctr"/>
            <a:endParaRPr lang="uk-UA" sz="2400" b="1" dirty="0" smtClean="0">
              <a:latin typeface="Book Antiqua" pitchFamily="18" charset="0"/>
            </a:endParaRPr>
          </a:p>
          <a:p>
            <a:pPr algn="ctr"/>
            <a:r>
              <a:rPr lang="uk-UA" sz="2400" b="1" i="1" u="sng" dirty="0" smtClean="0">
                <a:solidFill>
                  <a:srgbClr val="C00000"/>
                </a:solidFill>
                <a:latin typeface="Book Antiqua" pitchFamily="18" charset="0"/>
              </a:rPr>
              <a:t>Букви</a:t>
            </a:r>
            <a:r>
              <a:rPr lang="uk-UA" sz="2400" b="1" i="1" dirty="0" smtClean="0">
                <a:solidFill>
                  <a:srgbClr val="C00000"/>
                </a:solidFill>
                <a:latin typeface="Book Antiqua" pitchFamily="18" charset="0"/>
              </a:rPr>
              <a:t> на папері – у науку </a:t>
            </a:r>
            <a:r>
              <a:rPr lang="uk-UA" sz="2400" b="1" i="1" u="sng" dirty="0" smtClean="0">
                <a:solidFill>
                  <a:srgbClr val="C00000"/>
                </a:solidFill>
                <a:latin typeface="Book Antiqua" pitchFamily="18" charset="0"/>
              </a:rPr>
              <a:t>двері.</a:t>
            </a:r>
          </a:p>
          <a:p>
            <a:pPr algn="ctr"/>
            <a:r>
              <a:rPr lang="uk-UA" sz="2400" i="1" dirty="0" smtClean="0">
                <a:solidFill>
                  <a:srgbClr val="7030A0"/>
                </a:solidFill>
                <a:latin typeface="Book Antiqua" pitchFamily="18" charset="0"/>
              </a:rPr>
              <a:t>Пояснити, які розділові знаки ставимо в реченні і чому. Виконати повний синтаксичний розбір речення </a:t>
            </a:r>
            <a:endParaRPr lang="ru-RU" sz="2400" i="1" dirty="0" smtClean="0">
              <a:solidFill>
                <a:srgbClr val="7030A0"/>
              </a:solidFill>
              <a:latin typeface="Book Antiqua" pitchFamily="18" charset="0"/>
            </a:endParaRPr>
          </a:p>
          <a:p>
            <a:pPr algn="ctr"/>
            <a:endParaRPr lang="ru-RU" sz="2400" i="1" dirty="0" smtClean="0">
              <a:latin typeface="Book Antiqua" pitchFamily="18" charset="0"/>
            </a:endParaRPr>
          </a:p>
          <a:p>
            <a:r>
              <a:rPr lang="uk-UA" sz="2400" b="1" i="1" dirty="0" smtClean="0">
                <a:latin typeface="Book Antiqua" pitchFamily="18" charset="0"/>
              </a:rPr>
              <a:t> </a:t>
            </a:r>
            <a:endParaRPr lang="ru-RU" sz="2400" i="1" dirty="0" smtClean="0">
              <a:latin typeface="Book Antiqua" pitchFamily="18" charset="0"/>
            </a:endParaRPr>
          </a:p>
          <a:p>
            <a:endParaRPr lang="ru-RU" sz="2400" i="1" dirty="0">
              <a:latin typeface="Book Antiqua" pitchFamily="18" charset="0"/>
            </a:endParaRPr>
          </a:p>
        </p:txBody>
      </p:sp>
      <p:pic>
        <p:nvPicPr>
          <p:cNvPr id="5" name="Picture 8" descr="Картинки по запросу малюнки паровоза і вагоні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0"/>
            <a:ext cx="1571604" cy="1557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Documents and Settings\Admin\Рабочий стол\3-презентацыъ для урокыв\фони для презентацыйНовая папка (2)\WT8qaYq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285852" y="0"/>
            <a:ext cx="7858148" cy="7648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  <a:latin typeface="Book Antiqua" pitchFamily="18" charset="0"/>
              </a:rPr>
              <a:t>             Диктант – вікторина</a:t>
            </a:r>
          </a:p>
          <a:p>
            <a:pPr algn="ctr"/>
            <a:r>
              <a:rPr lang="uk-UA" sz="2400" dirty="0" smtClean="0">
                <a:latin typeface="Book Antiqua" pitchFamily="18" charset="0"/>
              </a:rPr>
              <a:t>Знайдіть </a:t>
            </a:r>
            <a:r>
              <a:rPr lang="uk-UA" sz="2400" b="1" i="1" u="sng" dirty="0" smtClean="0">
                <a:latin typeface="Book Antiqua" pitchFamily="18" charset="0"/>
              </a:rPr>
              <a:t>займенники</a:t>
            </a:r>
            <a:r>
              <a:rPr lang="uk-UA" sz="2400" dirty="0" smtClean="0">
                <a:latin typeface="Book Antiqua" pitchFamily="18" charset="0"/>
              </a:rPr>
              <a:t> в лічилках і скоромовках, запишіть. </a:t>
            </a:r>
            <a:endParaRPr lang="ru-RU" sz="2400" dirty="0" smtClean="0">
              <a:latin typeface="Book Antiqua" pitchFamily="18" charset="0"/>
            </a:endParaRPr>
          </a:p>
          <a:p>
            <a:r>
              <a:rPr lang="uk-UA" sz="2400" dirty="0" smtClean="0">
                <a:latin typeface="Book Antiqua" pitchFamily="18" charset="0"/>
              </a:rPr>
              <a:t> </a:t>
            </a:r>
            <a:endParaRPr lang="ru-RU" sz="2400" dirty="0" smtClean="0">
              <a:latin typeface="Book Antiqua" pitchFamily="18" charset="0"/>
            </a:endParaRPr>
          </a:p>
          <a:p>
            <a:pPr algn="ctr"/>
            <a:r>
              <a:rPr lang="uk-UA" sz="2400" i="1" dirty="0" smtClean="0">
                <a:latin typeface="Book Antiqua" pitchFamily="18" charset="0"/>
              </a:rPr>
              <a:t>Я, ти, він, вона –</a:t>
            </a:r>
            <a:endParaRPr lang="ru-RU" sz="2400" dirty="0" smtClean="0">
              <a:latin typeface="Book Antiqua" pitchFamily="18" charset="0"/>
            </a:endParaRPr>
          </a:p>
          <a:p>
            <a:pPr algn="ctr"/>
            <a:r>
              <a:rPr lang="uk-UA" sz="2400" i="1" dirty="0" smtClean="0">
                <a:latin typeface="Book Antiqua" pitchFamily="18" charset="0"/>
              </a:rPr>
              <a:t>Разом дружна вся сім’я.</a:t>
            </a:r>
            <a:endParaRPr lang="ru-RU" sz="2400" dirty="0" smtClean="0">
              <a:latin typeface="Book Antiqua" pitchFamily="18" charset="0"/>
            </a:endParaRPr>
          </a:p>
          <a:p>
            <a:pPr algn="ctr"/>
            <a:r>
              <a:rPr lang="uk-UA" sz="2400" i="1" dirty="0" smtClean="0">
                <a:latin typeface="Book Antiqua" pitchFamily="18" charset="0"/>
              </a:rPr>
              <a:t>Хто запізниться, </a:t>
            </a:r>
            <a:endParaRPr lang="ru-RU" sz="2400" dirty="0" smtClean="0">
              <a:latin typeface="Book Antiqua" pitchFamily="18" charset="0"/>
            </a:endParaRPr>
          </a:p>
          <a:p>
            <a:pPr algn="ctr"/>
            <a:r>
              <a:rPr lang="uk-UA" sz="2400" i="1" dirty="0" smtClean="0">
                <a:latin typeface="Book Antiqua" pitchFamily="18" charset="0"/>
              </a:rPr>
              <a:t>Той буде жмуриться.</a:t>
            </a:r>
            <a:endParaRPr lang="uk-UA" sz="800" i="1" dirty="0" smtClean="0">
              <a:latin typeface="Book Antiqua" pitchFamily="18" charset="0"/>
            </a:endParaRPr>
          </a:p>
          <a:p>
            <a:pPr algn="ctr"/>
            <a:r>
              <a:rPr lang="uk-UA" sz="2400" i="1" dirty="0" smtClean="0">
                <a:latin typeface="Book Antiqua" pitchFamily="18" charset="0"/>
              </a:rPr>
              <a:t> Тут циганка ворожила,</a:t>
            </a:r>
            <a:endParaRPr lang="ru-RU" sz="2400" dirty="0" smtClean="0">
              <a:latin typeface="Book Antiqua" pitchFamily="18" charset="0"/>
            </a:endParaRPr>
          </a:p>
          <a:p>
            <a:pPr algn="ctr"/>
            <a:r>
              <a:rPr lang="uk-UA" sz="2400" i="1" dirty="0" smtClean="0">
                <a:latin typeface="Book Antiqua" pitchFamily="18" charset="0"/>
              </a:rPr>
              <a:t>Шматок сала положила,</a:t>
            </a:r>
            <a:endParaRPr lang="ru-RU" sz="2400" dirty="0" smtClean="0">
              <a:latin typeface="Book Antiqua" pitchFamily="18" charset="0"/>
            </a:endParaRPr>
          </a:p>
          <a:p>
            <a:pPr algn="ctr"/>
            <a:r>
              <a:rPr lang="uk-UA" sz="2400" i="1" dirty="0" smtClean="0">
                <a:latin typeface="Book Antiqua" pitchFamily="18" charset="0"/>
              </a:rPr>
              <a:t>Ось воно є – щастя твоє.</a:t>
            </a:r>
            <a:endParaRPr lang="ru-RU" sz="2400" dirty="0" smtClean="0">
              <a:latin typeface="Book Antiqua" pitchFamily="18" charset="0"/>
            </a:endParaRPr>
          </a:p>
          <a:p>
            <a:pPr algn="ctr"/>
            <a:r>
              <a:rPr lang="uk-UA" sz="2400" i="1" dirty="0" smtClean="0">
                <a:latin typeface="Book Antiqua" pitchFamily="18" charset="0"/>
              </a:rPr>
              <a:t>  Котилася торба</a:t>
            </a:r>
            <a:endParaRPr lang="ru-RU" sz="2400" dirty="0" smtClean="0">
              <a:latin typeface="Book Antiqua" pitchFamily="18" charset="0"/>
            </a:endParaRPr>
          </a:p>
          <a:p>
            <a:pPr algn="ctr"/>
            <a:r>
              <a:rPr lang="uk-UA" sz="2400" i="1" dirty="0" smtClean="0">
                <a:latin typeface="Book Antiqua" pitchFamily="18" charset="0"/>
              </a:rPr>
              <a:t> з високого горба,</a:t>
            </a:r>
            <a:endParaRPr lang="ru-RU" sz="2400" dirty="0" smtClean="0">
              <a:latin typeface="Book Antiqua" pitchFamily="18" charset="0"/>
            </a:endParaRPr>
          </a:p>
          <a:p>
            <a:pPr algn="ctr"/>
            <a:r>
              <a:rPr lang="uk-UA" sz="2400" i="1" dirty="0" smtClean="0">
                <a:latin typeface="Book Antiqua" pitchFamily="18" charset="0"/>
              </a:rPr>
              <a:t>А в тій торбі</a:t>
            </a:r>
            <a:endParaRPr lang="ru-RU" sz="2400" dirty="0" smtClean="0">
              <a:latin typeface="Book Antiqua" pitchFamily="18" charset="0"/>
            </a:endParaRPr>
          </a:p>
          <a:p>
            <a:pPr algn="ctr"/>
            <a:r>
              <a:rPr lang="uk-UA" sz="2400" i="1" dirty="0" smtClean="0">
                <a:latin typeface="Book Antiqua" pitchFamily="18" charset="0"/>
              </a:rPr>
              <a:t> хліб – паляниця, </a:t>
            </a:r>
            <a:endParaRPr lang="ru-RU" sz="2400" dirty="0" smtClean="0">
              <a:latin typeface="Book Antiqua" pitchFamily="18" charset="0"/>
            </a:endParaRPr>
          </a:p>
          <a:p>
            <a:pPr algn="ctr"/>
            <a:r>
              <a:rPr lang="uk-UA" sz="2400" i="1" dirty="0" smtClean="0">
                <a:latin typeface="Book Antiqua" pitchFamily="18" charset="0"/>
              </a:rPr>
              <a:t>Кому доведеться, </a:t>
            </a:r>
            <a:endParaRPr lang="ru-RU" sz="2400" dirty="0" smtClean="0">
              <a:latin typeface="Book Antiqua" pitchFamily="18" charset="0"/>
            </a:endParaRPr>
          </a:p>
          <a:p>
            <a:pPr algn="ctr"/>
            <a:r>
              <a:rPr lang="uk-UA" sz="2400" i="1" dirty="0" smtClean="0">
                <a:latin typeface="Book Antiqua" pitchFamily="18" charset="0"/>
              </a:rPr>
              <a:t>той буде жмуриться.</a:t>
            </a:r>
            <a:endParaRPr lang="ru-RU" sz="2400" dirty="0" smtClean="0">
              <a:latin typeface="Book Antiqua" pitchFamily="18" charset="0"/>
            </a:endParaRPr>
          </a:p>
          <a:p>
            <a:pPr algn="ctr"/>
            <a:endParaRPr lang="ru-RU" sz="4000" b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algn="ctr">
              <a:lnSpc>
                <a:spcPct val="150000"/>
              </a:lnSpc>
            </a:pPr>
            <a:endParaRPr lang="uk-UA" b="1" dirty="0" smtClean="0">
              <a:solidFill>
                <a:srgbClr val="FF0000"/>
              </a:solidFill>
              <a:latin typeface="Book Antiqua" pitchFamily="18" charset="0"/>
            </a:endParaRPr>
          </a:p>
        </p:txBody>
      </p:sp>
      <p:pic>
        <p:nvPicPr>
          <p:cNvPr id="7" name="Рисунок 6" descr="C:\Users\саня\Desktop\Анімашки 7\Знак  питання 1 gif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2285992"/>
            <a:ext cx="1857388" cy="3320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Documents and Settings\Admin\Рабочий стол\3-презентацыъ для урокыв\фони для презентацыйНовая папка (2)\WT8qaYq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000232" y="357166"/>
            <a:ext cx="7143768" cy="6417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  <a:latin typeface="Book Antiqua" pitchFamily="18" charset="0"/>
              </a:rPr>
              <a:t>               Ми – коректори</a:t>
            </a:r>
          </a:p>
          <a:p>
            <a:pPr algn="ctr"/>
            <a:endParaRPr lang="uk-UA" sz="4000" b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algn="ctr"/>
            <a:endParaRPr lang="ru-RU" sz="4000" b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b="1" dirty="0" smtClean="0">
                <a:latin typeface="Book Antiqua" pitchFamily="18" charset="0"/>
              </a:rPr>
              <a:t> </a:t>
            </a:r>
            <a:r>
              <a:rPr lang="uk-UA" sz="2400" dirty="0" smtClean="0">
                <a:latin typeface="Book Antiqua" pitchFamily="18" charset="0"/>
              </a:rPr>
              <a:t>Сконструюйте прислів’я і підкресліть в них </a:t>
            </a:r>
            <a:r>
              <a:rPr lang="uk-UA" sz="2400" b="1" i="1" dirty="0" smtClean="0">
                <a:latin typeface="Book Antiqua" pitchFamily="18" charset="0"/>
              </a:rPr>
              <a:t>числівники</a:t>
            </a:r>
            <a:r>
              <a:rPr lang="uk-UA" sz="2400" b="1" dirty="0" smtClean="0">
                <a:latin typeface="Book Antiqua" pitchFamily="18" charset="0"/>
              </a:rPr>
              <a:t>. </a:t>
            </a:r>
            <a:r>
              <a:rPr lang="uk-UA" sz="2400" dirty="0" smtClean="0">
                <a:latin typeface="Book Antiqua" pitchFamily="18" charset="0"/>
              </a:rPr>
              <a:t>Які є розряди числівників? </a:t>
            </a:r>
          </a:p>
          <a:p>
            <a:pPr>
              <a:lnSpc>
                <a:spcPct val="150000"/>
              </a:lnSpc>
            </a:pPr>
            <a:endParaRPr lang="uk-UA" sz="2400" dirty="0" smtClean="0">
              <a:latin typeface="Book Antiqua" pitchFamily="18" charset="0"/>
            </a:endParaRPr>
          </a:p>
          <a:p>
            <a:pPr lvl="0"/>
            <a:r>
              <a:rPr lang="uk-UA" sz="2400" i="1" dirty="0" smtClean="0">
                <a:latin typeface="Book Antiqua" pitchFamily="18" charset="0"/>
              </a:rPr>
              <a:t>1. За, поженешся, жодного, не, зайцями, двома, спіймаєш.</a:t>
            </a:r>
            <a:endParaRPr lang="ru-RU" sz="2400" dirty="0" smtClean="0">
              <a:latin typeface="Book Antiqua" pitchFamily="18" charset="0"/>
            </a:endParaRPr>
          </a:p>
          <a:p>
            <a:pPr lvl="0"/>
            <a:r>
              <a:rPr lang="uk-UA" sz="2400" i="1" dirty="0" smtClean="0">
                <a:latin typeface="Book Antiqua" pitchFamily="18" charset="0"/>
              </a:rPr>
              <a:t>2. Хата, не, господинь, де, там, сім, метена.</a:t>
            </a:r>
            <a:endParaRPr lang="ru-RU" sz="2400" dirty="0" smtClean="0">
              <a:latin typeface="Book Antiqua" pitchFamily="18" charset="0"/>
            </a:endParaRPr>
          </a:p>
          <a:p>
            <a:pPr lvl="0"/>
            <a:r>
              <a:rPr lang="uk-UA" sz="2400" i="1" dirty="0" smtClean="0">
                <a:latin typeface="Book Antiqua" pitchFamily="18" charset="0"/>
              </a:rPr>
              <a:t>3. Одна, ще, голова, добре, а, краще, дві.</a:t>
            </a:r>
            <a:endParaRPr lang="ru-RU" sz="2400" dirty="0" smtClean="0">
              <a:latin typeface="Book Antiqua" pitchFamily="18" charset="0"/>
            </a:endParaRPr>
          </a:p>
          <a:p>
            <a:r>
              <a:rPr lang="uk-UA" sz="2400" i="1" dirty="0" smtClean="0">
                <a:latin typeface="Book Antiqua" pitchFamily="18" charset="0"/>
              </a:rPr>
              <a:t>4. Сім відмір, а, разів, відріж, один.</a:t>
            </a:r>
            <a:r>
              <a:rPr lang="ru-RU" sz="2400" dirty="0" smtClean="0">
                <a:latin typeface="Book Antiqua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ru-RU" sz="2400" dirty="0" smtClean="0">
              <a:latin typeface="Book Antiqua" pitchFamily="18" charset="0"/>
            </a:endParaRPr>
          </a:p>
          <a:p>
            <a:pPr algn="ctr">
              <a:lnSpc>
                <a:spcPct val="150000"/>
              </a:lnSpc>
            </a:pPr>
            <a:endParaRPr lang="uk-UA" b="1" dirty="0" smtClean="0">
              <a:solidFill>
                <a:srgbClr val="FF0000"/>
              </a:solidFill>
              <a:latin typeface="Book Antiqua" pitchFamily="18" charset="0"/>
            </a:endParaRPr>
          </a:p>
        </p:txBody>
      </p:sp>
      <p:pic>
        <p:nvPicPr>
          <p:cNvPr id="6" name="Picture 2" descr="C:\Users\Надя\Desktop\работа\УКР. літ\крутяк\Робота з текстом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904" y="5072074"/>
            <a:ext cx="263172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Documents and Settings\Admin\Рабочий стол\3-презентацыъ для урокыв\фони для презентацыйНовая папка (2)\WT8qaYq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786182" y="1500174"/>
            <a:ext cx="535781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  <a:latin typeface="Book Antiqua" pitchFamily="18" charset="0"/>
              </a:rPr>
              <a:t>Тест на уважність</a:t>
            </a:r>
            <a:endParaRPr lang="ru-RU" sz="4000" b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b="1" dirty="0" smtClean="0">
                <a:latin typeface="Book Antiqua" pitchFamily="18" charset="0"/>
              </a:rPr>
              <a:t> </a:t>
            </a:r>
            <a:r>
              <a:rPr lang="uk-UA" sz="2400" dirty="0" smtClean="0">
                <a:latin typeface="Book Antiqua" pitchFamily="18" charset="0"/>
              </a:rPr>
              <a:t>– Яку з самостійних частин мови ми ще не згадали ? </a:t>
            </a:r>
            <a:endParaRPr lang="ru-RU" sz="2400" dirty="0" smtClean="0">
              <a:latin typeface="Book Antiqua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dirty="0" smtClean="0">
                <a:latin typeface="Book Antiqua" pitchFamily="18" charset="0"/>
              </a:rPr>
              <a:t> - Що  вам відомо про цю частину мови ?</a:t>
            </a:r>
            <a:endParaRPr lang="uk-UA" b="1" dirty="0" smtClean="0">
              <a:solidFill>
                <a:srgbClr val="FF0000"/>
              </a:solidFill>
              <a:latin typeface="Book Antiqua" pitchFamily="18" charset="0"/>
            </a:endParaRPr>
          </a:p>
        </p:txBody>
      </p:sp>
      <p:pic>
        <p:nvPicPr>
          <p:cNvPr id="6" name="Picture 6" descr="Картинки по запросу малюнки паровоза і вагоні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3786190"/>
            <a:ext cx="2328865" cy="27451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Documents and Settings\Admin\Рабочий стол\3-презентацыъ для урокыв\фони для презентацыйНовая папка (2)\WT8qaYq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71538" y="1500174"/>
            <a:ext cx="778674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  <a:latin typeface="Book Antiqua" pitchFamily="18" charset="0"/>
              </a:rPr>
              <a:t>                       Ми - лінгвісти!</a:t>
            </a:r>
          </a:p>
          <a:p>
            <a:pPr algn="ctr"/>
            <a:r>
              <a:rPr lang="uk-UA" sz="4000" b="1" dirty="0" smtClean="0">
                <a:solidFill>
                  <a:srgbClr val="FF0000"/>
                </a:solidFill>
                <a:latin typeface="Book Antiqua" pitchFamily="18" charset="0"/>
              </a:rPr>
              <a:t>                     Ми - письменники!</a:t>
            </a:r>
          </a:p>
          <a:p>
            <a:pPr algn="ctr"/>
            <a:r>
              <a:rPr lang="uk-UA" sz="2400" b="1" dirty="0" smtClean="0">
                <a:latin typeface="Book Antiqua" pitchFamily="18" charset="0"/>
              </a:rPr>
              <a:t> </a:t>
            </a:r>
            <a:r>
              <a:rPr lang="uk-UA" sz="2400" dirty="0" smtClean="0">
                <a:latin typeface="Book Antiqua" pitchFamily="18" charset="0"/>
              </a:rPr>
              <a:t> Коментуємо ланцюжком  правопис прислівників , що записані на картках. З  будь-якими двома скласти речення.</a:t>
            </a:r>
          </a:p>
          <a:p>
            <a:endParaRPr lang="ru-RU" sz="2400" dirty="0" smtClean="0">
              <a:latin typeface="Book Antiqua" pitchFamily="18" charset="0"/>
            </a:endParaRPr>
          </a:p>
          <a:p>
            <a:pPr algn="ctr"/>
            <a:r>
              <a:rPr lang="uk-UA" sz="2400" i="1" dirty="0" smtClean="0">
                <a:latin typeface="Book Antiqua" pitchFamily="18" charset="0"/>
              </a:rPr>
              <a:t>Вранці, по-українському, рік у рік, восени, навпростець, спідлоба, кінець  кінцем, хтозна-де, часто-густо, збоку, зверху, на жаль, взимку, по-літньому, з краю в край,                    пліч-о-пліч, тишком-нишком, з боку на бік, щодня, без сумніву, напам’ять, по-моєму, зроду-віку, по совісті, надворі, коли-не-коли, назавжди.</a:t>
            </a:r>
            <a:endParaRPr lang="ru-RU" sz="2400" dirty="0">
              <a:latin typeface="Book Antiqua" pitchFamily="18" charset="0"/>
            </a:endParaRPr>
          </a:p>
        </p:txBody>
      </p:sp>
      <p:pic>
        <p:nvPicPr>
          <p:cNvPr id="5" name="Picture 2" descr="Картинки по запросу малюнки паровоза і вагоні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357166"/>
            <a:ext cx="2019300" cy="2266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Documents and Settings\Admin\Рабочий стол\3-презентацыъ для урокыв\фони для презентацыйНовая папка (2)\WT8qaYq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285852" y="2357430"/>
            <a:ext cx="785814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  <a:latin typeface="Book Antiqua" pitchFamily="18" charset="0"/>
              </a:rPr>
              <a:t>Відтворювальний диктант</a:t>
            </a:r>
            <a:endParaRPr lang="ru-RU" sz="4000" b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algn="ctr"/>
            <a:r>
              <a:rPr lang="uk-UA" sz="2400" b="1" i="1" dirty="0" smtClean="0">
                <a:latin typeface="Book Antiqua" pitchFamily="18" charset="0"/>
              </a:rPr>
              <a:t>Слухаючи  прислів’я і приказки, випишіть у два стовпчики сполучники і прийменники.</a:t>
            </a:r>
          </a:p>
          <a:p>
            <a:pPr algn="ctr"/>
            <a:endParaRPr lang="uk-UA" sz="2400" b="1" i="1" dirty="0" smtClean="0">
              <a:latin typeface="Book Antiqua" pitchFamily="18" charset="0"/>
            </a:endParaRPr>
          </a:p>
          <a:p>
            <a:pPr algn="ctr"/>
            <a:r>
              <a:rPr lang="uk-UA" sz="2400" b="1" dirty="0" smtClean="0">
                <a:latin typeface="Book Antiqua" pitchFamily="18" charset="0"/>
              </a:rPr>
              <a:t>Сполучники                              Прийменники</a:t>
            </a:r>
            <a:endParaRPr lang="ru-RU" sz="2400" b="1" dirty="0" smtClean="0">
              <a:latin typeface="Book Antiqua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b="1" dirty="0" smtClean="0">
                <a:latin typeface="Book Antiqua" pitchFamily="18" charset="0"/>
              </a:rPr>
              <a:t> </a:t>
            </a:r>
            <a:endParaRPr lang="uk-UA" b="1" dirty="0" smtClean="0">
              <a:solidFill>
                <a:srgbClr val="FF0000"/>
              </a:solidFill>
              <a:latin typeface="Book Antiqua" pitchFamily="18" charset="0"/>
            </a:endParaRPr>
          </a:p>
        </p:txBody>
      </p:sp>
      <p:pic>
        <p:nvPicPr>
          <p:cNvPr id="5" name="Picture 5" descr="C:\Users\Елена\AppData\Local\Microsoft\Windows\Temporary Internet Files\Content.IE5\8HWJBAYM\MC90044042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2" y="357166"/>
            <a:ext cx="1928826" cy="1857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Documents and Settings\Admin\Рабочий стол\3-презентацыъ для урокыв\фони для презентацыйНовая папка (2)\WT8qaYq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428860" y="1857364"/>
            <a:ext cx="671514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 smtClean="0">
                <a:solidFill>
                  <a:srgbClr val="FF0000"/>
                </a:solidFill>
                <a:latin typeface="Book Antiqua" pitchFamily="18" charset="0"/>
              </a:rPr>
              <a:t>         Гра </a:t>
            </a:r>
            <a:r>
              <a:rPr lang="uk-UA" sz="4000" b="1" dirty="0" err="1" smtClean="0">
                <a:solidFill>
                  <a:srgbClr val="FF0000"/>
                </a:solidFill>
                <a:latin typeface="Book Antiqua" pitchFamily="18" charset="0"/>
              </a:rPr>
              <a:t>“Четверте</a:t>
            </a:r>
            <a:r>
              <a:rPr lang="uk-UA" sz="4000" b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uk-UA" sz="4000" b="1" dirty="0" err="1" smtClean="0">
                <a:solidFill>
                  <a:srgbClr val="FF0000"/>
                </a:solidFill>
                <a:latin typeface="Book Antiqua" pitchFamily="18" charset="0"/>
              </a:rPr>
              <a:t>зайве”</a:t>
            </a:r>
            <a:endParaRPr lang="ru-RU" sz="4000" b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lvl="0" algn="ctr"/>
            <a:r>
              <a:rPr lang="uk-UA" sz="2400" b="1" dirty="0" smtClean="0">
                <a:latin typeface="Book Antiqua" pitchFamily="18" charset="0"/>
              </a:rPr>
              <a:t> </a:t>
            </a:r>
            <a:r>
              <a:rPr lang="uk-UA" sz="2400" dirty="0" smtClean="0">
                <a:latin typeface="Book Antiqua" pitchFamily="18" charset="0"/>
              </a:rPr>
              <a:t>Знайти </a:t>
            </a:r>
            <a:r>
              <a:rPr lang="uk-UA" sz="2400" dirty="0" err="1" smtClean="0">
                <a:latin typeface="Book Antiqua" pitchFamily="18" charset="0"/>
              </a:rPr>
              <a:t>“четверте</a:t>
            </a:r>
            <a:r>
              <a:rPr lang="uk-UA" sz="2400" dirty="0" smtClean="0">
                <a:latin typeface="Book Antiqua" pitchFamily="18" charset="0"/>
              </a:rPr>
              <a:t> </a:t>
            </a:r>
            <a:r>
              <a:rPr lang="uk-UA" sz="2400" dirty="0" err="1" smtClean="0">
                <a:latin typeface="Book Antiqua" pitchFamily="18" charset="0"/>
              </a:rPr>
              <a:t>зайве”</a:t>
            </a:r>
            <a:r>
              <a:rPr lang="uk-UA" sz="2400" dirty="0" smtClean="0">
                <a:latin typeface="Book Antiqua" pitchFamily="18" charset="0"/>
              </a:rPr>
              <a:t> слово, аргументувати свої докази, виділити орфограми.</a:t>
            </a:r>
            <a:endParaRPr lang="ru-RU" sz="2400" dirty="0" smtClean="0">
              <a:latin typeface="Book Antiqua" pitchFamily="18" charset="0"/>
            </a:endParaRPr>
          </a:p>
          <a:p>
            <a:pPr lvl="0" algn="ctr">
              <a:lnSpc>
                <a:spcPct val="150000"/>
              </a:lnSpc>
            </a:pPr>
            <a:r>
              <a:rPr lang="uk-UA" sz="2400" i="1" dirty="0" smtClean="0">
                <a:latin typeface="Book Antiqua" pitchFamily="18" charset="0"/>
              </a:rPr>
              <a:t>П’ять, п’ятірка, п’ятий, п’ятеро.    </a:t>
            </a:r>
            <a:endParaRPr lang="ru-RU" sz="2400" dirty="0" smtClean="0">
              <a:latin typeface="Book Antiqua" pitchFamily="18" charset="0"/>
            </a:endParaRPr>
          </a:p>
          <a:p>
            <a:pPr lvl="0" algn="ctr">
              <a:lnSpc>
                <a:spcPct val="150000"/>
              </a:lnSpc>
            </a:pPr>
            <a:r>
              <a:rPr lang="uk-UA" sz="2400" i="1" dirty="0" smtClean="0">
                <a:latin typeface="Book Antiqua" pitchFamily="18" charset="0"/>
              </a:rPr>
              <a:t>Навесні, взимку, дружні, зранку.  </a:t>
            </a:r>
            <a:endParaRPr lang="ru-RU" sz="2400" dirty="0" smtClean="0">
              <a:latin typeface="Book Antiqua" pitchFamily="18" charset="0"/>
            </a:endParaRPr>
          </a:p>
          <a:p>
            <a:pPr lvl="0" algn="ctr">
              <a:lnSpc>
                <a:spcPct val="150000"/>
              </a:lnSpc>
            </a:pPr>
            <a:r>
              <a:rPr lang="uk-UA" sz="2400" i="1" dirty="0" smtClean="0">
                <a:latin typeface="Book Antiqua" pitchFamily="18" charset="0"/>
              </a:rPr>
              <a:t>Я, від, його, тебе.                               </a:t>
            </a:r>
            <a:endParaRPr lang="ru-RU" sz="2400" dirty="0" smtClean="0">
              <a:latin typeface="Book Antiqua" pitchFamily="18" charset="0"/>
            </a:endParaRPr>
          </a:p>
          <a:p>
            <a:pPr lvl="0" algn="ctr">
              <a:lnSpc>
                <a:spcPct val="150000"/>
              </a:lnSpc>
            </a:pPr>
            <a:r>
              <a:rPr lang="uk-UA" sz="2400" i="1" dirty="0" smtClean="0">
                <a:latin typeface="Book Antiqua" pitchFamily="18" charset="0"/>
              </a:rPr>
              <a:t>Стук-стук, ох, ку-ку, ойкає.              </a:t>
            </a:r>
            <a:endParaRPr lang="ru-RU" sz="2400" dirty="0" smtClean="0">
              <a:latin typeface="Book Antiqua" pitchFamily="18" charset="0"/>
            </a:endParaRPr>
          </a:p>
          <a:p>
            <a:pPr lvl="0" algn="ctr">
              <a:lnSpc>
                <a:spcPct val="150000"/>
              </a:lnSpc>
            </a:pPr>
            <a:r>
              <a:rPr lang="uk-UA" sz="2400" i="1" dirty="0" smtClean="0">
                <a:latin typeface="Book Antiqua" pitchFamily="18" charset="0"/>
              </a:rPr>
              <a:t> Не, але, та, або.                                </a:t>
            </a:r>
            <a:endParaRPr lang="ru-RU" sz="2400" dirty="0" smtClean="0">
              <a:latin typeface="Book Antiqua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uk-UA" sz="2400" dirty="0" smtClean="0"/>
              <a:t>	</a:t>
            </a:r>
            <a:endParaRPr lang="ru-RU" sz="2400" dirty="0" smtClean="0"/>
          </a:p>
          <a:p>
            <a:pPr>
              <a:lnSpc>
                <a:spcPct val="150000"/>
              </a:lnSpc>
            </a:pPr>
            <a:r>
              <a:rPr lang="uk-UA" sz="2400" b="1" dirty="0" smtClean="0"/>
              <a:t> </a:t>
            </a:r>
            <a:endParaRPr lang="ru-RU" sz="2400" dirty="0"/>
          </a:p>
        </p:txBody>
      </p:sp>
      <p:pic>
        <p:nvPicPr>
          <p:cNvPr id="5" name="Рисунок 4" descr="88402611_large_3085196_x_e13c2d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4414" y="3571876"/>
            <a:ext cx="1643074" cy="25911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Documents and Settings\Admin\Рабочий стол\3-презентацыъ для урокыв\фони для презентацыйНовая папка (2)\WT8qaYq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643306" y="285728"/>
            <a:ext cx="5500694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  <a:latin typeface="Book Antiqua" pitchFamily="18" charset="0"/>
              </a:rPr>
              <a:t>    Домашнє завдання</a:t>
            </a:r>
          </a:p>
          <a:p>
            <a:pPr algn="ctr"/>
            <a:endParaRPr lang="uk-UA" sz="4000" b="1" i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algn="ctr"/>
            <a:endParaRPr lang="uk-UA" sz="2400" b="1" i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2400" smtClean="0">
                <a:latin typeface="Book Antiqua" pitchFamily="18" charset="0"/>
              </a:rPr>
              <a:t> Виписати </a:t>
            </a:r>
            <a:r>
              <a:rPr lang="uk-UA" sz="2400" dirty="0" smtClean="0">
                <a:latin typeface="Book Antiqua" pitchFamily="18" charset="0"/>
              </a:rPr>
              <a:t>чотири речення (загадку, прислів’я, лічилку, скоромовку), визначити частини мови </a:t>
            </a:r>
            <a:endParaRPr lang="ru-RU" sz="2400" dirty="0" smtClean="0">
              <a:latin typeface="Book Antiqua" pitchFamily="18" charset="0"/>
            </a:endParaRPr>
          </a:p>
          <a:p>
            <a:pPr algn="ctr">
              <a:lnSpc>
                <a:spcPct val="150000"/>
              </a:lnSpc>
            </a:pPr>
            <a:endParaRPr lang="ru-RU" sz="4000" b="1" i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uk-UA" sz="4000" b="1" dirty="0" smtClean="0"/>
              <a:t>	</a:t>
            </a:r>
            <a:endParaRPr lang="ru-RU" sz="4000" b="1" dirty="0" smtClean="0"/>
          </a:p>
          <a:p>
            <a:pPr>
              <a:lnSpc>
                <a:spcPct val="150000"/>
              </a:lnSpc>
            </a:pPr>
            <a:r>
              <a:rPr lang="uk-UA" sz="2400" b="1" dirty="0" smtClean="0"/>
              <a:t> </a:t>
            </a:r>
            <a:endParaRPr lang="ru-RU" sz="2400" dirty="0"/>
          </a:p>
        </p:txBody>
      </p:sp>
      <p:pic>
        <p:nvPicPr>
          <p:cNvPr id="5" name="irc_mi" descr="https://encrypted-tbn0.gstatic.com/images?q=tbn:ANd9GcSndRwvIietkLaK-ZkcR-ExzJduMpzq-c6JTkM317IbirAoEzkH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549644">
            <a:off x="892109" y="3778290"/>
            <a:ext cx="2153551" cy="1988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632</Words>
  <Application>Microsoft Office PowerPoint</Application>
  <PresentationFormat>Экран (4:3)</PresentationFormat>
  <Paragraphs>95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TPCUSer</cp:lastModifiedBy>
  <cp:revision>4</cp:revision>
  <dcterms:created xsi:type="dcterms:W3CDTF">2011-10-27T10:14:31Z</dcterms:created>
  <dcterms:modified xsi:type="dcterms:W3CDTF">2022-05-30T08:41:08Z</dcterms:modified>
</cp:coreProperties>
</file>