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ий слайд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None/>
              <a:defRPr b="0" i="0" sz="8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і об’єкт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озділу" showMasterSp="0" type="secHead">
  <p:cSld name="SECTION_HEADER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None/>
              <a:defRPr b="0" i="0" sz="8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’єкти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орівняння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1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1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Лише заголовок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ий слайд" showMasterSp="0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міст із підписом" showMasterSp="0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ображення з підписом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і вертикальний текст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ий заголовок і текст" showMasterSp="0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2"/>
          <p:cNvSpPr txBox="1"/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8.jpg"/><Relationship Id="rId5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/>
          <p:nvPr>
            <p:ph type="ctrTitle"/>
          </p:nvPr>
        </p:nvSpPr>
        <p:spPr>
          <a:xfrm>
            <a:off x="1100050" y="996600"/>
            <a:ext cx="100584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36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НАЦІОНАЛЬНА ЕКОНОМІКА ТА ПОКАЗНИКИ  ЇЇ ЕКОНОМІЧНОГО РОЗВИТКУ</a:t>
            </a:r>
            <a:endParaRPr b="0" i="0" sz="36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>
            <p:ph idx="1" type="subTitle"/>
          </p:nvPr>
        </p:nvSpPr>
        <p:spPr>
          <a:xfrm>
            <a:off x="1066801" y="4562695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0" i="0" lang="ru-RU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ТЕМА 1 </a:t>
            </a:r>
            <a:r>
              <a:rPr b="0" i="0" lang="ru-RU" sz="1679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НАЦІОНАЛЬНА ЕКОНОМІКА. УРОК 2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0" i="0" lang="ru-RU" sz="1679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ПРЕЗЕНТАЦІЯ ВЧИТЕЛЯ ГЕОГРАФІЇ ЕНЕРГОДАРСЬКОЇ ЗОШ №4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0" i="0" lang="ru-RU" sz="1679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МІРОШНИК Л.П.</a:t>
            </a:r>
            <a:endParaRPr b="0" i="0" sz="1679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055" y="357362"/>
            <a:ext cx="4550400" cy="2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4">
            <a:alphaModFix/>
          </a:blip>
          <a:srcRect b="33279" l="1296" r="6998" t="2744"/>
          <a:stretch/>
        </p:blipFill>
        <p:spPr>
          <a:xfrm>
            <a:off x="5843451" y="357362"/>
            <a:ext cx="6096000" cy="182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Пригадайте:</a:t>
            </a:r>
            <a:endParaRPr/>
          </a:p>
        </p:txBody>
      </p:sp>
      <p:sp>
        <p:nvSpPr>
          <p:cNvPr id="110" name="Google Shape;110;p14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1. Що таке природні умови і природні ресурси? 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2. Що таке трудові ресурси та економічно активне населення? 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3. Що зображено на політичній карті світу? 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Скільки в світі існує незалежних країн?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Що таке господарство? </a:t>
            </a:r>
            <a:endParaRPr/>
          </a:p>
        </p:txBody>
      </p:sp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Господарство –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сукупність усіх видів людської діяльності, які дають змогу задовольняти матеріальні та нематеріальні потреби суспільства, а також забезпечують його розвиток.</a:t>
            </a:r>
            <a:endParaRPr/>
          </a:p>
        </p:txBody>
      </p:sp>
      <p:pic>
        <p:nvPicPr>
          <p:cNvPr id="117" name="Google Shape;117;p15"/>
          <p:cNvPicPr preferRelativeResize="0"/>
          <p:nvPr/>
        </p:nvPicPr>
        <p:blipFill/>
        <p:spPr>
          <a:xfrm>
            <a:off x="3593686" y="2605408"/>
            <a:ext cx="4122108" cy="375490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6"/>
          <p:cNvGrpSpPr/>
          <p:nvPr/>
        </p:nvGrpSpPr>
        <p:grpSpPr>
          <a:xfrm>
            <a:off x="1071041" y="1846436"/>
            <a:ext cx="9901237" cy="3978843"/>
            <a:chOff x="78581" y="173"/>
            <a:chExt cx="9901237" cy="3978843"/>
          </a:xfrm>
        </p:grpSpPr>
        <p:sp>
          <p:nvSpPr>
            <p:cNvPr id="123" name="Google Shape;123;p16"/>
            <p:cNvSpPr/>
            <p:nvPr/>
          </p:nvSpPr>
          <p:spPr>
            <a:xfrm>
              <a:off x="78581" y="173"/>
              <a:ext cx="3094136" cy="1856482"/>
            </a:xfrm>
            <a:prstGeom prst="rect">
              <a:avLst/>
            </a:prstGeom>
            <a:solidFill>
              <a:srgbClr val="3F739B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 txBox="1"/>
            <p:nvPr/>
          </p:nvSpPr>
          <p:spPr>
            <a:xfrm>
              <a:off x="78581" y="173"/>
              <a:ext cx="3094136" cy="1856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Особисте селянське господарство 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– це господарська діяльність на землі, яка проводиться фізичною особою індивідуально або родиною з метою задоволення особистісних потреб у сільськогосподарській продукції, а також реалізації її надлишків. Такі господарства можуть, крім того, надавати послуги з використанням свого майна, наприклад у сфері сільського зеленого туризму. 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3482131" y="173"/>
              <a:ext cx="3094136" cy="1856482"/>
            </a:xfrm>
            <a:prstGeom prst="rect">
              <a:avLst/>
            </a:prstGeom>
            <a:solidFill>
              <a:srgbClr val="4A533D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 txBox="1"/>
            <p:nvPr/>
          </p:nvSpPr>
          <p:spPr>
            <a:xfrm>
              <a:off x="3482131" y="173"/>
              <a:ext cx="3094136" cy="1856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Міське господарство </a:t>
              </a:r>
              <a:r>
                <a:rPr b="0" i="0" lang="ru-RU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– сукупність служб, інженерних споруд і мереж, заводів, фабрик, установ, які розташовані на території міста і призначені задовольняти повсякденні комунальні, побутові, матеріальні та соціально­культурні потреби жителів міста. Складовою частиною міського господарства є житлово-комунальне господарство.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6885682" y="173"/>
              <a:ext cx="3094136" cy="1856482"/>
            </a:xfrm>
            <a:prstGeom prst="rect">
              <a:avLst/>
            </a:prstGeom>
            <a:solidFill>
              <a:srgbClr val="DF967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6"/>
            <p:cNvSpPr txBox="1"/>
            <p:nvPr/>
          </p:nvSpPr>
          <p:spPr>
            <a:xfrm>
              <a:off x="6885682" y="173"/>
              <a:ext cx="3094136" cy="1856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Домашнє господарство – приватне господарство окремої родини.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6051162" y="2122534"/>
              <a:ext cx="3094136" cy="1856482"/>
            </a:xfrm>
            <a:prstGeom prst="rect">
              <a:avLst/>
            </a:prstGeom>
            <a:solidFill>
              <a:srgbClr val="AB620D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6051162" y="2122534"/>
              <a:ext cx="3094136" cy="1856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Національні господарства країн світу, що об’єднані економічними та політичними відносинами, формують світове (глобальне) господарство.</a:t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1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4 Рівні господарства: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783772" y="4108677"/>
            <a:ext cx="60960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Національна економіка (національне господарство) – 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сукупність взаємопов’язаних видів людської діяльності в межах певної країни, яка сформувалася у зв’язку з особливостями її географічного положення протягом певного періоду історичного розвитку.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32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Що таке виробництво? </a:t>
            </a:r>
            <a:br>
              <a:rPr b="0" i="0" lang="ru-RU" sz="432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36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– процес створення матеріальних і духовних благ, необхідних для існування і розвитку країни.</a:t>
            </a:r>
            <a:endParaRPr b="0" i="0" sz="36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5248"/>
          <a:stretch/>
        </p:blipFill>
        <p:spPr>
          <a:xfrm>
            <a:off x="1097280" y="2256456"/>
            <a:ext cx="8350868" cy="2541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Що таке виробництво?</a:t>
            </a:r>
            <a:endParaRPr b="0" i="0" sz="4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18"/>
          <p:cNvGrpSpPr/>
          <p:nvPr/>
        </p:nvGrpSpPr>
        <p:grpSpPr>
          <a:xfrm>
            <a:off x="1101965" y="1972146"/>
            <a:ext cx="10048395" cy="3770957"/>
            <a:chOff x="5002" y="125883"/>
            <a:chExt cx="10048395" cy="3770957"/>
          </a:xfrm>
        </p:grpSpPr>
        <p:sp>
          <p:nvSpPr>
            <p:cNvPr id="145" name="Google Shape;145;p18"/>
            <p:cNvSpPr/>
            <p:nvPr/>
          </p:nvSpPr>
          <p:spPr>
            <a:xfrm>
              <a:off x="5002" y="125883"/>
              <a:ext cx="2356848" cy="2356848"/>
            </a:xfrm>
            <a:prstGeom prst="roundRect">
              <a:avLst>
                <a:gd fmla="val 10000" name="adj"/>
              </a:avLst>
            </a:prstGeom>
            <a:blipFill rotWithShape="1">
              <a:blip r:embed="rId3">
                <a:alphaModFix/>
              </a:blip>
              <a:stretch>
                <a:fillRect b="0" l="-29999" r="-29997" t="0"/>
              </a:stretch>
            </a:blip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388675" y="1539992"/>
              <a:ext cx="2356848" cy="2356848"/>
            </a:xfrm>
            <a:prstGeom prst="roundRect">
              <a:avLst>
                <a:gd fmla="val 10000" name="adj"/>
              </a:avLst>
            </a:prstGeom>
            <a:solidFill>
              <a:srgbClr val="E38310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 txBox="1"/>
            <p:nvPr/>
          </p:nvSpPr>
          <p:spPr>
            <a:xfrm>
              <a:off x="457705" y="1609022"/>
              <a:ext cx="2218788" cy="22187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Вирішальним чинником виробництва є праця людини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2815831" y="1021149"/>
              <a:ext cx="453981" cy="56631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EEC0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8"/>
            <p:cNvSpPr txBox="1"/>
            <p:nvPr/>
          </p:nvSpPr>
          <p:spPr>
            <a:xfrm>
              <a:off x="2815831" y="1134412"/>
              <a:ext cx="317787" cy="339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3658939" y="125883"/>
              <a:ext cx="2356848" cy="2356848"/>
            </a:xfrm>
            <a:prstGeom prst="roundRect">
              <a:avLst>
                <a:gd fmla="val 10000" name="adj"/>
              </a:avLst>
            </a:prstGeom>
            <a:blipFill rotWithShape="1">
              <a:blip r:embed="rId4">
                <a:alphaModFix/>
              </a:blip>
              <a:stretch>
                <a:fillRect b="0" l="-4999" r="-4998" t="0"/>
              </a:stretch>
            </a:blip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4042612" y="1539992"/>
              <a:ext cx="2356848" cy="2356848"/>
            </a:xfrm>
            <a:prstGeom prst="roundRect">
              <a:avLst>
                <a:gd fmla="val 10000" name="adj"/>
              </a:avLst>
            </a:prstGeom>
            <a:solidFill>
              <a:srgbClr val="E38310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 txBox="1"/>
            <p:nvPr/>
          </p:nvSpPr>
          <p:spPr>
            <a:xfrm>
              <a:off x="4111642" y="1609022"/>
              <a:ext cx="2218788" cy="22187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Виробництво неможливе без предметів та засобів праці.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Предметами виробництва є сировини та матеріали, з яких виробляють продукцію. 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 селі особливим предметом виробництва є земля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6469768" y="1021149"/>
              <a:ext cx="453981" cy="56631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EEC0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8"/>
            <p:cNvSpPr txBox="1"/>
            <p:nvPr/>
          </p:nvSpPr>
          <p:spPr>
            <a:xfrm>
              <a:off x="6469768" y="1134412"/>
              <a:ext cx="317787" cy="339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7312876" y="125883"/>
              <a:ext cx="2356848" cy="2356848"/>
            </a:xfrm>
            <a:prstGeom prst="roundRect">
              <a:avLst>
                <a:gd fmla="val 10000" name="adj"/>
              </a:avLst>
            </a:prstGeom>
            <a:blipFill rotWithShape="1">
              <a:blip r:embed="rId5">
                <a:alphaModFix/>
              </a:blip>
              <a:stretch>
                <a:fillRect b="-14997" l="0" r="0" t="-14999"/>
              </a:stretch>
            </a:blip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7696549" y="1539992"/>
              <a:ext cx="2356848" cy="2356848"/>
            </a:xfrm>
            <a:prstGeom prst="roundRect">
              <a:avLst>
                <a:gd fmla="val 10000" name="adj"/>
              </a:avLst>
            </a:prstGeom>
            <a:solidFill>
              <a:srgbClr val="E38310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8"/>
            <p:cNvSpPr txBox="1"/>
            <p:nvPr/>
          </p:nvSpPr>
          <p:spPr>
            <a:xfrm>
              <a:off x="7765579" y="1609022"/>
              <a:ext cx="2218788" cy="22187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Засоби праці – це машини та обладнання. 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Сукупність зайнятих працівників, а також предметів та засобів праці називають продуктивними силами.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81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32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Розрізняють виробництво засобів праці та виробництво предметів споживання.</a:t>
            </a:r>
            <a:endParaRPr b="0" i="0" sz="432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1" i="0" lang="ru-RU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b="0" i="1" lang="ru-RU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Наведіть приклади засобів виробництва та предметів споживання. </a:t>
            </a:r>
            <a:endParaRPr b="0" i="1" sz="2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0" i="1" lang="ru-RU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З’ясуйте, на яких заводах і фабриках їх виробляють.</a:t>
            </a:r>
            <a:endParaRPr b="0" i="1" sz="2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682" y="2887163"/>
            <a:ext cx="5995346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9989" y="2887162"/>
            <a:ext cx="5391150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Послуги та їх характерні ознаки.</a:t>
            </a:r>
            <a:r>
              <a:rPr b="0" i="0" lang="ru-RU" sz="24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b="0" i="0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ru-RU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З піднесенням рівня життя суспільства усе більшого значення набувають послуги та зростає попит споживачів на них</a:t>
            </a:r>
            <a:endParaRPr b="0" i="1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Послуга –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це дія індивіда на користь іншого, результат якої споживається в процесі її  надання.</a:t>
            </a:r>
            <a:endParaRPr/>
          </a:p>
          <a:p>
            <a:pPr indent="3556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 Пригадайте, які вам відомі види послуг, що їх одержує ваша родина.  Проілюструйте на їх прикладі характерні ознаки послуг.</a:t>
            </a:r>
            <a:endParaRPr b="0" i="0" sz="2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280" y="3735493"/>
            <a:ext cx="3287334" cy="2473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0080" y="3831288"/>
            <a:ext cx="6820260" cy="2273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Обмін та споживання</a:t>
            </a:r>
            <a:endParaRPr/>
          </a:p>
        </p:txBody>
      </p:sp>
      <p:sp>
        <p:nvSpPr>
          <p:cNvPr id="179" name="Google Shape;179;p2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Спеціалізація (від лат. specialis – особливий) –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це переважний розвиток тих виробництв, для яких на даній території умови є найкращими, а більша частина продукції призначена для обміну.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Font typeface="Calibri"/>
              <a:buNone/>
            </a:pPr>
            <a:r>
              <a:rPr b="0" i="0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територіальний поділ праці (ТПП) –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процес спеціалізації країн на виробництві певних видів продукції або наданні певних послуг</a:t>
            </a:r>
            <a:endParaRPr/>
          </a:p>
          <a:p>
            <a:pPr indent="3556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 rotWithShape="1">
          <a:blip r:embed="rId3">
            <a:alphaModFix/>
          </a:blip>
          <a:srcRect b="12636" l="12128" r="11747" t="27682"/>
          <a:stretch/>
        </p:blipFill>
        <p:spPr>
          <a:xfrm>
            <a:off x="6154471" y="3284064"/>
            <a:ext cx="5001209" cy="2938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Показники економічного розвитку національної економіки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Валовий внутрішній продукт (ВВП) –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це сукупна ринкова вартість річного обсягу кінцевої продукції та послуг, що їх вироблено на території країни.</a:t>
            </a:r>
            <a:endParaRPr/>
          </a:p>
          <a:p>
            <a:pPr indent="3556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280" y="2511159"/>
            <a:ext cx="7506789" cy="3640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3280" r="0" t="0"/>
          <a:stretch/>
        </p:blipFill>
        <p:spPr>
          <a:xfrm>
            <a:off x="600891" y="130629"/>
            <a:ext cx="5947955" cy="643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1915" y="1863634"/>
            <a:ext cx="5669166" cy="213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8738" l="0" r="5530" t="-3385"/>
          <a:stretch/>
        </p:blipFill>
        <p:spPr>
          <a:xfrm>
            <a:off x="2182776" y="78378"/>
            <a:ext cx="7884333" cy="559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ВНП </a:t>
            </a:r>
            <a:b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ВНП = ВВП + ДЗ – ДІ</a:t>
            </a:r>
            <a:endParaRPr/>
          </a:p>
        </p:txBody>
      </p:sp>
      <p:sp>
        <p:nvSpPr>
          <p:cNvPr id="204" name="Google Shape;204;p25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Водночас ВНП не враховує доходи підприємств, що розташовані в країні, але належать іноземцям, а також доходи іноземців, які працюють у країні.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Тому </a:t>
            </a:r>
            <a:r>
              <a:rPr b="0" i="1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ВНП = ВВП + ДЗ – ДІ, </a:t>
            </a:r>
            <a:endParaRPr b="0" i="1" sz="20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1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де ДЗ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доходи, що одержані національними суб’єктами за кордоном;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1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ДІ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доходи іноземців у межах країни.</a:t>
            </a:r>
            <a:endParaRPr/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Якщо ВНП &gt;  ВВП,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значить жителі даної країни отримують за кордоном більше, ніж іноземці заробляють в даній країні.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Індекс людського розвитку </a:t>
            </a:r>
            <a:b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(ІЛР) – показник якості життя 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8460" y="1837554"/>
            <a:ext cx="7774149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Нині ІЛР визначений для 188 держав і територій світу.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Його показники змінюються від 0,3 до майже 1,0.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Дуже високим вважається рівень людського розвитку, якщо коефіцієнт перевищує 0,9, високий – 0,8 – 0,9,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середнім – 0,5 – 0,8,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низьким – менш ніж 0,5.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Дуже високим рівнем ІЛР вирізняються 14 країн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Індекс людського розвитку </a:t>
            </a:r>
            <a:b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(ІЛР) – показник якості життя 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8"/>
          <p:cNvSpPr txBox="1"/>
          <p:nvPr>
            <p:ph idx="1" type="body"/>
          </p:nvPr>
        </p:nvSpPr>
        <p:spPr>
          <a:xfrm>
            <a:off x="1097280" y="1845734"/>
            <a:ext cx="10058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1" lang="ru-RU" sz="20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(ІЛР) – це комплексний показник, що розраховується для міждержавного порівняння і визначення рівня життя, грамотності, освіченості й довголіття як основних характеристик людського потенціалу досліджуваної території. </a:t>
            </a:r>
            <a:endParaRPr/>
          </a:p>
        </p:txBody>
      </p:sp>
      <p:pic>
        <p:nvPicPr>
          <p:cNvPr id="223" name="Google Shape;223;p28"/>
          <p:cNvPicPr preferRelativeResize="0"/>
          <p:nvPr/>
        </p:nvPicPr>
        <p:blipFill rotWithShape="1">
          <a:blip r:embed="rId3">
            <a:alphaModFix/>
          </a:blip>
          <a:srcRect b="0" l="1" r="-673" t="2831"/>
          <a:stretch/>
        </p:blipFill>
        <p:spPr>
          <a:xfrm>
            <a:off x="3183452" y="2978331"/>
            <a:ext cx="5925714" cy="346301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8"/>
          <p:cNvSpPr txBox="1"/>
          <p:nvPr/>
        </p:nvSpPr>
        <p:spPr>
          <a:xfrm>
            <a:off x="1249680" y="4390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lang="ru-RU" sz="4800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Індекс людського розвитку </a:t>
            </a:r>
            <a:br>
              <a:rPr lang="ru-RU" sz="4800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4800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(ІЛР) – показник якості життя </a:t>
            </a:r>
            <a:endParaRPr sz="4800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1" lang="ru-RU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Україна належить до країн із середнім показником ІЛР, посідаючи  81­ше місце в світі з індексом 0,747.</a:t>
            </a:r>
            <a:endParaRPr b="0" i="1" sz="2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Нашій країні притаманна достатньо низька очікувана тривалість життя при народженні – 71 рік, низькі реальні доходи населення.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Водночас грамотність дорослого населення становить 100 %, середня тривалість навчання – 12 років.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ru-RU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Найнижчі показники ІЛР притаманні 29 країнам світу, які розташовані переважно в Африці (Нігер, Центрально­Африканська Республіка, Еритрея, Чад, Бурунді, Буркіна­Фасо, Гвінея, Сьєрра­Леоне, Мозамбік, Малі та інші), а також в Азії (Афганістан, Ємен) та Латинській Америці (Гаїті).</a:t>
            </a:r>
            <a:endParaRPr/>
          </a:p>
          <a:p>
            <a:pPr indent="35560" lvl="0" marL="9144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D4120"/>
              </a:buClr>
              <a:buFont typeface="Calibri"/>
              <a:buNone/>
            </a:pP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Індекс людського розвитку </a:t>
            </a:r>
            <a:b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4800" u="none" cap="none" strike="noStrike">
                <a:solidFill>
                  <a:srgbClr val="8D4120"/>
                </a:solidFill>
                <a:latin typeface="Calibri"/>
                <a:ea typeface="Calibri"/>
                <a:cs typeface="Calibri"/>
                <a:sym typeface="Calibri"/>
              </a:rPr>
              <a:t>(ІЛР) – показник якості життя </a:t>
            </a:r>
            <a:endParaRPr b="0" i="0" sz="4800" u="none" cap="none" strike="noStrike">
              <a:solidFill>
                <a:srgbClr val="8D41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етроспектива">
  <a:themeElements>
    <a:clrScheme name="Ретроспектива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