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3" r:id="rId5"/>
    <p:sldId id="258" r:id="rId6"/>
    <p:sldId id="260" r:id="rId7"/>
    <p:sldId id="264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3452"/>
    <a:srgbClr val="4719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5E40-D1DF-494C-B464-B7A9AAF52023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26BE0-3100-41AE-9129-40BDA64432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5E40-D1DF-494C-B464-B7A9AAF52023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26BE0-3100-41AE-9129-40BDA64432D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5E40-D1DF-494C-B464-B7A9AAF52023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26BE0-3100-41AE-9129-40BDA64432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5E40-D1DF-494C-B464-B7A9AAF52023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26BE0-3100-41AE-9129-40BDA64432D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5E40-D1DF-494C-B464-B7A9AAF52023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26BE0-3100-41AE-9129-40BDA64432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5E40-D1DF-494C-B464-B7A9AAF52023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26BE0-3100-41AE-9129-40BDA64432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5E40-D1DF-494C-B464-B7A9AAF52023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26BE0-3100-41AE-9129-40BDA64432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5E40-D1DF-494C-B464-B7A9AAF52023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26BE0-3100-41AE-9129-40BDA64432DD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5E40-D1DF-494C-B464-B7A9AAF52023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26BE0-3100-41AE-9129-40BDA64432D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5E40-D1DF-494C-B464-B7A9AAF52023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26BE0-3100-41AE-9129-40BDA64432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5E40-D1DF-494C-B464-B7A9AAF52023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26BE0-3100-41AE-9129-40BDA64432DD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65C5E40-D1DF-494C-B464-B7A9AAF52023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F226BE0-3100-41AE-9129-40BDA64432D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2376264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Segoe Print" panose="02000600000000000000" pitchFamily="2" charset="0"/>
                <a:ea typeface="BatangChe" panose="02030609000101010101" pitchFamily="49" charset="-127"/>
              </a:rPr>
              <a:t>Легенда </a:t>
            </a:r>
            <a:br>
              <a:rPr lang="ru-RU" b="1" dirty="0" smtClean="0">
                <a:solidFill>
                  <a:srgbClr val="002060"/>
                </a:solidFill>
                <a:latin typeface="Segoe Print" panose="02000600000000000000" pitchFamily="2" charset="0"/>
                <a:ea typeface="BatangChe" panose="02030609000101010101" pitchFamily="49" charset="-127"/>
              </a:rPr>
            </a:br>
            <a:r>
              <a:rPr lang="ru-RU" b="1" dirty="0" smtClean="0">
                <a:solidFill>
                  <a:srgbClr val="002060"/>
                </a:solidFill>
                <a:latin typeface="Segoe Print" panose="02000600000000000000" pitchFamily="2" charset="0"/>
                <a:ea typeface="BatangChe" panose="02030609000101010101" pitchFamily="49" charset="-127"/>
              </a:rPr>
              <a:t>про </a:t>
            </a:r>
            <a:r>
              <a:rPr lang="ru-RU" b="1" dirty="0" err="1" smtClean="0">
                <a:solidFill>
                  <a:srgbClr val="002060"/>
                </a:solidFill>
                <a:latin typeface="Segoe Print" panose="02000600000000000000" pitchFamily="2" charset="0"/>
                <a:ea typeface="BatangChe" panose="02030609000101010101" pitchFamily="49" charset="-127"/>
              </a:rPr>
              <a:t>заснування</a:t>
            </a:r>
            <a:r>
              <a:rPr lang="ru-RU" b="1" dirty="0" smtClean="0">
                <a:solidFill>
                  <a:srgbClr val="002060"/>
                </a:solidFill>
                <a:latin typeface="Segoe Print" panose="02000600000000000000" pitchFamily="2" charset="0"/>
                <a:ea typeface="BatangChe" panose="02030609000101010101" pitchFamily="49" charset="-127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Segoe Print" panose="02000600000000000000" pitchFamily="2" charset="0"/>
                <a:ea typeface="BatangChe" panose="02030609000101010101" pitchFamily="49" charset="-127"/>
              </a:rPr>
              <a:t>міста</a:t>
            </a:r>
            <a:r>
              <a:rPr lang="ru-RU" b="1" dirty="0" smtClean="0">
                <a:solidFill>
                  <a:srgbClr val="002060"/>
                </a:solidFill>
                <a:latin typeface="Segoe Print" panose="02000600000000000000" pitchFamily="2" charset="0"/>
                <a:ea typeface="BatangChe" panose="02030609000101010101" pitchFamily="49" charset="-127"/>
              </a:rPr>
              <a:t> </a:t>
            </a:r>
            <a:r>
              <a:rPr lang="uk-UA" b="1" dirty="0" smtClean="0">
                <a:solidFill>
                  <a:srgbClr val="002060"/>
                </a:solidFill>
                <a:latin typeface="Segoe Print" panose="02000600000000000000" pitchFamily="2" charset="0"/>
                <a:ea typeface="BatangChe" panose="02030609000101010101" pitchFamily="49" charset="-127"/>
              </a:rPr>
              <a:t>Києва </a:t>
            </a:r>
            <a:endParaRPr lang="ru-RU" b="1" dirty="0">
              <a:solidFill>
                <a:srgbClr val="002060"/>
              </a:solidFill>
              <a:latin typeface="Segoe Print" panose="02000600000000000000" pitchFamily="2" charset="0"/>
              <a:ea typeface="BatangChe" panose="02030609000101010101" pitchFamily="49" charset="-127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0072" y="4869160"/>
            <a:ext cx="3672408" cy="1728192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endParaRPr lang="uk-UA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429000"/>
            <a:ext cx="3262065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161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010552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містом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нашої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столицею є </a:t>
            </a:r>
            <a:r>
              <a:rPr lang="ru-RU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стародавнє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красиве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сучасне</a:t>
            </a: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Звідси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взяла початок </a:t>
            </a:r>
            <a:r>
              <a:rPr lang="ru-RU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українська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держава, і </a:t>
            </a:r>
            <a:r>
              <a:rPr lang="ru-RU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найстаріше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645152" y="2852936"/>
            <a:ext cx="4031304" cy="3600400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Заснування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Києва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датується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другою 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половиною V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першою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половиною VI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Звернемося до легенди про заснування міста…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52936"/>
            <a:ext cx="4175447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93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36248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олянський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князь Кий,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брати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Щек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Хорив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сестра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Либідь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>
          <a:xfrm>
            <a:off x="4645152" y="2060848"/>
            <a:ext cx="4247328" cy="4680520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Згідно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з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традиціями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та легендою про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заснування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Києва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заведено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вважати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що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Київ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завдячує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своєю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появою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трьом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братам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із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племені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полян —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Києві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Щекові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Хоривові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й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сестрі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їхній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Либідь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60848"/>
            <a:ext cx="3672408" cy="43204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080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482 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офіційно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прийнята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дата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заснування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Києва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645152" y="1988840"/>
            <a:ext cx="4031304" cy="4536504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pPr marL="0" lvl="0" indent="0" algn="ctr">
              <a:buClr>
                <a:srgbClr val="31B6FD"/>
              </a:buClr>
              <a:buNone/>
            </a:pPr>
            <a:r>
              <a:rPr lang="ru-RU" sz="3200" b="1" dirty="0" err="1">
                <a:solidFill>
                  <a:srgbClr val="5BD0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3200" b="1" dirty="0">
                <a:solidFill>
                  <a:srgbClr val="5BD0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5BD0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Києва</a:t>
            </a:r>
            <a:r>
              <a:rPr lang="ru-RU" sz="3200" b="1" dirty="0">
                <a:solidFill>
                  <a:srgbClr val="5BD0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походить </a:t>
            </a:r>
            <a:r>
              <a:rPr lang="ru-RU" sz="3200" b="1" dirty="0" err="1">
                <a:solidFill>
                  <a:srgbClr val="5BD0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3200" b="1" dirty="0">
                <a:solidFill>
                  <a:srgbClr val="5BD0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5BD0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3200" b="1" dirty="0">
                <a:solidFill>
                  <a:srgbClr val="5BD0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Кия — </a:t>
            </a:r>
            <a:r>
              <a:rPr lang="ru-RU" sz="3200" b="1" dirty="0" err="1">
                <a:solidFill>
                  <a:srgbClr val="5BD0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найстаршого</a:t>
            </a:r>
            <a:r>
              <a:rPr lang="ru-RU" sz="3200" b="1" dirty="0">
                <a:solidFill>
                  <a:srgbClr val="5BD0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b="1" dirty="0" err="1">
                <a:solidFill>
                  <a:srgbClr val="5BD0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sz="3200" b="1" dirty="0">
                <a:solidFill>
                  <a:srgbClr val="5BD0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5BD0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братів</a:t>
            </a:r>
            <a:r>
              <a:rPr lang="ru-RU" sz="3200" b="1" dirty="0">
                <a:solidFill>
                  <a:srgbClr val="5BD0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solidFill>
                  <a:srgbClr val="5BD0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3200" b="1" dirty="0">
                <a:solidFill>
                  <a:srgbClr val="5BD0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5BD0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вважають</a:t>
            </a:r>
            <a:r>
              <a:rPr lang="ru-RU" sz="3200" b="1" dirty="0">
                <a:solidFill>
                  <a:srgbClr val="5BD0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5BD0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засновниками</a:t>
            </a:r>
            <a:r>
              <a:rPr lang="ru-RU" sz="3200" b="1" dirty="0">
                <a:solidFill>
                  <a:srgbClr val="5BD0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головного </a:t>
            </a:r>
            <a:r>
              <a:rPr lang="ru-RU" sz="3200" b="1" dirty="0" err="1">
                <a:solidFill>
                  <a:srgbClr val="5BD0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3200" b="1" dirty="0">
                <a:solidFill>
                  <a:srgbClr val="5BD0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5BD0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3200" b="1" dirty="0">
                <a:solidFill>
                  <a:srgbClr val="5BD0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-Руси.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92896"/>
            <a:ext cx="4103439" cy="34563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00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5842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Чому назвали місто Києвом…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556792"/>
            <a:ext cx="4392488" cy="4968552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легендою, «князь Кий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сидів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горі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нині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узвіз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Боричів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Щек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сидів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горі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нині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зветься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Щековицею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Хорив — на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третій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горі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через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прозвана вона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Хоривицею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І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збудували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городок в честь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старшого брата, й нарекли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Києвом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608" y="2324809"/>
            <a:ext cx="3407959" cy="3432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293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</a:rPr>
              <a:t>Перші розбудовники  міста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916832"/>
            <a:ext cx="4175319" cy="4209648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3200" b="1" dirty="0" smtClean="0">
                <a:solidFill>
                  <a:srgbClr val="42345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 міста </a:t>
            </a:r>
            <a:r>
              <a:rPr lang="uk-UA" sz="3200" b="1" dirty="0" err="1" smtClean="0">
                <a:solidFill>
                  <a:srgbClr val="42345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Кия</a:t>
            </a:r>
            <a:r>
              <a:rPr lang="uk-UA" sz="3200" b="1" dirty="0" smtClean="0">
                <a:solidFill>
                  <a:srgbClr val="42345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були густі ліси  й пуща велика, і поляни ходили на лови і полювали там звірів, рубали ліс, наполегливо розбудовували місто.</a:t>
            </a:r>
            <a:endParaRPr lang="ru-RU" sz="3200" b="1" dirty="0">
              <a:solidFill>
                <a:srgbClr val="42345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348880"/>
            <a:ext cx="4247455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691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</a:rPr>
              <a:t>Від легенди до сьогодення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9201">
            <a:off x="539552" y="2348879"/>
            <a:ext cx="3742908" cy="3744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9514">
            <a:off x="4716016" y="2276872"/>
            <a:ext cx="4104456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682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Якими ти уявляєш </a:t>
            </a:r>
            <a:r>
              <a:rPr lang="uk-UA" b="1" dirty="0" err="1" smtClean="0">
                <a:solidFill>
                  <a:srgbClr val="002060"/>
                </a:solidFill>
              </a:rPr>
              <a:t>Кия</a:t>
            </a:r>
            <a:r>
              <a:rPr lang="uk-UA" b="1" dirty="0" smtClean="0">
                <a:solidFill>
                  <a:srgbClr val="002060"/>
                </a:solidFill>
              </a:rPr>
              <a:t>, Щека,  Хорива і сестру їхню Либідь?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355976" y="1916832"/>
            <a:ext cx="4392488" cy="4464496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Відтворіть свою уяву про трьох братів і їхню сестру в малюнках.</a:t>
            </a:r>
          </a:p>
          <a:p>
            <a:pPr marL="0" indent="0" algn="ctr">
              <a:buNone/>
            </a:pPr>
            <a:endParaRPr lang="uk-UA" sz="32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32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Створіть ілюстрацію за легендою про заснування Києва.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88840"/>
            <a:ext cx="3456384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080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114</TotalTime>
  <Words>250</Words>
  <Application>Microsoft Office PowerPoint</Application>
  <PresentationFormat>Экран (4:3)</PresentationFormat>
  <Paragraphs>17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BatangChe</vt:lpstr>
      <vt:lpstr>Candara</vt:lpstr>
      <vt:lpstr>Segoe Print</vt:lpstr>
      <vt:lpstr>Symbol</vt:lpstr>
      <vt:lpstr>Times New Roman</vt:lpstr>
      <vt:lpstr>Волна</vt:lpstr>
      <vt:lpstr>Легенда  про заснування міста Києва </vt:lpstr>
      <vt:lpstr>Головним містом нашої країни, її столицею є стародавнє місто Київ – дуже красиве й сучасне місто. Звідси взяла початок українська держава, і Київ – її найстаріше місто.</vt:lpstr>
      <vt:lpstr>Полянський князь Кий, його брати Щек і Хорив та сестра Либідь</vt:lpstr>
      <vt:lpstr>482 рік — офіційно прийнята дата заснування Києва</vt:lpstr>
      <vt:lpstr>Чому назвали місто Києвом…</vt:lpstr>
      <vt:lpstr>Перші розбудовники  міста</vt:lpstr>
      <vt:lpstr>Від легенди до сьогодення</vt:lpstr>
      <vt:lpstr>Якими ти уявляєш Кия, Щека,  Хорива і сестру їхню Либідь?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Легенда  про заснування міста Києва</dc:title>
  <dc:creator>Admin</dc:creator>
  <cp:lastModifiedBy>Рома</cp:lastModifiedBy>
  <cp:revision>18</cp:revision>
  <dcterms:created xsi:type="dcterms:W3CDTF">2021-11-13T15:40:04Z</dcterms:created>
  <dcterms:modified xsi:type="dcterms:W3CDTF">2022-09-16T07:40:48Z</dcterms:modified>
</cp:coreProperties>
</file>