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7"/>
  </p:notesMasterIdLst>
  <p:sldIdLst>
    <p:sldId id="257" r:id="rId4"/>
    <p:sldId id="400" r:id="rId5"/>
    <p:sldId id="401" r:id="rId6"/>
    <p:sldId id="273" r:id="rId7"/>
    <p:sldId id="279" r:id="rId8"/>
    <p:sldId id="270" r:id="rId9"/>
    <p:sldId id="267" r:id="rId10"/>
    <p:sldId id="394" r:id="rId11"/>
    <p:sldId id="402" r:id="rId12"/>
    <p:sldId id="282" r:id="rId13"/>
    <p:sldId id="406" r:id="rId14"/>
    <p:sldId id="262" r:id="rId15"/>
    <p:sldId id="409" r:id="rId16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A14"/>
    <a:srgbClr val="00FFFF"/>
    <a:srgbClr val="FF9933"/>
    <a:srgbClr val="080804"/>
    <a:srgbClr val="040608"/>
    <a:srgbClr val="090C0F"/>
    <a:srgbClr val="0A1518"/>
    <a:srgbClr val="000000"/>
    <a:srgbClr val="060606"/>
    <a:srgbClr val="0A17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45" autoAdjust="0"/>
    <p:restoredTop sz="92857" autoAdjust="0"/>
  </p:normalViewPr>
  <p:slideViewPr>
    <p:cSldViewPr snapToGrid="0" showGuides="1">
      <p:cViewPr varScale="1">
        <p:scale>
          <a:sx n="87" d="100"/>
          <a:sy n="87" d="100"/>
        </p:scale>
        <p:origin x="115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A8244-5290-44EF-B32F-832328F98066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8D96F-3F5C-4E71-A8D3-9B53E07E7716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1307E-0A2D-4406-A2D7-0B551DBF81F0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C5975-58FF-4563-BA53-DFBEA2559A3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9223C6-5F8C-40FA-9BAC-B5E7ACC5782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442E2-84C8-4A44-ACAD-0379556A9EC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5EC1C4-26CF-48BD-BAAC-27054FF20C5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2E8C2-A0F5-488C-B279-D905FAB0F7A3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51607-947C-4C7B-B8CB-2C16C4E059D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3730E-F47E-4A56-8B4E-CBEA2B2B774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3FBC8-7A01-4EB4-9A24-E43BE743C87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D5F21-DF88-4326-A7DF-AF2606F1F73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13D9F0-6352-4191-BDFF-814D085E436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FC24B-AA12-4205-969D-86D79ABC1C6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156EC-76ED-4235-977A-AC4E62F4304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0FD8C-8096-4BA9-AC67-DA307A7965B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BA975-546C-4804-9996-7F440EF8F28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2F246-1674-4856-9012-D261DC849A4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E71F3-ABEA-49B0-94AB-690D7F1EA6E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65DD7-CE60-4E8A-A373-89517684EAB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937BF-8693-482F-93AA-24C5CF6294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04AA8-E9C7-488A-9AAB-AE5101C96F5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ADAB3-D854-4682-AD15-E79524A1575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EAF82-4DDE-4F05-898B-4F0EC052655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6D6D0-1E4D-43C8-AE49-4252312E2C7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A25B1-8EFA-4936-B55C-0BE7C28AA41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3790F-B47E-4B91-A311-A357C3C28FD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06BA-4F06-4510-AA58-392167AA1B6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7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0300F-1DB0-464E-8E16-2181748EEA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DE84A-A9DE-46E3-A611-AFA91354FA6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00FB2-0B57-4AD9-9949-CACCD5C9A0B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73055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00"/>
            <a:ext cx="3008313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4C471-9716-4896-9EC5-BC7CC3772F3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710D4-E94D-47D1-97C9-0230E3818BD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B74C8-BCA5-4FD2-B88F-B9D340401C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69E11-EB3A-4CB9-9076-9002D5A2F36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0C7F882-9718-4250-807B-FCD6AAD63307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39A0F0C-6ADE-409E-B997-8C3E3F738FE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2CEC236-73C6-4034-866F-E8197E5DE84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naurok.com.ua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>
          <a:xfrm>
            <a:off x="1403350" y="274638"/>
            <a:ext cx="7283450" cy="561975"/>
          </a:xfrm>
        </p:spPr>
        <p:txBody>
          <a:bodyPr/>
          <a:lstStyle/>
          <a:p>
            <a:r>
              <a:rPr lang="uk-UA" sz="4000">
                <a:solidFill>
                  <a:srgbClr val="F5842F"/>
                </a:solidFill>
              </a:rPr>
              <a:t>Внутрішня будова Землі</a:t>
            </a:r>
          </a:p>
        </p:txBody>
      </p:sp>
      <p:pic>
        <p:nvPicPr>
          <p:cNvPr id="3077" name="Picture 5" descr="будова землі-прозо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341438"/>
            <a:ext cx="5108575" cy="5121275"/>
          </a:xfrm>
          <a:prstGeom prst="rect">
            <a:avLst/>
          </a:prstGeom>
          <a:noFill/>
        </p:spPr>
      </p:pic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2987675" y="3573463"/>
            <a:ext cx="2592388" cy="576262"/>
          </a:xfrm>
          <a:prstGeom prst="leftArrow">
            <a:avLst>
              <a:gd name="adj1" fmla="val 71380"/>
              <a:gd name="adj2" fmla="val 126107"/>
            </a:avLst>
          </a:prstGeom>
          <a:gradFill rotWithShape="1">
            <a:gsLst>
              <a:gs pos="0">
                <a:srgbClr val="840A30"/>
              </a:gs>
              <a:gs pos="100000">
                <a:srgbClr val="C35909"/>
              </a:gs>
            </a:gsLst>
            <a:lin ang="0" scaled="1"/>
          </a:gradFill>
          <a:ln w="9525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800">
                <a:solidFill>
                  <a:schemeClr val="bg1"/>
                </a:solidFill>
              </a:rPr>
              <a:t>ядро</a:t>
            </a:r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3492500" y="2565400"/>
            <a:ext cx="2592388" cy="576263"/>
          </a:xfrm>
          <a:prstGeom prst="leftArrow">
            <a:avLst>
              <a:gd name="adj1" fmla="val 71380"/>
              <a:gd name="adj2" fmla="val 126107"/>
            </a:avLst>
          </a:prstGeom>
          <a:gradFill rotWithShape="1">
            <a:gsLst>
              <a:gs pos="0">
                <a:srgbClr val="860000"/>
              </a:gs>
              <a:gs pos="100000">
                <a:srgbClr val="C95B09"/>
              </a:gs>
            </a:gsLst>
            <a:lin ang="0" scaled="1"/>
          </a:gradFill>
          <a:ln w="9525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800">
                <a:solidFill>
                  <a:schemeClr val="bg1"/>
                </a:solidFill>
              </a:rPr>
              <a:t> мантія</a:t>
            </a:r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3563938" y="1773238"/>
            <a:ext cx="3095625" cy="576262"/>
          </a:xfrm>
          <a:prstGeom prst="leftArrow">
            <a:avLst>
              <a:gd name="adj1" fmla="val 71380"/>
              <a:gd name="adj2" fmla="val 150587"/>
            </a:avLst>
          </a:prstGeom>
          <a:gradFill rotWithShape="1">
            <a:gsLst>
              <a:gs pos="0">
                <a:schemeClr val="accent2"/>
              </a:gs>
              <a:gs pos="100000">
                <a:srgbClr val="C95B09"/>
              </a:gs>
            </a:gsLst>
            <a:lin ang="0" scaled="1"/>
          </a:gradFill>
          <a:ln w="9525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800">
                <a:solidFill>
                  <a:schemeClr val="bg1"/>
                </a:solidFill>
              </a:rPr>
              <a:t>  земна кора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3079" grpId="0" animBg="1"/>
      <p:bldP spid="308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бьтм.png"/>
          <p:cNvPicPr>
            <a:picLocks noChangeAspect="1" noChangeArrowheads="1"/>
          </p:cNvPicPr>
          <p:nvPr/>
        </p:nvPicPr>
        <p:blipFill>
          <a:blip r:embed="rId2"/>
          <a:srcRect l="12134" t="15806" r="12149" b="120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13179" y="6046704"/>
            <a:ext cx="3962568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solidFill>
                  <a:sysClr val="windowText" lastClr="000000"/>
                </a:solidFill>
              </a:rPr>
              <a:t> Базальтовий шар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12345" y="4557295"/>
            <a:ext cx="3289634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solidFill>
                  <a:sysClr val="windowText" lastClr="000000"/>
                </a:solidFill>
              </a:rPr>
              <a:t> гранітний шар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7242" y="3260558"/>
            <a:ext cx="3240673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solidFill>
                  <a:sysClr val="windowText" lastClr="000000"/>
                </a:solidFill>
              </a:rPr>
              <a:t>Осадовий шар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H="1">
            <a:off x="4739188" y="625643"/>
            <a:ext cx="49379" cy="623235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577515" y="1227221"/>
            <a:ext cx="2767263" cy="1540042"/>
          </a:xfrm>
          <a:prstGeom prst="downArrow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ysClr val="windowText" lastClr="000000"/>
                </a:solidFill>
              </a:rPr>
              <a:t>Материкова кора</a:t>
            </a:r>
            <a:endParaRPr lang="uk-UA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5879431" y="1203158"/>
            <a:ext cx="2767263" cy="1540042"/>
          </a:xfrm>
          <a:prstGeom prst="downArrow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ysClr val="windowText" lastClr="000000"/>
                </a:solidFill>
              </a:rPr>
              <a:t>Океанічна</a:t>
            </a:r>
          </a:p>
          <a:p>
            <a:pPr algn="ctr"/>
            <a:r>
              <a:rPr lang="uk-UA" sz="3200" b="1" dirty="0" smtClean="0">
                <a:solidFill>
                  <a:sysClr val="windowText" lastClr="000000"/>
                </a:solidFill>
              </a:rPr>
              <a:t>кора</a:t>
            </a:r>
            <a:endParaRPr lang="uk-UA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title"/>
          </p:nvPr>
        </p:nvSpPr>
        <p:spPr>
          <a:xfrm>
            <a:off x="1331913" y="1"/>
            <a:ext cx="6801434" cy="693738"/>
          </a:xfr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uk-UA" sz="3600" b="1">
                <a:solidFill>
                  <a:sysClr val="windowText" lastClr="000000"/>
                </a:solidFill>
              </a:rPr>
              <a:t>Будова й типи земної кори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ми  м.png"/>
          <p:cNvPicPr>
            <a:picLocks noChangeAspect="1" noChangeArrowheads="1"/>
          </p:cNvPicPr>
          <p:nvPr/>
        </p:nvPicPr>
        <p:blipFill>
          <a:blip r:embed="rId2"/>
          <a:srcRect l="4477" b="42468"/>
          <a:stretch>
            <a:fillRect/>
          </a:stretch>
        </p:blipFill>
        <p:spPr bwMode="auto">
          <a:xfrm>
            <a:off x="15043" y="0"/>
            <a:ext cx="912895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74275" y="4020208"/>
            <a:ext cx="1135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граніт</a:t>
            </a:r>
            <a:endParaRPr lang="uk-UA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71241" y="4093780"/>
            <a:ext cx="1135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граніт</a:t>
            </a:r>
            <a:endParaRPr lang="uk-UA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141073" y="4740166"/>
            <a:ext cx="137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базальт</a:t>
            </a:r>
            <a:endParaRPr lang="uk-UA" sz="2400" b="1" dirty="0"/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4572000" y="2144111"/>
            <a:ext cx="2569778" cy="1876095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515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</a:rPr>
              <a:t>Виступи </a:t>
            </a:r>
            <a:r>
              <a:rPr lang="uk-UA" sz="2800" dirty="0" smtClean="0">
                <a:solidFill>
                  <a:schemeClr val="tx1"/>
                </a:solidFill>
                <a:latin typeface="Arial"/>
                <a:cs typeface="Arial"/>
              </a:rPr>
              <a:t>— це материки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499241" y="2479127"/>
            <a:ext cx="3158358" cy="1935217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485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</a:rPr>
              <a:t>Заглиблення </a:t>
            </a:r>
            <a:r>
              <a:rPr lang="uk-UA" sz="2800" dirty="0" smtClean="0">
                <a:solidFill>
                  <a:schemeClr val="tx1"/>
                </a:solidFill>
                <a:latin typeface="Arial"/>
                <a:cs typeface="Arial"/>
              </a:rPr>
              <a:t>— це океани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68668" y="220718"/>
            <a:ext cx="6487511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dirty="0" smtClean="0"/>
              <a:t>нерівності на поверхні Землі</a:t>
            </a:r>
            <a:endParaRPr lang="uk-UA" sz="32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187" y="0"/>
            <a:ext cx="6337737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Літосфера складається з 16 великих плит і кількох трохи менших.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39765" y="4913587"/>
            <a:ext cx="6117021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tx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Найбільшою є Тихоокеанська плита, яка утримує Тихий океан.</a:t>
            </a:r>
            <a:endParaRPr lang="uk-UA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473005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Межі між літосферними плитами бувають трьох типів і залежать від того, сходяться плити, розходяться чи перетворюються.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На цій карті показано нерівні із зсувами, межі між літосферними плитами.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со стрелкой вверх 2"/>
          <p:cNvSpPr/>
          <p:nvPr/>
        </p:nvSpPr>
        <p:spPr>
          <a:xfrm>
            <a:off x="0" y="3105807"/>
            <a:ext cx="8308429" cy="2585545"/>
          </a:xfrm>
          <a:prstGeom prst="upArrowCallout">
            <a:avLst/>
          </a:prstGeom>
          <a:solidFill>
            <a:srgbClr val="040608">
              <a:alpha val="70980"/>
            </a:srgb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chemeClr val="bg1"/>
                </a:solidFill>
              </a:rPr>
              <a:t>Гірські породи мантії плавляться і перетворюються на потоки магми, що збирається біля меж літосферних плит</a:t>
            </a:r>
            <a:endParaRPr lang="uk-UA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E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40" name="Picture 4" descr="2014-10-12 21 07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234152"/>
          </a:xfrm>
          <a:prstGeom prst="rect">
            <a:avLst/>
          </a:prstGeom>
          <a:noFill/>
        </p:spPr>
      </p:pic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0" y="5042118"/>
            <a:ext cx="9144000" cy="1815882"/>
          </a:xfrm>
          <a:prstGeom prst="rect">
            <a:avLst/>
          </a:prstGeom>
          <a:solidFill>
            <a:srgbClr val="090E0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По </a:t>
            </a:r>
            <a:r>
              <a:rPr lang="ru-RU" sz="2800" dirty="0" err="1">
                <a:solidFill>
                  <a:schemeClr val="bg1"/>
                </a:solidFill>
              </a:rPr>
              <a:t>тріщинах</a:t>
            </a:r>
            <a:r>
              <a:rPr lang="ru-RU" sz="2800" dirty="0">
                <a:solidFill>
                  <a:schemeClr val="bg1"/>
                </a:solidFill>
              </a:rPr>
              <a:t> на </a:t>
            </a:r>
            <a:r>
              <a:rPr lang="ru-RU" sz="2800" dirty="0" err="1">
                <a:solidFill>
                  <a:schemeClr val="bg1"/>
                </a:solidFill>
              </a:rPr>
              <a:t>земну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поверхню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піднімається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із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глибини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Землі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i="1" dirty="0">
                <a:solidFill>
                  <a:srgbClr val="FF0066"/>
                </a:solidFill>
              </a:rPr>
              <a:t>магма</a:t>
            </a:r>
            <a:r>
              <a:rPr lang="ru-RU" sz="2800" dirty="0">
                <a:solidFill>
                  <a:schemeClr val="bg1"/>
                </a:solidFill>
              </a:rPr>
              <a:t> - </a:t>
            </a:r>
            <a:r>
              <a:rPr lang="ru-RU" sz="2800" dirty="0" err="1">
                <a:solidFill>
                  <a:schemeClr val="bg1"/>
                </a:solidFill>
              </a:rPr>
              <a:t>розплавлена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речовина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мантії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насичена</a:t>
            </a:r>
            <a:r>
              <a:rPr lang="ru-RU" sz="2800" dirty="0">
                <a:solidFill>
                  <a:schemeClr val="bg1"/>
                </a:solidFill>
              </a:rPr>
              <a:t> газами. </a:t>
            </a:r>
            <a:r>
              <a:rPr lang="ru-RU" sz="2800" dirty="0" err="1">
                <a:solidFill>
                  <a:schemeClr val="bg1"/>
                </a:solidFill>
              </a:rPr>
              <a:t>Застигаючи</a:t>
            </a:r>
            <a:r>
              <a:rPr lang="ru-RU" sz="2800" dirty="0">
                <a:solidFill>
                  <a:schemeClr val="bg1"/>
                </a:solidFill>
              </a:rPr>
              <a:t>, магма 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утворює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гірські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хребти</a:t>
            </a:r>
            <a:r>
              <a:rPr lang="ru-RU" sz="2800" dirty="0" smtClean="0">
                <a:solidFill>
                  <a:schemeClr val="bg1"/>
                </a:solidFill>
              </a:rPr>
              <a:t> на </a:t>
            </a:r>
            <a:r>
              <a:rPr lang="ru-RU" sz="2800" dirty="0" err="1" smtClean="0">
                <a:solidFill>
                  <a:schemeClr val="bg1"/>
                </a:solidFill>
              </a:rPr>
              <a:t>суходолі</a:t>
            </a:r>
            <a:r>
              <a:rPr lang="ru-RU" sz="2800" dirty="0" smtClean="0">
                <a:solidFill>
                  <a:schemeClr val="bg1"/>
                </a:solidFill>
              </a:rPr>
              <a:t>.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ьм.png"/>
          <p:cNvPicPr>
            <a:picLocks noChangeAspect="1" noChangeArrowheads="1"/>
          </p:cNvPicPr>
          <p:nvPr/>
        </p:nvPicPr>
        <p:blipFill>
          <a:blip r:embed="rId2"/>
          <a:srcRect b="4043"/>
          <a:stretch>
            <a:fillRect/>
          </a:stretch>
        </p:blipFill>
        <p:spPr bwMode="auto">
          <a:xfrm>
            <a:off x="-14288" y="835576"/>
            <a:ext cx="9158288" cy="491884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220717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3038" indent="95250"/>
            <a:r>
              <a:rPr lang="uk-UA" sz="2800" dirty="0" smtClean="0">
                <a:solidFill>
                  <a:schemeClr val="tx1"/>
                </a:solidFill>
              </a:rPr>
              <a:t>  </a:t>
            </a:r>
            <a:r>
              <a:rPr lang="uk-UA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Багато явищ на Землі спричинено рухом літосферних плит, зокрема виверження вулканів і виникнення землетрусів.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903893"/>
            <a:ext cx="9144001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3038" indent="95250"/>
            <a:r>
              <a:rPr lang="uk-UA" sz="2800" dirty="0" smtClean="0">
                <a:solidFill>
                  <a:schemeClr val="tx1"/>
                </a:solidFill>
              </a:rPr>
              <a:t>   Тихоокеанська  літосферна плита оточена вогненним кільцем вулканів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9159" y="2617076"/>
            <a:ext cx="2617076" cy="101566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Тихоокеанська плита, яка утримує Тихий океан.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Альфред </a:t>
            </a:r>
            <a:r>
              <a:rPr lang="uk-UA" sz="2800" dirty="0" err="1" smtClean="0"/>
              <a:t>Вегенер</a:t>
            </a:r>
            <a:r>
              <a:rPr lang="uk-UA" sz="2800" dirty="0" smtClean="0"/>
              <a:t>, спираючись на  подібність обрисів берегової лінії Африки та Південної Америки, робить припущення, що сотні мільйонів років тому на Землі існував єдиний  масив суходолу  </a:t>
            </a:r>
            <a:r>
              <a:rPr lang="uk-UA" sz="2800" dirty="0" smtClean="0">
                <a:latin typeface="Arial"/>
                <a:cs typeface="Arial"/>
              </a:rPr>
              <a:t>— </a:t>
            </a:r>
            <a:r>
              <a:rPr lang="uk-UA" sz="2800" dirty="0" err="1" smtClean="0">
                <a:latin typeface="Arial"/>
                <a:cs typeface="Arial"/>
              </a:rPr>
              <a:t>велетенськи</a:t>
            </a:r>
            <a:r>
              <a:rPr lang="uk-UA" sz="2800" smtClean="0">
                <a:latin typeface="Arial"/>
                <a:cs typeface="Arial"/>
              </a:rPr>
              <a:t> материк </a:t>
            </a:r>
            <a:r>
              <a:rPr lang="uk-UA" sz="2800" smtClean="0">
                <a:solidFill>
                  <a:srgbClr val="FF0000"/>
                </a:solidFill>
              </a:rPr>
              <a:t>Пангея</a:t>
            </a:r>
            <a:r>
              <a:rPr lang="uk-UA" sz="2800" dirty="0" smtClean="0"/>
              <a:t>, оточений океаном </a:t>
            </a:r>
            <a:r>
              <a:rPr lang="uk-UA" sz="2800" dirty="0" err="1" smtClean="0">
                <a:solidFill>
                  <a:srgbClr val="FF0000"/>
                </a:solidFill>
              </a:rPr>
              <a:t>Панталасса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endParaRPr lang="uk-UA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2" name="Picture 4" descr="спрп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49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9733" name="Text Box 5"/>
          <p:cNvSpPr txBox="1">
            <a:spLocks noChangeArrowheads="1"/>
          </p:cNvSpPr>
          <p:nvPr/>
        </p:nvSpPr>
        <p:spPr bwMode="auto">
          <a:xfrm>
            <a:off x="3893864" y="2474893"/>
            <a:ext cx="4288439" cy="954107"/>
          </a:xfrm>
          <a:prstGeom prst="rect">
            <a:avLst/>
          </a:prstGeom>
          <a:solidFill>
            <a:srgbClr val="090C0F">
              <a:alpha val="79608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 </a:t>
            </a:r>
            <a:r>
              <a:rPr lang="uk-UA" sz="2800" dirty="0" smtClean="0">
                <a:solidFill>
                  <a:schemeClr val="bg1"/>
                </a:solidFill>
              </a:rPr>
              <a:t>Ще пізніше утворилися  сучасні материки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6" name="Стрелка влево 5"/>
          <p:cNvSpPr/>
          <p:nvPr/>
        </p:nvSpPr>
        <p:spPr>
          <a:xfrm>
            <a:off x="2017986" y="0"/>
            <a:ext cx="5108027" cy="1340069"/>
          </a:xfrm>
          <a:prstGeom prst="leftArrow">
            <a:avLst>
              <a:gd name="adj1" fmla="val 69048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ysClr val="windowText" lastClr="000000"/>
                </a:solidFill>
              </a:rPr>
              <a:t>Материк </a:t>
            </a:r>
            <a:r>
              <a:rPr lang="uk-UA" sz="2800" dirty="0" err="1" smtClean="0">
                <a:solidFill>
                  <a:srgbClr val="FF0000"/>
                </a:solidFill>
              </a:rPr>
              <a:t>Пангея</a:t>
            </a:r>
            <a:r>
              <a:rPr lang="uk-UA" sz="2800" dirty="0" smtClean="0">
                <a:solidFill>
                  <a:sysClr val="windowText" lastClr="000000"/>
                </a:solidFill>
              </a:rPr>
              <a:t> оточений океаном </a:t>
            </a:r>
            <a:r>
              <a:rPr lang="uk-UA" sz="2800" dirty="0" err="1" smtClean="0">
                <a:solidFill>
                  <a:srgbClr val="FF0000"/>
                </a:solidFill>
              </a:rPr>
              <a:t>Панталасса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7" name="Стрелка влево 6"/>
          <p:cNvSpPr/>
          <p:nvPr/>
        </p:nvSpPr>
        <p:spPr>
          <a:xfrm>
            <a:off x="2916621" y="1114097"/>
            <a:ext cx="5943600" cy="1376855"/>
          </a:xfrm>
          <a:prstGeom prst="leftArrow">
            <a:avLst>
              <a:gd name="adj1" fmla="val 66271"/>
              <a:gd name="adj2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ysClr val="windowText" lastClr="000000"/>
                </a:solidFill>
              </a:rPr>
              <a:t>Материки   </a:t>
            </a:r>
            <a:r>
              <a:rPr lang="uk-UA" sz="2800" dirty="0" err="1" smtClean="0">
                <a:solidFill>
                  <a:srgbClr val="FF0000"/>
                </a:solidFill>
              </a:rPr>
              <a:t>Гондвана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і </a:t>
            </a:r>
            <a:r>
              <a:rPr lang="uk-UA" sz="2800" dirty="0" err="1" smtClean="0">
                <a:solidFill>
                  <a:srgbClr val="FF0000"/>
                </a:solidFill>
              </a:rPr>
              <a:t>Лавразія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роз'єднані океаном </a:t>
            </a:r>
            <a:r>
              <a:rPr lang="uk-UA" sz="2800" dirty="0" err="1" smtClean="0">
                <a:solidFill>
                  <a:srgbClr val="FF0000"/>
                </a:solidFill>
              </a:rPr>
              <a:t>Тетіс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859300" y="3429000"/>
            <a:ext cx="3284700" cy="3108543"/>
          </a:xfrm>
          <a:prstGeom prst="rect">
            <a:avLst/>
          </a:prstGeom>
          <a:solidFill>
            <a:srgbClr val="090C0F">
              <a:alpha val="79999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chemeClr val="bg1"/>
                </a:solidFill>
              </a:rPr>
              <a:t>Вони, як крижини на поверхні води, пересувались по поверхні мантії, поки не знайшли свого сучасного положення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3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445563" y="1200863"/>
            <a:ext cx="2447925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tx1"/>
                </a:solidFill>
              </a:rPr>
              <a:t>Океанічна кора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64161" y="1185096"/>
            <a:ext cx="2663825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tx1"/>
                </a:solidFill>
              </a:rPr>
              <a:t>Материкова кора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455792" y="3444766"/>
            <a:ext cx="2303463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tx1"/>
                </a:solidFill>
              </a:rPr>
              <a:t>Осадовий шар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540422" y="4418724"/>
            <a:ext cx="2303463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chemeClr val="tx1"/>
                </a:solidFill>
              </a:rPr>
              <a:t> гранітний шар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518854" y="5445125"/>
            <a:ext cx="2808288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>
                <a:solidFill>
                  <a:schemeClr val="tx1"/>
                </a:solidFill>
              </a:rPr>
              <a:t> Базальтовий шар</a:t>
            </a:r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5148263" y="1700213"/>
            <a:ext cx="0" cy="36734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7838915" y="5715016"/>
            <a:ext cx="947927" cy="911408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3</a:t>
            </a:r>
            <a:endParaRPr lang="ru-RU" sz="4800" b="1" dirty="0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animBg="1"/>
      <p:bldP spid="11270" grpId="0" animBg="1"/>
      <p:bldP spid="11271" grpId="0" animBg="1"/>
      <p:bldP spid="112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57158" y="1500174"/>
            <a:ext cx="8195860" cy="4938086"/>
            <a:chOff x="422" y="44"/>
            <a:chExt cx="2311" cy="5434"/>
          </a:xfrm>
        </p:grpSpPr>
        <p:sp>
          <p:nvSpPr>
            <p:cNvPr id="23555" name="Rectangle 3"/>
            <p:cNvSpPr>
              <a:spLocks noChangeArrowheads="1"/>
            </p:cNvSpPr>
            <p:nvPr/>
          </p:nvSpPr>
          <p:spPr bwMode="gray">
            <a:xfrm rot="21280823">
              <a:off x="422" y="44"/>
              <a:ext cx="2311" cy="5434"/>
            </a:xfrm>
            <a:prstGeom prst="rect">
              <a:avLst/>
            </a:prstGeom>
            <a:solidFill>
              <a:srgbClr val="00FFFF">
                <a:alpha val="39999"/>
              </a:srgbClr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FF"/>
              </a:extrusionClr>
            </a:sp3d>
          </p:spPr>
          <p:txBody>
            <a:bodyPr wrap="none" anchor="ctr">
              <a:flatTx/>
            </a:bodyPr>
            <a:lstStyle/>
            <a:p>
              <a:endParaRPr lang="uk-UA"/>
            </a:p>
          </p:txBody>
        </p:sp>
        <p:sp>
          <p:nvSpPr>
            <p:cNvPr id="53252" name="Rectangle 4"/>
            <p:cNvSpPr>
              <a:spLocks noChangeArrowheads="1"/>
            </p:cNvSpPr>
            <p:nvPr/>
          </p:nvSpPr>
          <p:spPr bwMode="gray">
            <a:xfrm>
              <a:off x="515" y="791"/>
              <a:ext cx="2147" cy="3676"/>
            </a:xfrm>
            <a:prstGeom prst="rect">
              <a:avLst/>
            </a:prstGeom>
            <a:solidFill>
              <a:srgbClr val="3399FF">
                <a:alpha val="43922"/>
              </a:srgbClr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4FEFE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52229" name="Text Box 5"/>
            <p:cNvSpPr txBox="1">
              <a:spLocks noChangeArrowheads="1"/>
            </p:cNvSpPr>
            <p:nvPr/>
          </p:nvSpPr>
          <p:spPr bwMode="gray">
            <a:xfrm>
              <a:off x="537" y="873"/>
              <a:ext cx="2118" cy="355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0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uk-UA" sz="2000" b="1" dirty="0" smtClean="0">
                  <a:solidFill>
                    <a:srgbClr val="003366"/>
                  </a:solidFill>
                  <a:latin typeface="+mn-lt"/>
                </a:rPr>
                <a:t> </a:t>
              </a:r>
              <a:r>
                <a:rPr lang="uk-UA" sz="2000" b="1" dirty="0" smtClean="0">
                  <a:solidFill>
                    <a:srgbClr val="003366"/>
                  </a:solidFill>
                  <a:latin typeface="Arial" pitchFamily="34" charset="0"/>
                  <a:cs typeface="Arial" pitchFamily="34" charset="0"/>
                </a:rPr>
                <a:t>1. </a:t>
              </a:r>
              <a:r>
                <a:rPr lang="uk-UA" dirty="0" err="1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КобернікС</a:t>
              </a: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. Г., </a:t>
              </a:r>
              <a:r>
                <a:rPr lang="uk-UA" dirty="0" err="1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КоваленкоР.Р</a:t>
              </a: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uk-UA" b="1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Географія: </a:t>
              </a: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uk-UA" b="1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Довідник для абітурієнтів та школярів загальноосвітніх навчальних закладів: </a:t>
              </a: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Навчально-методичний </a:t>
              </a:r>
              <a:r>
                <a:rPr lang="uk-UA" dirty="0" err="1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посібник.—</a:t>
              </a: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uk-UA" dirty="0" smtClean="0">
                  <a:solidFill>
                    <a:srgbClr val="1E2132"/>
                  </a:solidFill>
                  <a:latin typeface="Arial" pitchFamily="34" charset="0"/>
                  <a:cs typeface="Arial" pitchFamily="34" charset="0"/>
                </a:rPr>
                <a:t> Видання друге, доповнене. —К.: Літера ЛТД,2007.</a:t>
              </a:r>
            </a:p>
            <a:p>
              <a:pPr lvl="0" fontAlgn="auto">
                <a:spcBef>
                  <a:spcPts val="0"/>
                </a:spcBef>
                <a:spcAft>
                  <a:spcPts val="0"/>
                </a:spcAft>
              </a:pPr>
              <a:r>
                <a:rPr lang="uk-UA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uk-UA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uk-UA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Географія материків і океанів, 7 клас: Методичний посібник для вчителя/</a:t>
              </a:r>
              <a:r>
                <a:rPr lang="uk-UA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В.Ю.Пестушко, Г.Є.</a:t>
              </a:r>
              <a:r>
                <a:rPr lang="uk-UA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Уварова</a:t>
              </a:r>
              <a:r>
                <a:rPr lang="uk-UA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,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— Харків; </a:t>
              </a:r>
              <a:b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</a:br>
              <a:r>
                <a:rPr lang="uk-UA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Веста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: Видавництво </a:t>
              </a:r>
              <a:r>
                <a:rPr lang="uk-UA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”Ранок”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, 2004.</a:t>
              </a:r>
            </a:p>
            <a:p>
              <a:pPr lvl="0" fontAlgn="auto">
                <a:spcBef>
                  <a:spcPts val="0"/>
                </a:spcBef>
                <a:spcAft>
                  <a:spcPts val="0"/>
                </a:spcAft>
              </a:pPr>
              <a:r>
                <a:rPr lang="uk-UA" b="1" dirty="0" smtClean="0">
                  <a:solidFill>
                    <a:srgbClr val="000000"/>
                  </a:solidFill>
                  <a:latin typeface="Arial"/>
                  <a:cs typeface="Arial"/>
                </a:rPr>
                <a:t>3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. </a:t>
              </a:r>
              <a:r>
                <a:rPr lang="uk-UA" b="1" dirty="0" smtClean="0">
                  <a:solidFill>
                    <a:srgbClr val="000000"/>
                  </a:solidFill>
                  <a:latin typeface="Arial"/>
                  <a:cs typeface="Arial"/>
                </a:rPr>
                <a:t>Географія:підручник для 7 кл. </a:t>
              </a:r>
              <a:r>
                <a:rPr lang="uk-UA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загальноосвіт</a:t>
              </a:r>
              <a:r>
                <a:rPr lang="uk-UA" b="1" dirty="0" smtClean="0">
                  <a:solidFill>
                    <a:srgbClr val="000000"/>
                  </a:solidFill>
                  <a:latin typeface="Arial"/>
                  <a:cs typeface="Arial"/>
                </a:rPr>
                <a:t>. </a:t>
              </a:r>
              <a:r>
                <a:rPr lang="uk-UA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навч</a:t>
              </a:r>
              <a:r>
                <a:rPr lang="uk-UA" b="1" dirty="0" smtClean="0">
                  <a:solidFill>
                    <a:srgbClr val="000000"/>
                  </a:solidFill>
                  <a:latin typeface="Arial"/>
                  <a:cs typeface="Arial"/>
                </a:rPr>
                <a:t> </a:t>
              </a:r>
              <a:r>
                <a:rPr lang="uk-UA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.закл</a:t>
              </a:r>
              <a:r>
                <a:rPr lang="uk-UA" b="1" dirty="0" smtClean="0">
                  <a:solidFill>
                    <a:srgbClr val="000000"/>
                  </a:solidFill>
                  <a:latin typeface="Arial"/>
                  <a:cs typeface="Arial"/>
                </a:rPr>
                <a:t>. / 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В.Ю.Пестушко, Г.Ш.</a:t>
              </a:r>
              <a:r>
                <a:rPr lang="uk-UA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Уварова.—Київ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:</a:t>
              </a:r>
              <a:r>
                <a:rPr lang="uk-UA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Генеза</a:t>
              </a:r>
              <a:r>
                <a:rPr lang="uk-UA" dirty="0" smtClean="0">
                  <a:solidFill>
                    <a:srgbClr val="000000"/>
                  </a:solidFill>
                  <a:latin typeface="Arial"/>
                  <a:cs typeface="Arial"/>
                </a:rPr>
                <a:t>, 2015.</a:t>
              </a:r>
              <a:endParaRPr lang="uk-UA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  <a:p>
              <a:pPr lvl="0" fontAlgn="auto">
                <a:spcBef>
                  <a:spcPts val="0"/>
                </a:spcBef>
                <a:spcAft>
                  <a:spcPts val="0"/>
                </a:spcAft>
              </a:pPr>
              <a:r>
                <a:rPr lang="uk-UA" b="1" dirty="0" smtClean="0">
                  <a:latin typeface="Arial" pitchFamily="34" charset="0"/>
                  <a:cs typeface="Arial" pitchFamily="34" charset="0"/>
                </a:rPr>
                <a:t> 4</a:t>
              </a:r>
              <a:r>
                <a:rPr lang="uk-UA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en-US" sz="2000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  <a:hlinkClick r:id="rId3"/>
                </a:rPr>
                <a:t>http://naurok.com.ua</a:t>
              </a:r>
              <a:r>
                <a:rPr lang="uk-UA" sz="28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uk-UA" sz="28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uk-UA" sz="20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5</a:t>
              </a:r>
              <a:r>
                <a:rPr lang="uk-UA" sz="20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.</a:t>
              </a:r>
              <a:r>
                <a:rPr lang="en-US" sz="20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http://geographer.com.ua</a:t>
              </a:r>
              <a:endParaRPr lang="uk-UA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6" name="Picture 2" descr="C:\Users\Олександр\Pictures\Матеріалит на Урок\Логотип на урок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96254" y="4991538"/>
            <a:ext cx="2362200" cy="984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269</Words>
  <Application>Microsoft Office PowerPoint</Application>
  <PresentationFormat>Экран (4:3)</PresentationFormat>
  <Paragraphs>41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Оформление по умолчанию</vt:lpstr>
      <vt:lpstr>1_Оформление по умолчанию</vt:lpstr>
      <vt:lpstr>7_Оформление по умолчанию</vt:lpstr>
      <vt:lpstr>Внутрішня будова Землі</vt:lpstr>
      <vt:lpstr>Будова й типи земної кори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Рома</cp:lastModifiedBy>
  <cp:revision>126</cp:revision>
  <dcterms:created xsi:type="dcterms:W3CDTF">2012-11-03T17:40:20Z</dcterms:created>
  <dcterms:modified xsi:type="dcterms:W3CDTF">2022-09-19T09:02:38Z</dcterms:modified>
</cp:coreProperties>
</file>