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8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Urnq8uBGCm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8451079" cy="1961607"/>
          </a:xfrm>
        </p:spPr>
        <p:txBody>
          <a:bodyPr>
            <a:normAutofit/>
          </a:bodyPr>
          <a:lstStyle/>
          <a:p>
            <a:r>
              <a:rPr lang="uk-UA" sz="3200" b="1" dirty="0"/>
              <a:t>СЕКТОРАЛЬНА МОДЕЛЬ ЕКОНОМІКИ</a:t>
            </a:r>
            <a:r>
              <a:rPr lang="uk-UA" sz="3200" dirty="0"/>
              <a:t> 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077097" y="3843867"/>
            <a:ext cx="6557553" cy="1947333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pic>
        <p:nvPicPr>
          <p:cNvPr id="1026" name="Picture 2" descr="Третинний сектор економіки, його склад: транспортні послуг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1" y="3204754"/>
            <a:ext cx="4676503" cy="2952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566057" y="3204754"/>
            <a:ext cx="4343693" cy="4615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Секторальна модель економіки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22175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625737"/>
            <a:ext cx="2459582" cy="368662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Пригадайте</a:t>
            </a:r>
            <a:r>
              <a:rPr lang="uk-UA" sz="2400" b="1" dirty="0"/>
              <a:t>! </a:t>
            </a:r>
            <a:r>
              <a:rPr lang="uk-UA" sz="2400" dirty="0"/>
              <a:t/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1" y="513806"/>
            <a:ext cx="9426439" cy="3944983"/>
          </a:xfrm>
        </p:spPr>
        <p:txBody>
          <a:bodyPr>
            <a:noAutofit/>
          </a:bodyPr>
          <a:lstStyle/>
          <a:p>
            <a:endParaRPr lang="uk-UA" b="1" i="1" dirty="0" smtClean="0"/>
          </a:p>
          <a:p>
            <a:r>
              <a:rPr lang="uk-UA" b="1" i="1" dirty="0" smtClean="0"/>
              <a:t>1</a:t>
            </a:r>
            <a:r>
              <a:rPr lang="uk-UA" b="1" i="1" dirty="0"/>
              <a:t>. Що таке засоби виробництва та предмети споживання</a:t>
            </a:r>
            <a:r>
              <a:rPr lang="uk-UA" b="1" i="1" dirty="0" smtClean="0"/>
              <a:t>?</a:t>
            </a:r>
          </a:p>
          <a:p>
            <a:r>
              <a:rPr lang="uk-UA" b="1" i="1" dirty="0" smtClean="0"/>
              <a:t> </a:t>
            </a:r>
            <a:r>
              <a:rPr lang="uk-UA" b="1" i="1" dirty="0"/>
              <a:t>2. Який історичний час вважають періодом промислових переворотів? Які технічні винаходи призвели до них (з уроків історії)? </a:t>
            </a:r>
            <a:endParaRPr lang="uk-UA" b="1" i="1" dirty="0" smtClean="0"/>
          </a:p>
          <a:p>
            <a:r>
              <a:rPr lang="uk-UA" b="1" i="1" dirty="0" smtClean="0"/>
              <a:t>3</a:t>
            </a:r>
            <a:r>
              <a:rPr lang="uk-UA" b="1" i="1" dirty="0"/>
              <a:t>. Які інформаційно-технологічні винаходи впливають на</a:t>
            </a:r>
            <a:br>
              <a:rPr lang="uk-UA" b="1" i="1" dirty="0"/>
            </a:br>
            <a:r>
              <a:rPr lang="uk-UA" b="1" i="1" dirty="0"/>
              <a:t>рівень економічного розвитку суспільства та побут у наш час</a:t>
            </a:r>
            <a:r>
              <a:rPr lang="uk-UA" b="1" i="1" dirty="0" smtClean="0"/>
              <a:t>?</a:t>
            </a:r>
          </a:p>
          <a:p>
            <a:r>
              <a:rPr lang="uk-UA" b="1" i="1" dirty="0" smtClean="0"/>
              <a:t> </a:t>
            </a:r>
            <a:r>
              <a:rPr lang="uk-UA" b="1" i="1" dirty="0"/>
              <a:t>4. Що таке урбанізація?</a:t>
            </a:r>
            <a:r>
              <a:rPr lang="uk-UA" b="1" dirty="0"/>
              <a:t> </a:t>
            </a:r>
            <a:endParaRPr lang="uk-UA" b="1" dirty="0" smtClean="0"/>
          </a:p>
          <a:p>
            <a:pPr marL="0" indent="0">
              <a:buNone/>
            </a:pPr>
            <a:r>
              <a:rPr lang="uk-UA" dirty="0" smtClean="0">
                <a:hlinkClick r:id="rId2"/>
              </a:rPr>
              <a:t>      </a:t>
            </a:r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</a:t>
            </a:r>
            <a:r>
              <a:rPr lang="en-US" b="1" dirty="0" smtClean="0">
                <a:hlinkClick r:id="rId2"/>
              </a:rPr>
              <a:t>www.youtube.com/watch?v=Urnq8uBGCmU</a:t>
            </a:r>
            <a:endParaRPr lang="uk-UA" b="1" dirty="0" smtClean="0"/>
          </a:p>
          <a:p>
            <a:pPr marL="0" indent="0">
              <a:buNone/>
            </a:pPr>
            <a:endParaRPr lang="uk-UA" b="1" dirty="0" smtClean="0"/>
          </a:p>
          <a:p>
            <a:pPr marL="0" indent="0">
              <a:buNone/>
            </a:pP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2050" name="Picture 2" descr="3 Секторальна модель економіки країни Форми суспільної організації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710" y="3918857"/>
            <a:ext cx="3943804" cy="2566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18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03817"/>
            <a:ext cx="3469777" cy="490582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Дві </a:t>
            </a:r>
            <a:r>
              <a:rPr lang="uk-UA" sz="2400" b="1" dirty="0"/>
              <a:t>сфери економіки.</a:t>
            </a:r>
            <a:r>
              <a:rPr lang="uk-UA" sz="2400" dirty="0"/>
              <a:t> </a:t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87383" y="330926"/>
            <a:ext cx="10171611" cy="4554583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/>
              <a:t>Національне господарство (економіка) є комплексною системою й складається з багатьох видів людської діяльності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 Одні з </a:t>
            </a:r>
            <a:r>
              <a:rPr lang="uk-UA" b="1" dirty="0"/>
              <a:t>них спрямовані на виробництво матеріальних благ – </a:t>
            </a:r>
            <a:r>
              <a:rPr lang="uk-UA" b="1" i="1" dirty="0"/>
              <a:t>виробнича </a:t>
            </a:r>
            <a:r>
              <a:rPr lang="uk-UA" b="1" i="1" dirty="0" smtClean="0"/>
              <a:t>сфера</a:t>
            </a:r>
            <a:r>
              <a:rPr lang="uk-UA" b="1" dirty="0" smtClean="0"/>
              <a:t>, інші </a:t>
            </a:r>
            <a:r>
              <a:rPr lang="uk-UA" b="1" dirty="0"/>
              <a:t>– на надання послуг – </a:t>
            </a:r>
            <a:r>
              <a:rPr lang="uk-UA" b="1" i="1" dirty="0"/>
              <a:t>невиробнича сфера</a:t>
            </a:r>
            <a:r>
              <a:rPr lang="uk-UA" b="1" dirty="0"/>
              <a:t>, або </a:t>
            </a:r>
            <a:r>
              <a:rPr lang="uk-UA" b="1" i="1" dirty="0"/>
              <a:t>сфера послуг </a:t>
            </a:r>
            <a:r>
              <a:rPr lang="uk-UA" b="1" dirty="0"/>
              <a:t>(</a:t>
            </a:r>
            <a:r>
              <a:rPr lang="uk-UA" b="1" i="1" dirty="0" err="1"/>
              <a:t>мал</a:t>
            </a:r>
            <a:r>
              <a:rPr lang="uk-UA" b="1" i="1" dirty="0"/>
              <a:t>. </a:t>
            </a:r>
            <a:r>
              <a:rPr lang="uk-UA" b="1" i="1" dirty="0" smtClean="0"/>
              <a:t>6, ст. 16</a:t>
            </a:r>
            <a:r>
              <a:rPr lang="uk-UA" b="1" dirty="0" smtClean="0"/>
              <a:t>). </a:t>
            </a:r>
          </a:p>
          <a:p>
            <a:r>
              <a:rPr lang="uk-UA" b="1" dirty="0" smtClean="0"/>
              <a:t>До </a:t>
            </a:r>
            <a:r>
              <a:rPr lang="uk-UA" b="1" dirty="0"/>
              <a:t>виробничої сфери належать промисловість, сільське та лісове господарство, будівництво. </a:t>
            </a:r>
            <a:endParaRPr lang="uk-UA" b="1" dirty="0" smtClean="0"/>
          </a:p>
          <a:p>
            <a:r>
              <a:rPr lang="uk-UA" b="1" dirty="0" smtClean="0"/>
              <a:t>Кожен </a:t>
            </a:r>
            <a:r>
              <a:rPr lang="uk-UA" b="1" dirty="0"/>
              <a:t>з видів виробничої </a:t>
            </a:r>
            <a:r>
              <a:rPr lang="uk-UA" b="1" dirty="0" smtClean="0"/>
              <a:t>сфери має </a:t>
            </a:r>
            <a:r>
              <a:rPr lang="uk-UA" b="1" dirty="0"/>
              <a:t>важливе значення для розвитку економіки країни. </a:t>
            </a:r>
            <a:endParaRPr lang="uk-UA" b="1" dirty="0" smtClean="0"/>
          </a:p>
          <a:p>
            <a:r>
              <a:rPr lang="uk-UA" b="1" dirty="0" smtClean="0"/>
              <a:t>Одні виробництва видобувають </a:t>
            </a:r>
            <a:r>
              <a:rPr lang="uk-UA" b="1" dirty="0"/>
              <a:t>сировину, інші її переробляють на готову продукцію. Саме </a:t>
            </a:r>
            <a:r>
              <a:rPr lang="uk-UA" b="1" dirty="0" smtClean="0"/>
              <a:t>у сфері </a:t>
            </a:r>
            <a:r>
              <a:rPr lang="uk-UA" b="1" dirty="0"/>
              <a:t>матеріального виробництва в основному формується ВВП країни. </a:t>
            </a:r>
            <a:endParaRPr lang="uk-UA" b="1" dirty="0" smtClean="0"/>
          </a:p>
          <a:p>
            <a:r>
              <a:rPr lang="ru-RU" b="1" dirty="0" err="1"/>
              <a:t>Більшість</a:t>
            </a:r>
            <a:r>
              <a:rPr lang="ru-RU" b="1" dirty="0"/>
              <a:t> </a:t>
            </a:r>
            <a:r>
              <a:rPr lang="ru-RU" b="1" dirty="0" err="1"/>
              <a:t>установ</a:t>
            </a:r>
            <a:r>
              <a:rPr lang="ru-RU" b="1" dirty="0"/>
              <a:t> </a:t>
            </a:r>
            <a:r>
              <a:rPr lang="ru-RU" b="1" dirty="0" err="1"/>
              <a:t>невиробничої</a:t>
            </a:r>
            <a:r>
              <a:rPr lang="ru-RU" b="1" dirty="0"/>
              <a:t> </a:t>
            </a:r>
            <a:r>
              <a:rPr lang="ru-RU" b="1" dirty="0" err="1"/>
              <a:t>сфери</a:t>
            </a:r>
            <a:r>
              <a:rPr lang="ru-RU" b="1" dirty="0"/>
              <a:t> не </a:t>
            </a:r>
            <a:r>
              <a:rPr lang="ru-RU" b="1" dirty="0" err="1"/>
              <a:t>виробляють</a:t>
            </a:r>
            <a:r>
              <a:rPr lang="ru-RU" b="1" dirty="0"/>
              <a:t> </a:t>
            </a:r>
            <a:r>
              <a:rPr lang="ru-RU" b="1" dirty="0" err="1"/>
              <a:t>матеріальні</a:t>
            </a:r>
            <a:r>
              <a:rPr lang="ru-RU" b="1" dirty="0"/>
              <a:t> блага, але </a:t>
            </a:r>
            <a:r>
              <a:rPr lang="ru-RU" b="1" dirty="0" err="1"/>
              <a:t>рівень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розвитку</a:t>
            </a:r>
            <a:r>
              <a:rPr lang="ru-RU" b="1" dirty="0"/>
              <a:t> </a:t>
            </a:r>
            <a:r>
              <a:rPr lang="ru-RU" b="1" dirty="0" err="1"/>
              <a:t>визначає</a:t>
            </a:r>
            <a:r>
              <a:rPr lang="ru-RU" b="1" dirty="0"/>
              <a:t> </a:t>
            </a:r>
            <a:r>
              <a:rPr lang="ru-RU" b="1" dirty="0" err="1"/>
              <a:t>комфортність</a:t>
            </a:r>
            <a:r>
              <a:rPr lang="ru-RU" b="1" dirty="0"/>
              <a:t> </a:t>
            </a:r>
            <a:r>
              <a:rPr lang="ru-RU" b="1" dirty="0" err="1"/>
              <a:t>життя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. </a:t>
            </a:r>
            <a:br>
              <a:rPr lang="ru-RU" b="1" dirty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7170" name="Picture 2" descr="Світове господарство. Світовий ринок » storinka.cl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626" y="3988527"/>
            <a:ext cx="4552950" cy="2607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547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03817"/>
            <a:ext cx="8534400" cy="490582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err="1" smtClean="0"/>
              <a:t>Виробнича</a:t>
            </a:r>
            <a:r>
              <a:rPr lang="ru-RU" sz="2400" b="1" i="1" dirty="0" smtClean="0"/>
              <a:t> </a:t>
            </a:r>
            <a:r>
              <a:rPr lang="ru-RU" sz="2400" b="1" i="1" dirty="0"/>
              <a:t>та </a:t>
            </a:r>
            <a:r>
              <a:rPr lang="ru-RU" sz="2400" b="1" i="1" dirty="0" err="1"/>
              <a:t>невиробнича</a:t>
            </a:r>
            <a:r>
              <a:rPr lang="ru-RU" sz="2400" b="1" i="1" dirty="0"/>
              <a:t> </a:t>
            </a:r>
            <a:r>
              <a:rPr lang="ru-RU" sz="2400" b="1" i="1" dirty="0" err="1"/>
              <a:t>сфери</a:t>
            </a:r>
            <a:r>
              <a:rPr lang="ru-RU" sz="2400" b="1" i="1" dirty="0"/>
              <a:t> </a:t>
            </a:r>
            <a:r>
              <a:rPr lang="ru-RU" sz="2400" b="1" i="1" dirty="0" err="1"/>
              <a:t>економіки</a:t>
            </a:r>
            <a:r>
              <a:rPr lang="ru-RU" sz="2400" b="1" dirty="0"/>
              <a:t> </a:t>
            </a:r>
            <a:br>
              <a:rPr lang="ru-RU" sz="2400" b="1" dirty="0"/>
            </a:br>
            <a:endParaRPr lang="uk-UA" sz="2400" b="1" dirty="0"/>
          </a:p>
        </p:txBody>
      </p:sp>
      <p:pic>
        <p:nvPicPr>
          <p:cNvPr id="3074" name="Picture 2" descr="Секторальна модель економіки - Підручник з Географії. 9 клас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330926"/>
            <a:ext cx="9313228" cy="489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винний та вторинний сектор економі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55" y="4737463"/>
            <a:ext cx="2821216" cy="18375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21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2" y="278675"/>
            <a:ext cx="10593388" cy="4781005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err="1"/>
              <a:t>Промисловість</a:t>
            </a:r>
            <a:r>
              <a:rPr lang="ru-RU" b="1" i="1" dirty="0"/>
              <a:t> </a:t>
            </a:r>
            <a:r>
              <a:rPr lang="ru-RU" b="1" dirty="0"/>
              <a:t>– </a:t>
            </a:r>
            <a:r>
              <a:rPr lang="ru-RU" b="1" dirty="0" err="1"/>
              <a:t>сукупність</a:t>
            </a:r>
            <a:r>
              <a:rPr lang="ru-RU" b="1" dirty="0"/>
              <a:t> </a:t>
            </a:r>
            <a:r>
              <a:rPr lang="ru-RU" b="1" dirty="0" err="1"/>
              <a:t>підприємств</a:t>
            </a:r>
            <a:r>
              <a:rPr lang="ru-RU" b="1" dirty="0"/>
              <a:t> (</a:t>
            </a:r>
            <a:r>
              <a:rPr lang="ru-RU" b="1" dirty="0" err="1"/>
              <a:t>заводів</a:t>
            </a:r>
            <a:r>
              <a:rPr lang="ru-RU" b="1" dirty="0"/>
              <a:t>, фабрик, </a:t>
            </a:r>
            <a:r>
              <a:rPr lang="ru-RU" b="1" dirty="0" err="1"/>
              <a:t>електростанцій</a:t>
            </a:r>
            <a:r>
              <a:rPr lang="ru-RU" b="1" dirty="0"/>
              <a:t>, шахт</a:t>
            </a:r>
            <a:r>
              <a:rPr lang="ru-RU" b="1" dirty="0" smtClean="0"/>
              <a:t>),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/>
              <a:t>виготовляють</a:t>
            </a:r>
            <a:r>
              <a:rPr lang="ru-RU" b="1" dirty="0"/>
              <a:t>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виробництва</a:t>
            </a:r>
            <a:r>
              <a:rPr lang="ru-RU" b="1" dirty="0"/>
              <a:t> та </a:t>
            </a:r>
            <a:r>
              <a:rPr lang="ru-RU" b="1" dirty="0" err="1"/>
              <a:t>предмети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, </a:t>
            </a:r>
            <a:r>
              <a:rPr lang="ru-RU" b="1" dirty="0" err="1"/>
              <a:t>забезпечують</a:t>
            </a:r>
            <a:r>
              <a:rPr lang="ru-RU" b="1" dirty="0"/>
              <a:t> потреби </a:t>
            </a:r>
            <a:r>
              <a:rPr lang="ru-RU" b="1" dirty="0" err="1"/>
              <a:t>господарства</a:t>
            </a:r>
            <a:r>
              <a:rPr lang="ru-RU" b="1" dirty="0"/>
              <a:t> у </a:t>
            </a:r>
            <a:r>
              <a:rPr lang="ru-RU" b="1" dirty="0" err="1"/>
              <a:t>сировині</a:t>
            </a:r>
            <a:r>
              <a:rPr lang="ru-RU" b="1" dirty="0"/>
              <a:t>, </a:t>
            </a:r>
            <a:r>
              <a:rPr lang="ru-RU" b="1" dirty="0" err="1"/>
              <a:t>паливі</a:t>
            </a:r>
            <a:r>
              <a:rPr lang="ru-RU" b="1" dirty="0"/>
              <a:t> та </a:t>
            </a:r>
            <a:r>
              <a:rPr lang="ru-RU" b="1" dirty="0" err="1"/>
              <a:t>електроенергії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uk-UA" b="1" dirty="0"/>
              <a:t>Залежно від характеру продукції промисловість умовно поділяють на</a:t>
            </a:r>
            <a:br>
              <a:rPr lang="uk-UA" b="1" dirty="0"/>
            </a:br>
            <a:r>
              <a:rPr lang="uk-UA" b="1" dirty="0"/>
              <a:t>важку, а також легку й харчову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 </a:t>
            </a:r>
            <a:r>
              <a:rPr lang="uk-UA" b="1" i="1" dirty="0"/>
              <a:t>Важка промисловість </a:t>
            </a:r>
            <a:r>
              <a:rPr lang="uk-UA" b="1" dirty="0"/>
              <a:t>виробляє засоби виробництва – машини, обладнання, сировину, паливо, електроенергію. </a:t>
            </a:r>
            <a:endParaRPr lang="uk-UA" b="1" dirty="0" smtClean="0"/>
          </a:p>
          <a:p>
            <a:r>
              <a:rPr lang="uk-UA" b="1" i="1" dirty="0" smtClean="0"/>
              <a:t>Легка </a:t>
            </a:r>
            <a:r>
              <a:rPr lang="uk-UA" b="1" i="1" dirty="0"/>
              <a:t>й харчова промисловість </a:t>
            </a:r>
            <a:r>
              <a:rPr lang="uk-UA" b="1" dirty="0"/>
              <a:t>виробляють предмети споживання: тканини,</a:t>
            </a:r>
            <a:br>
              <a:rPr lang="uk-UA" b="1" dirty="0"/>
            </a:br>
            <a:r>
              <a:rPr lang="uk-UA" b="1" dirty="0"/>
              <a:t>одяг, взуття, продовольство тощо. </a:t>
            </a:r>
            <a:endParaRPr lang="uk-UA" b="1" dirty="0" smtClean="0"/>
          </a:p>
          <a:p>
            <a:r>
              <a:rPr lang="uk-UA" b="1" dirty="0" smtClean="0"/>
              <a:t>Проте </a:t>
            </a:r>
            <a:r>
              <a:rPr lang="uk-UA" b="1" dirty="0"/>
              <a:t>такий поділ є достатньо </a:t>
            </a:r>
            <a:r>
              <a:rPr lang="uk-UA" b="1" dirty="0" smtClean="0"/>
              <a:t>умовним. Види </a:t>
            </a:r>
            <a:r>
              <a:rPr lang="uk-UA" b="1" dirty="0"/>
              <a:t>промисловості, які займаються видобутком сировини з надр, </a:t>
            </a:r>
            <a:r>
              <a:rPr lang="uk-UA" b="1" dirty="0" smtClean="0"/>
              <a:t>вод, лісів</a:t>
            </a:r>
            <a:r>
              <a:rPr lang="uk-UA" b="1" dirty="0"/>
              <a:t>, називають </a:t>
            </a:r>
            <a:r>
              <a:rPr lang="uk-UA" b="1" i="1" dirty="0"/>
              <a:t>добувною промисловістю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 </a:t>
            </a:r>
            <a:r>
              <a:rPr lang="uk-UA" b="1" dirty="0"/>
              <a:t>Це, наприклад, нафтогазова, </a:t>
            </a:r>
            <a:r>
              <a:rPr lang="uk-UA" b="1" dirty="0" smtClean="0"/>
              <a:t>вугільна</a:t>
            </a:r>
            <a:r>
              <a:rPr lang="uk-UA" b="1" dirty="0"/>
              <a:t>, залізорудна промисловість. </a:t>
            </a:r>
            <a:endParaRPr lang="uk-UA" b="1" dirty="0" smtClean="0"/>
          </a:p>
          <a:p>
            <a:r>
              <a:rPr lang="uk-UA" b="1" dirty="0" smtClean="0"/>
              <a:t>Ті </a:t>
            </a:r>
            <a:r>
              <a:rPr lang="uk-UA" b="1" dirty="0"/>
              <a:t>виробництва, що випускають </a:t>
            </a:r>
            <a:r>
              <a:rPr lang="uk-UA" b="1" dirty="0" smtClean="0"/>
              <a:t>кінцеву продукцію </a:t>
            </a:r>
            <a:r>
              <a:rPr lang="uk-UA" b="1" dirty="0"/>
              <a:t>з сировини, відносять до </a:t>
            </a:r>
            <a:r>
              <a:rPr lang="uk-UA" b="1" i="1" dirty="0"/>
              <a:t>переробної промисловості</a:t>
            </a:r>
            <a:r>
              <a:rPr lang="uk-UA" b="1" dirty="0"/>
              <a:t>. Це, зокрема, металургія, хімічна, текстильна, харчова промисловість. </a:t>
            </a:r>
            <a:br>
              <a:rPr lang="uk-UA" b="1" dirty="0"/>
            </a:br>
            <a:r>
              <a:rPr lang="uk-UA" b="1" dirty="0"/>
              <a:t/>
            </a:r>
            <a:br>
              <a:rPr lang="uk-UA" b="1" dirty="0"/>
            </a:br>
            <a:r>
              <a:rPr lang="ru-RU" b="1" dirty="0"/>
              <a:t/>
            </a:r>
            <a:br>
              <a:rPr lang="ru-RU" b="1" dirty="0"/>
            </a:br>
            <a:endParaRPr lang="uk-UA" b="1" dirty="0"/>
          </a:p>
        </p:txBody>
      </p:sp>
      <p:pic>
        <p:nvPicPr>
          <p:cNvPr id="8194" name="Picture 2" descr="Цементна промисловість України за 6 місяців продемонструвал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09" y="4423954"/>
            <a:ext cx="4042591" cy="22164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16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76518" y="251012"/>
            <a:ext cx="11125200" cy="4491317"/>
          </a:xfrm>
        </p:spPr>
        <p:txBody>
          <a:bodyPr>
            <a:normAutofit fontScale="92500" lnSpcReduction="10000"/>
          </a:bodyPr>
          <a:lstStyle/>
          <a:p>
            <a:r>
              <a:rPr lang="ru-RU" sz="1800" b="1" i="1" dirty="0" err="1"/>
              <a:t>Сільське</a:t>
            </a:r>
            <a:r>
              <a:rPr lang="ru-RU" sz="1800" b="1" i="1" dirty="0"/>
              <a:t> </a:t>
            </a:r>
            <a:r>
              <a:rPr lang="ru-RU" sz="1800" b="1" i="1" dirty="0" err="1"/>
              <a:t>господарство</a:t>
            </a:r>
            <a:r>
              <a:rPr lang="ru-RU" sz="1800" b="1" i="1" dirty="0"/>
              <a:t> </a:t>
            </a:r>
            <a:r>
              <a:rPr lang="ru-RU" sz="1800" b="1" dirty="0"/>
              <a:t>– </a:t>
            </a:r>
            <a:r>
              <a:rPr lang="ru-RU" sz="1800" b="1" dirty="0" err="1" smtClean="0"/>
              <a:t>сукупність</a:t>
            </a:r>
            <a:r>
              <a:rPr lang="ru-RU" sz="1800" b="1" dirty="0"/>
              <a:t> </a:t>
            </a:r>
            <a:r>
              <a:rPr lang="ru-RU" sz="1800" b="1" dirty="0" err="1" smtClean="0"/>
              <a:t>підприємств</a:t>
            </a:r>
            <a:r>
              <a:rPr lang="ru-RU" sz="1800" b="1" dirty="0"/>
              <a:t>, </a:t>
            </a:r>
            <a:r>
              <a:rPr lang="ru-RU" sz="1800" b="1" dirty="0" err="1"/>
              <a:t>діяльність</a:t>
            </a:r>
            <a:r>
              <a:rPr lang="ru-RU" sz="1800" b="1" dirty="0"/>
              <a:t> </a:t>
            </a:r>
            <a:r>
              <a:rPr lang="ru-RU" sz="1800" b="1" dirty="0" err="1"/>
              <a:t>яких</a:t>
            </a:r>
            <a:r>
              <a:rPr lang="ru-RU" sz="1800" b="1" dirty="0"/>
              <a:t> </a:t>
            </a:r>
            <a:r>
              <a:rPr lang="ru-RU" sz="1800" b="1" dirty="0" err="1"/>
              <a:t>організована</a:t>
            </a:r>
            <a:r>
              <a:rPr lang="ru-RU" sz="1800" b="1" dirty="0"/>
              <a:t> на </a:t>
            </a:r>
            <a:r>
              <a:rPr lang="ru-RU" sz="1800" b="1" dirty="0" err="1"/>
              <a:t>землі</a:t>
            </a:r>
            <a:r>
              <a:rPr lang="ru-RU" sz="1800" b="1" dirty="0"/>
              <a:t> й </a:t>
            </a:r>
            <a:r>
              <a:rPr lang="ru-RU" sz="1800" b="1" dirty="0" err="1"/>
              <a:t>спрямована</a:t>
            </a:r>
            <a:r>
              <a:rPr lang="ru-RU" sz="1800" b="1" dirty="0"/>
              <a:t> на </a:t>
            </a:r>
            <a:r>
              <a:rPr lang="ru-RU" sz="1800" b="1" dirty="0" err="1"/>
              <a:t>виробництво</a:t>
            </a:r>
            <a:r>
              <a:rPr lang="ru-RU" sz="1800" b="1" dirty="0"/>
              <a:t> для </a:t>
            </a:r>
            <a:r>
              <a:rPr lang="ru-RU" sz="1800" b="1" dirty="0" err="1"/>
              <a:t>населення</a:t>
            </a:r>
            <a:r>
              <a:rPr lang="ru-RU" sz="1800" b="1" dirty="0"/>
              <a:t> </a:t>
            </a:r>
            <a:r>
              <a:rPr lang="ru-RU" sz="1800" b="1" dirty="0" err="1" smtClean="0"/>
              <a:t>продовольства</a:t>
            </a:r>
            <a:r>
              <a:rPr lang="ru-RU" sz="1800" b="1" dirty="0" smtClean="0"/>
              <a:t>, а </a:t>
            </a:r>
            <a:r>
              <a:rPr lang="ru-RU" sz="1800" b="1" dirty="0"/>
              <a:t>для ряду </a:t>
            </a:r>
            <a:r>
              <a:rPr lang="ru-RU" sz="1800" b="1" dirty="0" err="1"/>
              <a:t>промислових</a:t>
            </a:r>
            <a:r>
              <a:rPr lang="ru-RU" sz="1800" b="1" dirty="0"/>
              <a:t> </a:t>
            </a:r>
            <a:r>
              <a:rPr lang="ru-RU" sz="1800" b="1" dirty="0" err="1"/>
              <a:t>виробництв</a:t>
            </a:r>
            <a:r>
              <a:rPr lang="ru-RU" sz="1800" b="1" dirty="0"/>
              <a:t> </a:t>
            </a:r>
            <a:r>
              <a:rPr lang="ru-RU" sz="1800" b="1" dirty="0" smtClean="0"/>
              <a:t>– </a:t>
            </a:r>
            <a:r>
              <a:rPr lang="ru-RU" sz="1800" b="1" dirty="0" err="1" smtClean="0"/>
              <a:t>сільськогосподарської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сировини</a:t>
            </a:r>
            <a:endParaRPr lang="ru-RU" sz="1800" b="1" dirty="0" smtClean="0"/>
          </a:p>
          <a:p>
            <a:r>
              <a:rPr lang="ru-RU" sz="1800" b="1" dirty="0" err="1" smtClean="0"/>
              <a:t>Сільське</a:t>
            </a:r>
            <a:r>
              <a:rPr lang="ru-RU" sz="1800" b="1" dirty="0" smtClean="0"/>
              <a:t> </a:t>
            </a:r>
            <a:r>
              <a:rPr lang="ru-RU" sz="1800" b="1" dirty="0" err="1"/>
              <a:t>господарство</a:t>
            </a:r>
            <a:r>
              <a:rPr lang="ru-RU" sz="1800" b="1" dirty="0"/>
              <a:t> </a:t>
            </a:r>
            <a:r>
              <a:rPr lang="ru-RU" sz="1800" b="1" dirty="0" err="1"/>
              <a:t>складається</a:t>
            </a:r>
            <a:r>
              <a:rPr lang="ru-RU" sz="1800" b="1" dirty="0"/>
              <a:t> з </a:t>
            </a:r>
            <a:r>
              <a:rPr lang="ru-RU" sz="1800" b="1" i="1" dirty="0" err="1"/>
              <a:t>рослинництва</a:t>
            </a:r>
            <a:r>
              <a:rPr lang="ru-RU" sz="1800" b="1" i="1" dirty="0"/>
              <a:t> </a:t>
            </a:r>
            <a:r>
              <a:rPr lang="ru-RU" sz="1800" b="1" dirty="0"/>
              <a:t>(</a:t>
            </a:r>
            <a:r>
              <a:rPr lang="ru-RU" sz="1800" b="1" dirty="0" err="1"/>
              <a:t>землеробства</a:t>
            </a:r>
            <a:r>
              <a:rPr lang="ru-RU" sz="1800" b="1" dirty="0"/>
              <a:t>) та </a:t>
            </a:r>
            <a:r>
              <a:rPr lang="ru-RU" sz="1800" b="1" i="1" dirty="0" err="1"/>
              <a:t>тваринництва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r>
              <a:rPr lang="uk-UA" sz="1800" b="1" i="1" dirty="0" smtClean="0"/>
              <a:t>Лісове </a:t>
            </a:r>
            <a:r>
              <a:rPr lang="uk-UA" sz="1800" b="1" i="1" dirty="0"/>
              <a:t>господарство </a:t>
            </a:r>
            <a:r>
              <a:rPr lang="uk-UA" sz="1800" b="1" dirty="0"/>
              <a:t>– сукупність підприємств, які займаються вивченням, </a:t>
            </a:r>
            <a:r>
              <a:rPr lang="uk-UA" sz="1800" b="1" dirty="0" smtClean="0"/>
              <a:t>обліком, відновленням</a:t>
            </a:r>
            <a:r>
              <a:rPr lang="uk-UA" sz="1800" b="1" dirty="0"/>
              <a:t>, охороною лісових ресурсів та контролем за їх використанням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Лісове </a:t>
            </a:r>
            <a:r>
              <a:rPr lang="uk-UA" sz="1800" b="1" dirty="0"/>
              <a:t>господарство також покликане підвищувати продуктивність лісів, боротися зі шкідниками лісу, іноді й організовувати лісовий туризм. </a:t>
            </a:r>
            <a:endParaRPr lang="uk-UA" sz="1800" b="1" dirty="0" smtClean="0"/>
          </a:p>
          <a:p>
            <a:r>
              <a:rPr lang="uk-UA" sz="1800" b="1" i="1" dirty="0"/>
              <a:t>Будівництво </a:t>
            </a:r>
            <a:r>
              <a:rPr lang="uk-UA" sz="1800" b="1" dirty="0"/>
              <a:t>– сукупність організацій, які займаються зведенням, ремонтом та</a:t>
            </a:r>
            <a:br>
              <a:rPr lang="uk-UA" sz="1800" b="1" dirty="0"/>
            </a:br>
            <a:r>
              <a:rPr lang="uk-UA" sz="1800" b="1" dirty="0"/>
              <a:t>реконструкцією будівель виробничого та невиробничого призначення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Будівництво </a:t>
            </a:r>
            <a:r>
              <a:rPr lang="uk-UA" sz="1800" b="1" dirty="0"/>
              <a:t>передбачає </a:t>
            </a:r>
            <a:r>
              <a:rPr lang="uk-UA" sz="1800" b="1" dirty="0" smtClean="0"/>
              <a:t>проектно-конструкторські</a:t>
            </a:r>
            <a:r>
              <a:rPr lang="uk-UA" sz="1800" b="1" dirty="0"/>
              <a:t>, геолого­розвідувальні, </a:t>
            </a:r>
            <a:r>
              <a:rPr lang="uk-UA" sz="1800" b="1" dirty="0" smtClean="0"/>
              <a:t>будівельно-­</a:t>
            </a:r>
            <a:r>
              <a:rPr lang="uk-UA" sz="1800" b="1" dirty="0"/>
              <a:t>монтажні та експлуатаційні роботи. </a:t>
            </a:r>
            <a:br>
              <a:rPr lang="uk-UA" sz="1800" b="1" dirty="0"/>
            </a:br>
            <a:r>
              <a:rPr lang="uk-UA" sz="1800" b="1" dirty="0"/>
              <a:t/>
            </a:r>
            <a:br>
              <a:rPr lang="uk-UA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endParaRPr lang="uk-UA" sz="1800" b="1" dirty="0"/>
          </a:p>
        </p:txBody>
      </p:sp>
      <p:pic>
        <p:nvPicPr>
          <p:cNvPr id="9218" name="Picture 2" descr="Сільське господар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930" y="3978276"/>
            <a:ext cx="3478306" cy="24807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ДП &quot;Бершадське лісове господарство&quot; - Офіційна сторінка | ДП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46" y="4034118"/>
            <a:ext cx="3361765" cy="2424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На будівництво кардіоцентру в Вінниці виділили ще 15 мільйонів - МІС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58" y="4177553"/>
            <a:ext cx="3518648" cy="2281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846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56069"/>
            <a:ext cx="5298577" cy="438330"/>
          </a:xfrm>
        </p:spPr>
        <p:txBody>
          <a:bodyPr>
            <a:normAutofit fontScale="90000"/>
          </a:bodyPr>
          <a:lstStyle/>
          <a:p>
            <a:r>
              <a:rPr lang="uk-UA" sz="2400" b="1" dirty="0"/>
              <a:t>Сфера послуг та інфраструктура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1223" y="261257"/>
            <a:ext cx="10363199" cy="5050971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/>
              <a:t>Більшість </a:t>
            </a:r>
            <a:r>
              <a:rPr lang="uk-UA" b="1" dirty="0"/>
              <a:t>установ невиробничої сфери не виробляють матеріальні блага, але рівень їх розвитку визначає комфортність життя людини. </a:t>
            </a:r>
            <a:endParaRPr lang="uk-UA" b="1" dirty="0" smtClean="0"/>
          </a:p>
          <a:p>
            <a:r>
              <a:rPr lang="uk-UA" b="1" dirty="0" smtClean="0"/>
              <a:t>Разом </a:t>
            </a:r>
            <a:r>
              <a:rPr lang="uk-UA" b="1" dirty="0"/>
              <a:t>з тим існує низка закладів сфери </a:t>
            </a:r>
            <a:r>
              <a:rPr lang="uk-UA" b="1" dirty="0" smtClean="0"/>
              <a:t>послуг, які </a:t>
            </a:r>
            <a:r>
              <a:rPr lang="uk-UA" b="1" dirty="0"/>
              <a:t>виробляють продукцію, наприклад, громадське харчування (</a:t>
            </a:r>
            <a:r>
              <a:rPr lang="uk-UA" b="1" dirty="0" smtClean="0"/>
              <a:t>ресторани, їдальні</a:t>
            </a:r>
            <a:r>
              <a:rPr lang="uk-UA" b="1" dirty="0"/>
              <a:t>, кав’ярні), ательє з пошиття одягу</a:t>
            </a:r>
            <a:r>
              <a:rPr lang="uk-UA" b="1" dirty="0" smtClean="0"/>
              <a:t>.</a:t>
            </a:r>
          </a:p>
          <a:p>
            <a:r>
              <a:rPr lang="uk-UA" b="1" i="1" dirty="0" smtClean="0"/>
              <a:t>Сфера </a:t>
            </a:r>
            <a:r>
              <a:rPr lang="uk-UA" b="1" i="1" dirty="0"/>
              <a:t>послуг </a:t>
            </a:r>
            <a:r>
              <a:rPr lang="uk-UA" b="1" dirty="0"/>
              <a:t>– види господарської діяльності, які мають на меті </a:t>
            </a:r>
            <a:r>
              <a:rPr lang="uk-UA" b="1" dirty="0" smtClean="0"/>
              <a:t>обслуговувати людей</a:t>
            </a:r>
            <a:r>
              <a:rPr lang="uk-UA" b="1" dirty="0"/>
              <a:t>, а також задовольняти їхні духовні й фізичні потреби</a:t>
            </a:r>
            <a:r>
              <a:rPr lang="uk-UA" b="1" dirty="0" smtClean="0"/>
              <a:t>.</a:t>
            </a:r>
          </a:p>
          <a:p>
            <a:r>
              <a:rPr lang="ru-RU" b="1" i="1" dirty="0" err="1"/>
              <a:t>Інфраструктура</a:t>
            </a:r>
            <a:r>
              <a:rPr lang="ru-RU" b="1" i="1" dirty="0"/>
              <a:t> </a:t>
            </a:r>
            <a:r>
              <a:rPr lang="ru-RU" b="1" dirty="0"/>
              <a:t>– </a:t>
            </a:r>
            <a:r>
              <a:rPr lang="ru-RU" b="1" dirty="0" err="1"/>
              <a:t>сукупність</a:t>
            </a:r>
            <a:r>
              <a:rPr lang="ru-RU" b="1" dirty="0"/>
              <a:t> </a:t>
            </a:r>
            <a:r>
              <a:rPr lang="ru-RU" b="1" dirty="0" err="1"/>
              <a:t>будівель</a:t>
            </a:r>
            <a:r>
              <a:rPr lang="ru-RU" b="1" dirty="0"/>
              <a:t>, служб та систем,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необхідні</a:t>
            </a:r>
            <a:r>
              <a:rPr lang="ru-RU" b="1" dirty="0"/>
              <a:t> для </a:t>
            </a:r>
            <a:r>
              <a:rPr lang="ru-RU" b="1" dirty="0" err="1"/>
              <a:t>функціонування</a:t>
            </a:r>
            <a:r>
              <a:rPr lang="ru-RU" b="1" dirty="0"/>
              <a:t> </a:t>
            </a:r>
            <a:r>
              <a:rPr lang="ru-RU" b="1" dirty="0" err="1"/>
              <a:t>матеріального</a:t>
            </a:r>
            <a:r>
              <a:rPr lang="ru-RU" b="1" dirty="0"/>
              <a:t> </a:t>
            </a:r>
            <a:r>
              <a:rPr lang="ru-RU" b="1" dirty="0" err="1"/>
              <a:t>виробництва</a:t>
            </a:r>
            <a:r>
              <a:rPr lang="ru-RU" b="1" dirty="0"/>
              <a:t> (</a:t>
            </a:r>
            <a:r>
              <a:rPr lang="ru-RU" b="1" dirty="0" err="1"/>
              <a:t>виробнича</a:t>
            </a:r>
            <a:r>
              <a:rPr lang="ru-RU" b="1" dirty="0"/>
              <a:t> </a:t>
            </a:r>
            <a:r>
              <a:rPr lang="ru-RU" b="1" dirty="0" err="1"/>
              <a:t>інфраструктура</a:t>
            </a:r>
            <a:r>
              <a:rPr lang="ru-RU" b="1" dirty="0"/>
              <a:t>) та </a:t>
            </a:r>
            <a:r>
              <a:rPr lang="ru-RU" b="1" dirty="0" err="1" smtClean="0"/>
              <a:t>забезпечення</a:t>
            </a:r>
            <a:r>
              <a:rPr lang="ru-RU" b="1" dirty="0"/>
              <a:t> </a:t>
            </a:r>
            <a:r>
              <a:rPr lang="ru-RU" b="1" dirty="0" err="1" smtClean="0"/>
              <a:t>нормальних</a:t>
            </a:r>
            <a:r>
              <a:rPr lang="ru-RU" b="1" dirty="0" smtClean="0"/>
              <a:t> </a:t>
            </a:r>
            <a:r>
              <a:rPr lang="ru-RU" b="1" dirty="0"/>
              <a:t>умов </a:t>
            </a:r>
            <a:r>
              <a:rPr lang="ru-RU" b="1" dirty="0" err="1"/>
              <a:t>життєдіяльності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 (</a:t>
            </a:r>
            <a:r>
              <a:rPr lang="ru-RU" b="1" dirty="0" err="1"/>
              <a:t>соціальна</a:t>
            </a:r>
            <a:r>
              <a:rPr lang="ru-RU" b="1" dirty="0"/>
              <a:t> </a:t>
            </a:r>
            <a:r>
              <a:rPr lang="ru-RU" b="1" dirty="0" err="1"/>
              <a:t>інфраструктура</a:t>
            </a:r>
            <a:r>
              <a:rPr lang="ru-RU" b="1" dirty="0"/>
              <a:t>). </a:t>
            </a:r>
            <a:endParaRPr lang="ru-RU" b="1" dirty="0" smtClean="0"/>
          </a:p>
          <a:p>
            <a:r>
              <a:rPr lang="ru-RU" b="1" dirty="0"/>
              <a:t>До </a:t>
            </a:r>
            <a:r>
              <a:rPr lang="ru-RU" b="1" dirty="0" err="1"/>
              <a:t>виробничої</a:t>
            </a:r>
            <a:r>
              <a:rPr lang="ru-RU" b="1" dirty="0"/>
              <a:t> </a:t>
            </a:r>
            <a:r>
              <a:rPr lang="ru-RU" b="1" dirty="0" err="1"/>
              <a:t>інфраструктури</a:t>
            </a:r>
            <a:r>
              <a:rPr lang="ru-RU" b="1" dirty="0"/>
              <a:t> належать, </a:t>
            </a:r>
            <a:r>
              <a:rPr lang="ru-RU" b="1" dirty="0" err="1"/>
              <a:t>зокрема</a:t>
            </a:r>
            <a:r>
              <a:rPr lang="ru-RU" b="1" dirty="0"/>
              <a:t>, дороги, канали, </a:t>
            </a:r>
            <a:r>
              <a:rPr lang="ru-RU" b="1" dirty="0" err="1"/>
              <a:t>лінії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err="1"/>
              <a:t>електропередачі</a:t>
            </a:r>
            <a:r>
              <a:rPr lang="ru-RU" b="1" dirty="0"/>
              <a:t>, </a:t>
            </a:r>
            <a:r>
              <a:rPr lang="ru-RU" b="1" dirty="0" err="1"/>
              <a:t>нафто</a:t>
            </a:r>
            <a:r>
              <a:rPr lang="ru-RU" b="1" dirty="0"/>
              <a:t>­ та </a:t>
            </a:r>
            <a:r>
              <a:rPr lang="ru-RU" b="1" dirty="0" err="1"/>
              <a:t>газопроводи</a:t>
            </a:r>
            <a:r>
              <a:rPr lang="ru-RU" b="1" dirty="0"/>
              <a:t>, порти, </a:t>
            </a:r>
            <a:r>
              <a:rPr lang="ru-RU" b="1" dirty="0" err="1"/>
              <a:t>комори</a:t>
            </a:r>
            <a:r>
              <a:rPr lang="ru-RU" b="1" dirty="0"/>
              <a:t>, </a:t>
            </a:r>
            <a:r>
              <a:rPr lang="ru-RU" b="1" dirty="0" err="1"/>
              <a:t>системи</a:t>
            </a:r>
            <a:r>
              <a:rPr lang="ru-RU" b="1" dirty="0"/>
              <a:t> </a:t>
            </a:r>
            <a:r>
              <a:rPr lang="ru-RU" b="1" dirty="0" err="1"/>
              <a:t>зв’язку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err="1"/>
              <a:t>тощо</a:t>
            </a:r>
            <a:r>
              <a:rPr lang="ru-RU" b="1" dirty="0"/>
              <a:t>. </a:t>
            </a:r>
          </a:p>
          <a:p>
            <a:r>
              <a:rPr lang="ru-RU" b="1" dirty="0" smtClean="0"/>
              <a:t>До </a:t>
            </a:r>
            <a:r>
              <a:rPr lang="ru-RU" b="1" dirty="0" err="1"/>
              <a:t>соціальної</a:t>
            </a:r>
            <a:r>
              <a:rPr lang="ru-RU" b="1" dirty="0"/>
              <a:t> – </a:t>
            </a:r>
            <a:r>
              <a:rPr lang="ru-RU" b="1" dirty="0" err="1"/>
              <a:t>заклади</a:t>
            </a:r>
            <a:r>
              <a:rPr lang="ru-RU" b="1" dirty="0"/>
              <a:t> </a:t>
            </a:r>
            <a:r>
              <a:rPr lang="ru-RU" b="1" dirty="0" err="1"/>
              <a:t>культури</a:t>
            </a:r>
            <a:r>
              <a:rPr lang="ru-RU" b="1" dirty="0"/>
              <a:t>, </a:t>
            </a:r>
            <a:r>
              <a:rPr lang="ru-RU" b="1" dirty="0" err="1"/>
              <a:t>освіти</a:t>
            </a:r>
            <a:r>
              <a:rPr lang="ru-RU" b="1" dirty="0"/>
              <a:t>,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, </a:t>
            </a:r>
            <a:r>
              <a:rPr lang="ru-RU" b="1" dirty="0" err="1"/>
              <a:t>житловокомунального</a:t>
            </a:r>
            <a:r>
              <a:rPr lang="ru-RU" b="1" dirty="0"/>
              <a:t>, курортного </a:t>
            </a:r>
            <a:r>
              <a:rPr lang="ru-RU" b="1" dirty="0" err="1"/>
              <a:t>господарства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. 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uk-UA" b="1" dirty="0" smtClean="0"/>
              <a:t> </a:t>
            </a: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10242" name="Picture 2" descr="Сфера послуг в Україні активно зростає » Український журнал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621" y="4545126"/>
            <a:ext cx="3810000" cy="20218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55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477691"/>
            <a:ext cx="8534400" cy="516708"/>
          </a:xfrm>
        </p:spPr>
        <p:txBody>
          <a:bodyPr>
            <a:normAutofit/>
          </a:bodyPr>
          <a:lstStyle/>
          <a:p>
            <a:r>
              <a:rPr lang="uk-UA" sz="2400" b="1" dirty="0"/>
              <a:t>Сфера послуг та інфраструктура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1" y="685800"/>
            <a:ext cx="10218919" cy="4225834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/>
              <a:t>Від неї залежать матеріальне становище, рівень освіти, здоров’я, відпочинок та побут людей. </a:t>
            </a:r>
            <a:endParaRPr lang="uk-UA" b="1" dirty="0" smtClean="0"/>
          </a:p>
          <a:p>
            <a:r>
              <a:rPr lang="uk-UA" b="1" dirty="0" smtClean="0"/>
              <a:t>Від </a:t>
            </a:r>
            <a:r>
              <a:rPr lang="uk-UA" b="1" dirty="0"/>
              <a:t>рівня розвитку сфери послуг залежить </a:t>
            </a:r>
            <a:r>
              <a:rPr lang="uk-UA" b="1" dirty="0" smtClean="0"/>
              <a:t>кількість вільного </a:t>
            </a:r>
            <a:r>
              <a:rPr lang="uk-UA" b="1" dirty="0"/>
              <a:t>часу людини та можливість його використання для </a:t>
            </a:r>
            <a:r>
              <a:rPr lang="uk-UA" b="1" dirty="0" smtClean="0"/>
              <a:t>саморозвитку особистості</a:t>
            </a:r>
            <a:r>
              <a:rPr lang="uk-UA" b="1" dirty="0"/>
              <a:t>. </a:t>
            </a:r>
            <a:endParaRPr lang="uk-UA" b="1" dirty="0" smtClean="0"/>
          </a:p>
          <a:p>
            <a:r>
              <a:rPr lang="uk-UA" b="1" dirty="0" smtClean="0"/>
              <a:t>Останнім </a:t>
            </a:r>
            <a:r>
              <a:rPr lang="uk-UA" b="1" dirty="0"/>
              <a:t>часом частка працюючих у сфері послуг </a:t>
            </a:r>
            <a:r>
              <a:rPr lang="uk-UA" b="1" dirty="0" smtClean="0"/>
              <a:t>неухильно зростає </a:t>
            </a:r>
            <a:r>
              <a:rPr lang="uk-UA" b="1" dirty="0"/>
              <a:t>в усіх країнах світу. </a:t>
            </a:r>
            <a:endParaRPr lang="uk-UA" b="1" dirty="0" smtClean="0"/>
          </a:p>
          <a:p>
            <a:r>
              <a:rPr lang="uk-UA" b="1" dirty="0" smtClean="0"/>
              <a:t>Цей </a:t>
            </a:r>
            <a:r>
              <a:rPr lang="uk-UA" b="1" dirty="0"/>
              <a:t>процес називають «революцією послуг</a:t>
            </a:r>
            <a:r>
              <a:rPr lang="uk-UA" b="1" dirty="0" smtClean="0"/>
              <a:t>».</a:t>
            </a:r>
          </a:p>
          <a:p>
            <a:r>
              <a:rPr lang="uk-UA" b="1" dirty="0" smtClean="0"/>
              <a:t>До </a:t>
            </a:r>
            <a:r>
              <a:rPr lang="uk-UA" b="1" dirty="0"/>
              <a:t>традиційних видів послуг належать банківсько</a:t>
            </a:r>
            <a:r>
              <a:rPr lang="uk-UA" b="1" dirty="0" smtClean="0"/>
              <a:t>­-фінансові</a:t>
            </a:r>
            <a:r>
              <a:rPr lang="uk-UA" b="1" dirty="0"/>
              <a:t>, </a:t>
            </a:r>
            <a:r>
              <a:rPr lang="uk-UA" b="1" dirty="0" smtClean="0"/>
              <a:t>культурно-освітні</a:t>
            </a:r>
            <a:r>
              <a:rPr lang="uk-UA" b="1" dirty="0"/>
              <a:t>, </a:t>
            </a:r>
            <a:r>
              <a:rPr lang="uk-UA" b="1" dirty="0" smtClean="0"/>
              <a:t>соціально-­</a:t>
            </a:r>
            <a:r>
              <a:rPr lang="uk-UA" b="1" dirty="0"/>
              <a:t>побутові, лікувально</a:t>
            </a:r>
            <a:r>
              <a:rPr lang="uk-UA" b="1" dirty="0" smtClean="0"/>
              <a:t>­-оздоровчі</a:t>
            </a:r>
            <a:r>
              <a:rPr lang="uk-UA" b="1" dirty="0"/>
              <a:t>, транспортні, управлінські. </a:t>
            </a:r>
            <a:endParaRPr lang="uk-UA" b="1" dirty="0" smtClean="0"/>
          </a:p>
          <a:p>
            <a:r>
              <a:rPr lang="uk-UA" b="1" dirty="0" smtClean="0"/>
              <a:t>У </a:t>
            </a:r>
            <a:r>
              <a:rPr lang="uk-UA" b="1" dirty="0"/>
              <a:t>зв’язку з бурхливим розвитком науки та інформаційно</a:t>
            </a:r>
            <a:r>
              <a:rPr lang="uk-UA" b="1" dirty="0" smtClean="0"/>
              <a:t>­-технологічною </a:t>
            </a:r>
            <a:r>
              <a:rPr lang="uk-UA" b="1" dirty="0"/>
              <a:t>революцією у наш час виникли нові види послуг: інформаційні, </a:t>
            </a:r>
            <a:r>
              <a:rPr lang="uk-UA" b="1" dirty="0" smtClean="0"/>
              <a:t>науково-­</a:t>
            </a:r>
            <a:r>
              <a:rPr lang="uk-UA" b="1" dirty="0"/>
              <a:t>технічні, ділові, туристичні, нові засоби зв’язку (електронна </a:t>
            </a:r>
            <a:r>
              <a:rPr lang="uk-UA" b="1" dirty="0" smtClean="0"/>
              <a:t>пошта, супутниковий </a:t>
            </a:r>
            <a:r>
              <a:rPr lang="uk-UA" b="1" dirty="0"/>
              <a:t>зв’язок</a:t>
            </a:r>
            <a:r>
              <a:rPr lang="uk-UA" b="1" dirty="0" smtClean="0"/>
              <a:t>).</a:t>
            </a:r>
          </a:p>
          <a:p>
            <a:r>
              <a:rPr lang="uk-UA" b="1" dirty="0" smtClean="0"/>
              <a:t>Для </a:t>
            </a:r>
            <a:r>
              <a:rPr lang="uk-UA" b="1" dirty="0"/>
              <a:t>нормальної роботи господарства необхідна інфраструктура. </a:t>
            </a:r>
            <a:br>
              <a:rPr lang="uk-UA" b="1" dirty="0"/>
            </a:br>
            <a:endParaRPr lang="uk-UA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264" y="4709432"/>
            <a:ext cx="3579222" cy="1874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241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721530"/>
            <a:ext cx="10776268" cy="766355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Як </a:t>
            </a:r>
            <a:r>
              <a:rPr lang="ru-RU" sz="2700" b="1" dirty="0" err="1"/>
              <a:t>виникла</a:t>
            </a:r>
            <a:r>
              <a:rPr lang="ru-RU" sz="2700" b="1" dirty="0"/>
              <a:t> і </a:t>
            </a:r>
            <a:r>
              <a:rPr lang="ru-RU" sz="2700" b="1" dirty="0" err="1"/>
              <a:t>розвивалася</a:t>
            </a:r>
            <a:r>
              <a:rPr lang="ru-RU" sz="2700" b="1" dirty="0"/>
              <a:t> </a:t>
            </a:r>
            <a:r>
              <a:rPr lang="ru-RU" sz="2700" b="1" dirty="0" err="1"/>
              <a:t>секторальна</a:t>
            </a:r>
            <a:r>
              <a:rPr lang="ru-RU" sz="2700" b="1" dirty="0"/>
              <a:t> модель </a:t>
            </a:r>
            <a:r>
              <a:rPr lang="ru-RU" sz="2700" b="1" dirty="0" err="1"/>
              <a:t>економіки</a:t>
            </a:r>
            <a:r>
              <a:rPr lang="ru-RU" sz="2700" b="1" dirty="0"/>
              <a:t>? </a:t>
            </a:r>
            <a:r>
              <a:rPr lang="ru-RU" sz="2400" dirty="0"/>
              <a:t/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2" y="278675"/>
            <a:ext cx="10349548" cy="3657600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Враховуючи існування </a:t>
            </a:r>
            <a:r>
              <a:rPr lang="uk-UA" b="1" dirty="0"/>
              <a:t>різних видів господарської діяльності виробничої та невиробничої сфер, у 1930–1940­х рр. ХХ ст. британські економісти Алан Фішер </a:t>
            </a:r>
            <a:r>
              <a:rPr lang="uk-UA" b="1" dirty="0" smtClean="0"/>
              <a:t>та Колін </a:t>
            </a:r>
            <a:r>
              <a:rPr lang="uk-UA" b="1" dirty="0" err="1"/>
              <a:t>Кларк</a:t>
            </a:r>
            <a:r>
              <a:rPr lang="uk-UA" b="1" dirty="0"/>
              <a:t>, а також французький економіст і соціолог Жан </a:t>
            </a:r>
            <a:r>
              <a:rPr lang="uk-UA" b="1" dirty="0" err="1" smtClean="0"/>
              <a:t>Фурастьє</a:t>
            </a:r>
            <a:r>
              <a:rPr lang="uk-UA" b="1" dirty="0"/>
              <a:t> </a:t>
            </a:r>
            <a:r>
              <a:rPr lang="uk-UA" b="1" dirty="0" smtClean="0"/>
              <a:t>створили </a:t>
            </a:r>
            <a:r>
              <a:rPr lang="uk-UA" b="1" dirty="0"/>
              <a:t>теорію про </a:t>
            </a:r>
            <a:r>
              <a:rPr lang="uk-UA" b="1" i="1" dirty="0" err="1"/>
              <a:t>трисекторну</a:t>
            </a:r>
            <a:r>
              <a:rPr lang="uk-UA" b="1" i="1" dirty="0"/>
              <a:t> модель економіки</a:t>
            </a:r>
            <a:r>
              <a:rPr lang="uk-UA" b="1" dirty="0"/>
              <a:t>. Згідно з цією теорією економіка складається з трьох секторів (</a:t>
            </a:r>
            <a:r>
              <a:rPr lang="uk-UA" b="1" i="1" dirty="0" err="1"/>
              <a:t>мал</a:t>
            </a:r>
            <a:r>
              <a:rPr lang="uk-UA" b="1" i="1" dirty="0"/>
              <a:t>. </a:t>
            </a:r>
            <a:r>
              <a:rPr lang="uk-UA" b="1" i="1" dirty="0" smtClean="0"/>
              <a:t>7, ст.19</a:t>
            </a:r>
            <a:r>
              <a:rPr lang="uk-UA" b="1" dirty="0" smtClean="0"/>
              <a:t>).</a:t>
            </a:r>
          </a:p>
          <a:p>
            <a:r>
              <a:rPr lang="uk-UA" b="1" i="1" dirty="0" smtClean="0"/>
              <a:t>Первинний </a:t>
            </a:r>
            <a:r>
              <a:rPr lang="uk-UA" b="1" i="1" dirty="0"/>
              <a:t>сектор </a:t>
            </a:r>
            <a:r>
              <a:rPr lang="uk-UA" b="1" dirty="0"/>
              <a:t>займається видобутком сировини для інших галузей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Це </a:t>
            </a:r>
            <a:r>
              <a:rPr lang="uk-UA" b="1" dirty="0"/>
              <a:t>сільське господарство, рибальство, лісове господарство, мисливство та</a:t>
            </a:r>
            <a:br>
              <a:rPr lang="uk-UA" b="1" dirty="0"/>
            </a:br>
            <a:r>
              <a:rPr lang="uk-UA" b="1" dirty="0"/>
              <a:t>добувна промисловість. </a:t>
            </a:r>
            <a:endParaRPr lang="uk-UA" b="1" dirty="0" smtClean="0"/>
          </a:p>
          <a:p>
            <a:r>
              <a:rPr lang="uk-UA" b="1" dirty="0" smtClean="0"/>
              <a:t>До </a:t>
            </a:r>
            <a:r>
              <a:rPr lang="uk-UA" b="1" dirty="0"/>
              <a:t>нього також часто відносять діяльність, пов’язану зі збиранням, пакуванням, очищенням і переробкою сировини на місці. </a:t>
            </a:r>
            <a:br>
              <a:rPr lang="uk-UA" b="1" dirty="0"/>
            </a:b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12290" name="Picture 2" descr="Первинний сектор господарства - Сайт geografiamozil2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898" y="3387633"/>
            <a:ext cx="4127862" cy="22381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221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5921828"/>
            <a:ext cx="10619515" cy="44413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Як </a:t>
            </a:r>
            <a:r>
              <a:rPr lang="ru-RU" sz="2400" b="1" dirty="0" err="1"/>
              <a:t>виникла</a:t>
            </a:r>
            <a:r>
              <a:rPr lang="ru-RU" sz="2400" b="1" dirty="0"/>
              <a:t> і </a:t>
            </a:r>
            <a:r>
              <a:rPr lang="ru-RU" sz="2400" b="1" dirty="0" err="1"/>
              <a:t>розвивалася</a:t>
            </a:r>
            <a:r>
              <a:rPr lang="ru-RU" sz="2400" b="1" dirty="0"/>
              <a:t> </a:t>
            </a:r>
            <a:r>
              <a:rPr lang="ru-RU" sz="2400" b="1" dirty="0" err="1"/>
              <a:t>секторальна</a:t>
            </a:r>
            <a:r>
              <a:rPr lang="ru-RU" sz="2400" b="1" dirty="0"/>
              <a:t> модель </a:t>
            </a:r>
            <a:r>
              <a:rPr lang="ru-RU" sz="2400" b="1" dirty="0" err="1"/>
              <a:t>економіки</a:t>
            </a:r>
            <a:r>
              <a:rPr lang="ru-RU" sz="2400" b="1" dirty="0"/>
              <a:t>?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30926" y="278675"/>
            <a:ext cx="9701348" cy="3683726"/>
          </a:xfrm>
        </p:spPr>
        <p:txBody>
          <a:bodyPr>
            <a:normAutofit/>
          </a:bodyPr>
          <a:lstStyle/>
          <a:p>
            <a:r>
              <a:rPr lang="ru-RU" b="1" i="1" dirty="0" err="1"/>
              <a:t>Вторинний</a:t>
            </a:r>
            <a:r>
              <a:rPr lang="ru-RU" b="1" i="1" dirty="0"/>
              <a:t> сектор </a:t>
            </a:r>
            <a:r>
              <a:rPr lang="ru-RU" b="1" dirty="0" err="1"/>
              <a:t>економіки</a:t>
            </a:r>
            <a:r>
              <a:rPr lang="ru-RU" b="1" dirty="0"/>
              <a:t> </a:t>
            </a:r>
            <a:r>
              <a:rPr lang="ru-RU" b="1" dirty="0" err="1"/>
              <a:t>займається</a:t>
            </a:r>
            <a:r>
              <a:rPr lang="ru-RU" b="1" dirty="0"/>
              <a:t> </a:t>
            </a:r>
            <a:r>
              <a:rPr lang="ru-RU" b="1" dirty="0" err="1"/>
              <a:t>промисловою</a:t>
            </a:r>
            <a:r>
              <a:rPr lang="ru-RU" b="1" dirty="0"/>
              <a:t> </a:t>
            </a:r>
            <a:r>
              <a:rPr lang="ru-RU" b="1" dirty="0" err="1"/>
              <a:t>переробкою</a:t>
            </a:r>
            <a:r>
              <a:rPr lang="ru-RU" b="1" dirty="0"/>
              <a:t> </a:t>
            </a:r>
            <a:r>
              <a:rPr lang="ru-RU" b="1" dirty="0" err="1"/>
              <a:t>сировини</a:t>
            </a:r>
            <a:r>
              <a:rPr lang="ru-RU" b="1" dirty="0"/>
              <a:t> на </a:t>
            </a:r>
            <a:r>
              <a:rPr lang="ru-RU" b="1" dirty="0" err="1"/>
              <a:t>кінцеву</a:t>
            </a:r>
            <a:r>
              <a:rPr lang="ru-RU" b="1" dirty="0"/>
              <a:t> </a:t>
            </a:r>
            <a:r>
              <a:rPr lang="ru-RU" b="1" dirty="0" err="1"/>
              <a:t>продукцію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готова до </a:t>
            </a:r>
            <a:r>
              <a:rPr lang="ru-RU" b="1" dirty="0" err="1"/>
              <a:t>споживання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smtClean="0"/>
              <a:t>Тому </a:t>
            </a:r>
            <a:r>
              <a:rPr lang="ru-RU" b="1" dirty="0"/>
              <a:t>до </a:t>
            </a:r>
            <a:r>
              <a:rPr lang="ru-RU" b="1" dirty="0" err="1" smtClean="0"/>
              <a:t>нього</a:t>
            </a:r>
            <a:r>
              <a:rPr lang="ru-RU" b="1" dirty="0"/>
              <a:t> </a:t>
            </a:r>
            <a:r>
              <a:rPr lang="ru-RU" b="1" dirty="0" err="1" smtClean="0"/>
              <a:t>відносять</a:t>
            </a:r>
            <a:r>
              <a:rPr lang="ru-RU" b="1" dirty="0" smtClean="0"/>
              <a:t> </a:t>
            </a:r>
            <a:r>
              <a:rPr lang="ru-RU" b="1" dirty="0" err="1"/>
              <a:t>переробну</a:t>
            </a:r>
            <a:r>
              <a:rPr lang="ru-RU" b="1" dirty="0"/>
              <a:t> </a:t>
            </a:r>
            <a:r>
              <a:rPr lang="ru-RU" b="1" dirty="0" err="1"/>
              <a:t>промисловість</a:t>
            </a:r>
            <a:r>
              <a:rPr lang="ru-RU" b="1" dirty="0"/>
              <a:t> та </a:t>
            </a:r>
            <a:r>
              <a:rPr lang="ru-RU" b="1" dirty="0" err="1"/>
              <a:t>будівництво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err="1" smtClean="0"/>
              <a:t>Вторинний</a:t>
            </a:r>
            <a:r>
              <a:rPr lang="ru-RU" b="1" dirty="0" smtClean="0"/>
              <a:t> </a:t>
            </a:r>
            <a:r>
              <a:rPr lang="ru-RU" b="1" dirty="0"/>
              <a:t>сектор </a:t>
            </a:r>
            <a:r>
              <a:rPr lang="ru-RU" b="1" dirty="0" err="1"/>
              <a:t>використовує</a:t>
            </a:r>
            <a:r>
              <a:rPr lang="ru-RU" b="1" dirty="0"/>
              <a:t> </a:t>
            </a:r>
            <a:r>
              <a:rPr lang="ru-RU" b="1" dirty="0" err="1"/>
              <a:t>сировину</a:t>
            </a:r>
            <a:r>
              <a:rPr lang="ru-RU" b="1" dirty="0"/>
              <a:t> </a:t>
            </a:r>
            <a:r>
              <a:rPr lang="ru-RU" b="1" dirty="0" err="1"/>
              <a:t>первинного</a:t>
            </a:r>
            <a:r>
              <a:rPr lang="ru-RU" b="1" dirty="0"/>
              <a:t> сектора й </a:t>
            </a:r>
            <a:r>
              <a:rPr lang="ru-RU" b="1" dirty="0" err="1"/>
              <a:t>виробляє</a:t>
            </a:r>
            <a:r>
              <a:rPr lang="ru-RU" b="1" dirty="0"/>
              <a:t> на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основі</a:t>
            </a:r>
            <a:r>
              <a:rPr lang="ru-RU" b="1" dirty="0"/>
              <a:t> </a:t>
            </a:r>
            <a:r>
              <a:rPr lang="ru-RU" b="1" dirty="0" err="1" smtClean="0"/>
              <a:t>продукцію</a:t>
            </a:r>
            <a:r>
              <a:rPr lang="ru-RU" b="1" dirty="0" smtClean="0"/>
              <a:t>, </a:t>
            </a:r>
            <a:r>
              <a:rPr lang="ru-RU" b="1" dirty="0" err="1" smtClean="0"/>
              <a:t>призначену</a:t>
            </a:r>
            <a:r>
              <a:rPr lang="ru-RU" b="1" dirty="0" smtClean="0"/>
              <a:t> </a:t>
            </a:r>
            <a:r>
              <a:rPr lang="ru-RU" b="1" dirty="0"/>
              <a:t>для </a:t>
            </a:r>
            <a:r>
              <a:rPr lang="ru-RU" b="1" dirty="0" err="1"/>
              <a:t>споживання</a:t>
            </a:r>
            <a:r>
              <a:rPr lang="ru-RU" b="1" dirty="0"/>
              <a:t>, продажу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використання</a:t>
            </a:r>
            <a:r>
              <a:rPr lang="ru-RU" b="1" dirty="0"/>
              <a:t> в </a:t>
            </a:r>
            <a:r>
              <a:rPr lang="ru-RU" b="1" dirty="0" err="1"/>
              <a:t>інших</a:t>
            </a:r>
            <a:r>
              <a:rPr lang="ru-RU" b="1" dirty="0"/>
              <a:t> </a:t>
            </a:r>
            <a:r>
              <a:rPr lang="ru-RU" b="1" dirty="0" err="1"/>
              <a:t>галузях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Підприємства</a:t>
            </a:r>
            <a:r>
              <a:rPr lang="ru-RU" b="1" dirty="0" smtClean="0"/>
              <a:t> </a:t>
            </a:r>
            <a:r>
              <a:rPr lang="ru-RU" b="1" dirty="0" err="1"/>
              <a:t>вторинного</a:t>
            </a:r>
            <a:r>
              <a:rPr lang="ru-RU" b="1" dirty="0"/>
              <a:t> сектора </a:t>
            </a:r>
            <a:r>
              <a:rPr lang="ru-RU" b="1" dirty="0" err="1"/>
              <a:t>зазвичай</a:t>
            </a:r>
            <a:r>
              <a:rPr lang="ru-RU" b="1" dirty="0"/>
              <a:t> </a:t>
            </a:r>
            <a:r>
              <a:rPr lang="ru-RU" b="1" dirty="0" err="1"/>
              <a:t>споживають</a:t>
            </a:r>
            <a:r>
              <a:rPr lang="ru-RU" b="1" dirty="0"/>
              <a:t> </a:t>
            </a:r>
            <a:r>
              <a:rPr lang="ru-RU" b="1" dirty="0" err="1"/>
              <a:t>багато</a:t>
            </a:r>
            <a:r>
              <a:rPr lang="ru-RU" b="1" dirty="0"/>
              <a:t> </a:t>
            </a:r>
            <a:r>
              <a:rPr lang="ru-RU" b="1" dirty="0" err="1"/>
              <a:t>енергії</a:t>
            </a:r>
            <a:r>
              <a:rPr lang="ru-RU" b="1" dirty="0"/>
              <a:t> </a:t>
            </a:r>
            <a:r>
              <a:rPr lang="ru-RU" b="1" dirty="0" smtClean="0"/>
              <a:t>й </a:t>
            </a:r>
            <a:r>
              <a:rPr lang="ru-RU" b="1" dirty="0" err="1" smtClean="0"/>
              <a:t>потребують</a:t>
            </a:r>
            <a:r>
              <a:rPr lang="ru-RU" b="1" dirty="0" smtClean="0"/>
              <a:t> </a:t>
            </a:r>
            <a:r>
              <a:rPr lang="ru-RU" b="1" dirty="0" err="1"/>
              <a:t>складних</a:t>
            </a:r>
            <a:r>
              <a:rPr lang="ru-RU" b="1" dirty="0"/>
              <a:t> машин та </a:t>
            </a:r>
            <a:r>
              <a:rPr lang="ru-RU" b="1" dirty="0" err="1"/>
              <a:t>технологій</a:t>
            </a:r>
            <a:r>
              <a:rPr lang="ru-RU" b="1" dirty="0"/>
              <a:t>. </a:t>
            </a:r>
            <a:br>
              <a:rPr lang="ru-RU" b="1" dirty="0"/>
            </a:br>
            <a:endParaRPr lang="uk-UA" b="1" dirty="0"/>
          </a:p>
        </p:txBody>
      </p:sp>
      <p:pic>
        <p:nvPicPr>
          <p:cNvPr id="13314" name="Picture 2" descr="The 8 Best Dividend Sectors - Dividend Appreci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3" y="3384685"/>
            <a:ext cx="3628390" cy="2328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840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5582194"/>
            <a:ext cx="10575972" cy="412205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Як </a:t>
            </a:r>
            <a:r>
              <a:rPr lang="ru-RU" sz="2400" b="1" dirty="0" err="1"/>
              <a:t>виникла</a:t>
            </a:r>
            <a:r>
              <a:rPr lang="ru-RU" sz="2400" b="1" dirty="0"/>
              <a:t> і </a:t>
            </a:r>
            <a:r>
              <a:rPr lang="ru-RU" sz="2400" b="1" dirty="0" err="1"/>
              <a:t>розвивалася</a:t>
            </a:r>
            <a:r>
              <a:rPr lang="ru-RU" sz="2400" b="1" dirty="0"/>
              <a:t> </a:t>
            </a:r>
            <a:r>
              <a:rPr lang="ru-RU" sz="2400" b="1" dirty="0" err="1"/>
              <a:t>секторальна</a:t>
            </a:r>
            <a:r>
              <a:rPr lang="ru-RU" sz="2400" b="1" dirty="0"/>
              <a:t> модель </a:t>
            </a:r>
            <a:r>
              <a:rPr lang="ru-RU" sz="2400" b="1" dirty="0" err="1"/>
              <a:t>економіки</a:t>
            </a:r>
            <a:r>
              <a:rPr lang="ru-RU" sz="2400" b="1" dirty="0"/>
              <a:t>?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44137" y="235132"/>
            <a:ext cx="10441577" cy="3352799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Третинний</a:t>
            </a:r>
            <a:r>
              <a:rPr lang="ru-RU" b="1" i="1" dirty="0"/>
              <a:t> </a:t>
            </a:r>
            <a:r>
              <a:rPr lang="ru-RU" b="1" dirty="0"/>
              <a:t>сектор </a:t>
            </a:r>
            <a:r>
              <a:rPr lang="ru-RU" b="1" dirty="0" err="1"/>
              <a:t>економіки</a:t>
            </a:r>
            <a:r>
              <a:rPr lang="ru-RU" b="1" dirty="0"/>
              <a:t> </a:t>
            </a:r>
            <a:r>
              <a:rPr lang="ru-RU" b="1" dirty="0" err="1"/>
              <a:t>надає</a:t>
            </a:r>
            <a:r>
              <a:rPr lang="ru-RU" b="1" dirty="0"/>
              <a:t> </a:t>
            </a:r>
            <a:r>
              <a:rPr lang="ru-RU" b="1" dirty="0" err="1"/>
              <a:t>послуги</a:t>
            </a:r>
            <a:r>
              <a:rPr lang="ru-RU" b="1" dirty="0"/>
              <a:t> як </a:t>
            </a:r>
            <a:r>
              <a:rPr lang="ru-RU" b="1" dirty="0" err="1"/>
              <a:t>населенню</a:t>
            </a:r>
            <a:r>
              <a:rPr lang="ru-RU" b="1" dirty="0"/>
              <a:t>, так і </a:t>
            </a:r>
            <a:r>
              <a:rPr lang="ru-RU" b="1" dirty="0" err="1" smtClean="0"/>
              <a:t>сприяє</a:t>
            </a:r>
            <a:r>
              <a:rPr lang="ru-RU" b="1" dirty="0"/>
              <a:t>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/>
              <a:t>виробництва</a:t>
            </a:r>
            <a:r>
              <a:rPr lang="ru-RU" b="1" dirty="0"/>
              <a:t>, </a:t>
            </a:r>
            <a:r>
              <a:rPr lang="ru-RU" b="1" dirty="0" err="1"/>
              <a:t>підвищуючи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продуктивність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smtClean="0"/>
              <a:t>У </a:t>
            </a:r>
            <a:r>
              <a:rPr lang="ru-RU" b="1" dirty="0" err="1"/>
              <a:t>зв’язку</a:t>
            </a:r>
            <a:r>
              <a:rPr lang="ru-RU" b="1" dirty="0"/>
              <a:t> </a:t>
            </a:r>
            <a:r>
              <a:rPr lang="ru-RU" b="1" dirty="0" err="1"/>
              <a:t>зі</a:t>
            </a:r>
            <a:r>
              <a:rPr lang="ru-RU" b="1" dirty="0"/>
              <a:t> </a:t>
            </a:r>
            <a:r>
              <a:rPr lang="ru-RU" b="1" dirty="0" err="1"/>
              <a:t>стрімким</a:t>
            </a:r>
            <a:r>
              <a:rPr lang="ru-RU" b="1" dirty="0"/>
              <a:t> </a:t>
            </a:r>
            <a:r>
              <a:rPr lang="ru-RU" b="1" dirty="0" err="1"/>
              <a:t>зростанням</a:t>
            </a:r>
            <a:r>
              <a:rPr lang="ru-RU" b="1" dirty="0"/>
              <a:t> та </a:t>
            </a:r>
            <a:r>
              <a:rPr lang="ru-RU" b="1" dirty="0" err="1"/>
              <a:t>диференціацією</a:t>
            </a:r>
            <a:r>
              <a:rPr lang="ru-RU" b="1" dirty="0"/>
              <a:t> </a:t>
            </a:r>
            <a:r>
              <a:rPr lang="ru-RU" b="1" dirty="0" err="1"/>
              <a:t>сфери</a:t>
            </a:r>
            <a:r>
              <a:rPr lang="ru-RU" b="1" dirty="0"/>
              <a:t> </a:t>
            </a:r>
            <a:r>
              <a:rPr lang="ru-RU" b="1" dirty="0" err="1"/>
              <a:t>послуг</a:t>
            </a:r>
            <a:r>
              <a:rPr lang="ru-RU" b="1" dirty="0"/>
              <a:t> у наш час </a:t>
            </a:r>
            <a:r>
              <a:rPr lang="ru-RU" b="1" dirty="0" err="1"/>
              <a:t>деякі</a:t>
            </a:r>
            <a:r>
              <a:rPr lang="ru-RU" b="1" dirty="0"/>
              <a:t> </a:t>
            </a:r>
            <a:r>
              <a:rPr lang="ru-RU" b="1" dirty="0" smtClean="0"/>
              <a:t>теоретики </a:t>
            </a:r>
            <a:r>
              <a:rPr lang="ru-RU" b="1" dirty="0" err="1" smtClean="0"/>
              <a:t>поділяють</a:t>
            </a:r>
            <a:r>
              <a:rPr lang="ru-RU" b="1" dirty="0" smtClean="0"/>
              <a:t> </a:t>
            </a:r>
            <a:r>
              <a:rPr lang="ru-RU" b="1" dirty="0" err="1"/>
              <a:t>третинний</a:t>
            </a:r>
            <a:r>
              <a:rPr lang="ru-RU" b="1" dirty="0"/>
              <a:t> сектор на два, а то й три. </a:t>
            </a:r>
            <a:endParaRPr lang="ru-RU" b="1" dirty="0" smtClean="0"/>
          </a:p>
          <a:p>
            <a:r>
              <a:rPr lang="ru-RU" b="1" dirty="0" err="1" smtClean="0"/>
              <a:t>Власне</a:t>
            </a:r>
            <a:r>
              <a:rPr lang="ru-RU" b="1" dirty="0" smtClean="0"/>
              <a:t> </a:t>
            </a:r>
            <a:r>
              <a:rPr lang="ru-RU" b="1" dirty="0"/>
              <a:t>до </a:t>
            </a:r>
            <a:r>
              <a:rPr lang="ru-RU" b="1" dirty="0" err="1"/>
              <a:t>третинного</a:t>
            </a:r>
            <a:r>
              <a:rPr lang="ru-RU" b="1" dirty="0"/>
              <a:t> сектора </a:t>
            </a:r>
            <a:r>
              <a:rPr lang="uk-UA" b="1" dirty="0"/>
              <a:t>відносять установи, що постачають прямі нескладні послуги як для споживачів, так і для підприємств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 </a:t>
            </a:r>
            <a:r>
              <a:rPr lang="uk-UA" b="1" dirty="0"/>
              <a:t>Це роздрібна та гуртова торгівля, </a:t>
            </a:r>
            <a:r>
              <a:rPr lang="uk-UA" b="1" dirty="0" smtClean="0"/>
              <a:t>транспортні, житлово­-комунальні </a:t>
            </a:r>
            <a:r>
              <a:rPr lang="uk-UA" b="1" dirty="0"/>
              <a:t>послуги, догляд за дітьми, індустрія розваг. </a:t>
            </a:r>
            <a:br>
              <a:rPr lang="uk-UA" b="1" dirty="0"/>
            </a:br>
            <a:r>
              <a:rPr lang="ru-RU" b="1" dirty="0"/>
              <a:t/>
            </a:r>
            <a:br>
              <a:rPr lang="ru-RU" b="1" dirty="0"/>
            </a:br>
            <a:endParaRPr lang="uk-UA" b="1" dirty="0"/>
          </a:p>
        </p:txBody>
      </p:sp>
      <p:pic>
        <p:nvPicPr>
          <p:cNvPr id="14338" name="Picture 2" descr="Третинний сектор господарства. Транспорт | Тест з географії – «Н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703" y="2987040"/>
            <a:ext cx="3840480" cy="2325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619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799909"/>
            <a:ext cx="11046234" cy="47026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Як </a:t>
            </a:r>
            <a:r>
              <a:rPr lang="ru-RU" sz="2400" b="1" dirty="0" err="1"/>
              <a:t>виникла</a:t>
            </a:r>
            <a:r>
              <a:rPr lang="ru-RU" sz="2400" b="1" dirty="0"/>
              <a:t> і </a:t>
            </a:r>
            <a:r>
              <a:rPr lang="ru-RU" sz="2400" b="1" dirty="0" err="1"/>
              <a:t>розвивалася</a:t>
            </a:r>
            <a:r>
              <a:rPr lang="ru-RU" sz="2400" b="1" dirty="0"/>
              <a:t> </a:t>
            </a:r>
            <a:r>
              <a:rPr lang="ru-RU" sz="2400" b="1" dirty="0" err="1"/>
              <a:t>секторальна</a:t>
            </a:r>
            <a:r>
              <a:rPr lang="ru-RU" sz="2400" b="1" dirty="0"/>
              <a:t> модель </a:t>
            </a:r>
            <a:r>
              <a:rPr lang="ru-RU" sz="2400" b="1" dirty="0" err="1"/>
              <a:t>економіки</a:t>
            </a:r>
            <a:r>
              <a:rPr lang="ru-RU" sz="2400" b="1" dirty="0"/>
              <a:t>?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18011" y="269967"/>
            <a:ext cx="10258697" cy="3021873"/>
          </a:xfrm>
        </p:spPr>
        <p:txBody>
          <a:bodyPr>
            <a:normAutofit/>
          </a:bodyPr>
          <a:lstStyle/>
          <a:p>
            <a:r>
              <a:rPr lang="uk-UA" sz="1800" b="1" i="1" dirty="0"/>
              <a:t>Четвертинний сектор </a:t>
            </a:r>
            <a:r>
              <a:rPr lang="uk-UA" sz="1800" b="1" dirty="0"/>
              <a:t>пов’язаний з послугами для бізнесу: </a:t>
            </a:r>
            <a:r>
              <a:rPr lang="uk-UA" sz="1800" b="1" dirty="0" smtClean="0"/>
              <a:t>банківсько-­фінансові, юридичні</a:t>
            </a:r>
            <a:r>
              <a:rPr lang="uk-UA" sz="1800" b="1" dirty="0"/>
              <a:t>, інформаційні, страхові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 </a:t>
            </a:r>
            <a:r>
              <a:rPr lang="uk-UA" sz="1800" b="1" i="1" dirty="0" err="1"/>
              <a:t>П’ятинний</a:t>
            </a:r>
            <a:r>
              <a:rPr lang="uk-UA" sz="1800" b="1" i="1" dirty="0"/>
              <a:t> сектор </a:t>
            </a:r>
            <a:r>
              <a:rPr lang="uk-UA" sz="1800" b="1" dirty="0"/>
              <a:t>сприяє </a:t>
            </a:r>
            <a:r>
              <a:rPr lang="uk-UA" sz="1800" b="1" dirty="0" smtClean="0"/>
              <a:t>формуванню «економіки </a:t>
            </a:r>
            <a:r>
              <a:rPr lang="uk-UA" sz="1800" b="1" dirty="0"/>
              <a:t>знань». До нього належать послуги населенню, що </a:t>
            </a:r>
            <a:r>
              <a:rPr lang="uk-UA" sz="1800" b="1" dirty="0" smtClean="0"/>
              <a:t>потребують особливо </a:t>
            </a:r>
            <a:r>
              <a:rPr lang="uk-UA" sz="1800" b="1" dirty="0"/>
              <a:t>високого рівня кваліфікації персоналу: освіта, медицина, наукові дослідження та розробки, що необхідні для удосконалення виробництва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У </a:t>
            </a:r>
            <a:r>
              <a:rPr lang="uk-UA" sz="1800" b="1" dirty="0"/>
              <a:t>розвинутих країнах третинний, четвертинний та </a:t>
            </a:r>
            <a:r>
              <a:rPr lang="uk-UA" sz="1800" b="1" dirty="0" err="1"/>
              <a:t>п’ятинний</a:t>
            </a:r>
            <a:r>
              <a:rPr lang="uk-UA" sz="1800" b="1" dirty="0"/>
              <a:t> сектори економіки найбільші за кількістю працюючих і </a:t>
            </a:r>
            <a:r>
              <a:rPr lang="uk-UA" sz="1800" b="1" dirty="0" smtClean="0"/>
              <a:t>зростають найшвидшими </a:t>
            </a:r>
            <a:r>
              <a:rPr lang="uk-UA" sz="1800" b="1" dirty="0"/>
              <a:t>темпами. </a:t>
            </a:r>
            <a:br>
              <a:rPr lang="uk-UA" sz="1800" b="1" dirty="0"/>
            </a:br>
            <a:endParaRPr lang="uk-UA" sz="1800" b="1" dirty="0"/>
          </a:p>
        </p:txBody>
      </p:sp>
      <p:pic>
        <p:nvPicPr>
          <p:cNvPr id="15362" name="Picture 2" descr="Україна стала 120-ю державою у світі, де права споживачі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262" y="3100253"/>
            <a:ext cx="3744686" cy="2534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Юридичні послуги. Консультації складання позовів та предствництв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399" y="3230880"/>
            <a:ext cx="3429000" cy="24645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6" name="Picture 6" descr="Інформаційні товари та послуги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7" y="3291840"/>
            <a:ext cx="3441066" cy="2342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461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477691"/>
            <a:ext cx="10558554" cy="51670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Як </a:t>
            </a:r>
            <a:r>
              <a:rPr lang="ru-RU" sz="2400" b="1" dirty="0" err="1"/>
              <a:t>виникла</a:t>
            </a:r>
            <a:r>
              <a:rPr lang="ru-RU" sz="2400" b="1" dirty="0"/>
              <a:t> і </a:t>
            </a:r>
            <a:r>
              <a:rPr lang="ru-RU" sz="2400" b="1" dirty="0" err="1"/>
              <a:t>розвивалася</a:t>
            </a:r>
            <a:r>
              <a:rPr lang="ru-RU" sz="2400" b="1" dirty="0"/>
              <a:t> </a:t>
            </a:r>
            <a:r>
              <a:rPr lang="ru-RU" sz="2400" b="1" dirty="0" err="1"/>
              <a:t>секторальна</a:t>
            </a:r>
            <a:r>
              <a:rPr lang="ru-RU" sz="2400" b="1" dirty="0"/>
              <a:t> модель </a:t>
            </a:r>
            <a:r>
              <a:rPr lang="ru-RU" sz="2400" b="1" dirty="0" err="1"/>
              <a:t>економіки</a:t>
            </a:r>
            <a:r>
              <a:rPr lang="ru-RU" sz="2400" b="1" dirty="0"/>
              <a:t>?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051" y="339635"/>
            <a:ext cx="11355978" cy="4093028"/>
          </a:xfrm>
        </p:spPr>
        <p:txBody>
          <a:bodyPr>
            <a:noAutofit/>
          </a:bodyPr>
          <a:lstStyle/>
          <a:p>
            <a:endParaRPr lang="ru-RU" sz="1800" b="1" dirty="0" smtClean="0"/>
          </a:p>
          <a:p>
            <a:r>
              <a:rPr lang="ru-RU" sz="1800" b="1" dirty="0" err="1" smtClean="0"/>
              <a:t>Колін</a:t>
            </a:r>
            <a:r>
              <a:rPr lang="ru-RU" sz="1800" b="1" dirty="0" smtClean="0"/>
              <a:t> </a:t>
            </a:r>
            <a:r>
              <a:rPr lang="ru-RU" sz="1800" b="1" dirty="0"/>
              <a:t>Кларк </a:t>
            </a:r>
            <a:r>
              <a:rPr lang="ru-RU" sz="1800" b="1" dirty="0" err="1"/>
              <a:t>помітив</a:t>
            </a:r>
            <a:r>
              <a:rPr lang="ru-RU" sz="1800" b="1" dirty="0"/>
              <a:t>, </a:t>
            </a:r>
            <a:r>
              <a:rPr lang="ru-RU" sz="1800" b="1" dirty="0" err="1"/>
              <a:t>що</a:t>
            </a:r>
            <a:r>
              <a:rPr lang="ru-RU" sz="1800" b="1" dirty="0"/>
              <a:t> </a:t>
            </a:r>
            <a:r>
              <a:rPr lang="ru-RU" sz="1800" b="1" dirty="0" err="1"/>
              <a:t>зі</a:t>
            </a:r>
            <a:r>
              <a:rPr lang="ru-RU" sz="1800" b="1" dirty="0"/>
              <a:t> </a:t>
            </a:r>
            <a:r>
              <a:rPr lang="ru-RU" sz="1800" b="1" dirty="0" err="1"/>
              <a:t>зростанням</a:t>
            </a:r>
            <a:r>
              <a:rPr lang="ru-RU" sz="1800" b="1" dirty="0"/>
              <a:t> </a:t>
            </a:r>
            <a:r>
              <a:rPr lang="ru-RU" sz="1800" b="1" dirty="0" err="1"/>
              <a:t>рівня</a:t>
            </a:r>
            <a:r>
              <a:rPr lang="ru-RU" sz="1800" b="1" dirty="0"/>
              <a:t> </a:t>
            </a:r>
            <a:r>
              <a:rPr lang="ru-RU" sz="1800" b="1" dirty="0" err="1"/>
              <a:t>економічного</a:t>
            </a:r>
            <a:r>
              <a:rPr lang="ru-RU" sz="1800" b="1" dirty="0"/>
              <a:t> </a:t>
            </a:r>
            <a:r>
              <a:rPr lang="ru-RU" sz="1800" b="1" dirty="0" err="1" smtClean="0"/>
              <a:t>розвитку</a:t>
            </a:r>
            <a:r>
              <a:rPr lang="ru-RU" sz="1800" b="1" dirty="0"/>
              <a:t> </a:t>
            </a:r>
            <a:r>
              <a:rPr lang="ru-RU" sz="1800" b="1" dirty="0" err="1" smtClean="0"/>
              <a:t>зменшується</a:t>
            </a:r>
            <a:r>
              <a:rPr lang="ru-RU" sz="1800" b="1" dirty="0" smtClean="0"/>
              <a:t> </a:t>
            </a:r>
            <a:r>
              <a:rPr lang="ru-RU" sz="1800" b="1" dirty="0"/>
              <a:t>попит людей на </a:t>
            </a:r>
            <a:r>
              <a:rPr lang="ru-RU" sz="1800" b="1" dirty="0" err="1"/>
              <a:t>продукцію</a:t>
            </a:r>
            <a:r>
              <a:rPr lang="ru-RU" sz="1800" b="1" dirty="0"/>
              <a:t> </a:t>
            </a:r>
            <a:r>
              <a:rPr lang="ru-RU" sz="1800" b="1" dirty="0" err="1"/>
              <a:t>сільського</a:t>
            </a:r>
            <a:r>
              <a:rPr lang="ru-RU" sz="1800" b="1" dirty="0"/>
              <a:t> </a:t>
            </a:r>
            <a:r>
              <a:rPr lang="ru-RU" sz="1800" b="1" dirty="0" err="1"/>
              <a:t>господарства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r>
              <a:rPr lang="ru-RU" sz="1800" b="1" dirty="0" smtClean="0"/>
              <a:t>Попит на </a:t>
            </a:r>
            <a:r>
              <a:rPr lang="ru-RU" sz="1800" b="1" dirty="0" err="1" smtClean="0"/>
              <a:t>промислові</a:t>
            </a:r>
            <a:r>
              <a:rPr lang="ru-RU" sz="1800" b="1" dirty="0" smtClean="0"/>
              <a:t> </a:t>
            </a:r>
            <a:r>
              <a:rPr lang="ru-RU" sz="1800" b="1" dirty="0" err="1"/>
              <a:t>товари</a:t>
            </a:r>
            <a:r>
              <a:rPr lang="ru-RU" sz="1800" b="1" dirty="0"/>
              <a:t> </a:t>
            </a:r>
            <a:r>
              <a:rPr lang="ru-RU" sz="1800" b="1" dirty="0" err="1"/>
              <a:t>спочатку</a:t>
            </a:r>
            <a:r>
              <a:rPr lang="ru-RU" sz="1800" b="1" dirty="0"/>
              <a:t> </a:t>
            </a:r>
            <a:r>
              <a:rPr lang="ru-RU" sz="1800" b="1" dirty="0" err="1"/>
              <a:t>зростає</a:t>
            </a:r>
            <a:r>
              <a:rPr lang="ru-RU" sz="1800" b="1" dirty="0"/>
              <a:t>, а </a:t>
            </a:r>
            <a:r>
              <a:rPr lang="ru-RU" sz="1800" b="1" dirty="0" err="1"/>
              <a:t>потім</a:t>
            </a:r>
            <a:r>
              <a:rPr lang="ru-RU" sz="1800" b="1" dirty="0"/>
              <a:t>, досягнувши </a:t>
            </a:r>
            <a:r>
              <a:rPr lang="ru-RU" sz="1800" b="1" dirty="0" err="1"/>
              <a:t>певного</a:t>
            </a:r>
            <a:r>
              <a:rPr lang="ru-RU" sz="1800" b="1" dirty="0"/>
              <a:t> </a:t>
            </a:r>
            <a:r>
              <a:rPr lang="ru-RU" sz="1800" b="1" dirty="0" err="1"/>
              <a:t>рівня</a:t>
            </a:r>
            <a:r>
              <a:rPr lang="ru-RU" sz="1800" b="1" dirty="0"/>
              <a:t> </a:t>
            </a:r>
            <a:r>
              <a:rPr lang="ru-RU" sz="1800" b="1" dirty="0" err="1"/>
              <a:t>насиченості</a:t>
            </a:r>
            <a:r>
              <a:rPr lang="ru-RU" sz="1800" b="1" dirty="0"/>
              <a:t> ринку, </a:t>
            </a:r>
            <a:r>
              <a:rPr lang="ru-RU" sz="1800" b="1" dirty="0" err="1"/>
              <a:t>скорочується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r>
              <a:rPr lang="ru-RU" sz="1800" b="1" dirty="0" smtClean="0"/>
              <a:t>Попит </a:t>
            </a:r>
            <a:r>
              <a:rPr lang="ru-RU" sz="1800" b="1" dirty="0"/>
              <a:t>же на </a:t>
            </a:r>
            <a:r>
              <a:rPr lang="ru-RU" sz="1800" b="1" dirty="0" err="1"/>
              <a:t>послуги</a:t>
            </a:r>
            <a:r>
              <a:rPr lang="ru-RU" sz="1800" b="1" dirty="0"/>
              <a:t> </a:t>
            </a:r>
            <a:r>
              <a:rPr lang="ru-RU" sz="1800" b="1" dirty="0" err="1"/>
              <a:t>постійно</a:t>
            </a:r>
            <a:r>
              <a:rPr lang="ru-RU" sz="1800" b="1" dirty="0"/>
              <a:t> </a:t>
            </a:r>
            <a:r>
              <a:rPr lang="ru-RU" sz="1800" b="1" dirty="0" err="1"/>
              <a:t>зростає</a:t>
            </a:r>
            <a:r>
              <a:rPr lang="ru-RU" sz="1800" b="1" dirty="0"/>
              <a:t>. </a:t>
            </a:r>
            <a:r>
              <a:rPr lang="ru-RU" sz="1800" b="1" dirty="0" smtClean="0"/>
              <a:t>Тому на </a:t>
            </a:r>
            <a:r>
              <a:rPr lang="ru-RU" sz="1800" b="1" dirty="0" err="1"/>
              <a:t>історично</a:t>
            </a:r>
            <a:r>
              <a:rPr lang="ru-RU" sz="1800" b="1" dirty="0"/>
              <a:t> </a:t>
            </a:r>
            <a:r>
              <a:rPr lang="ru-RU" sz="1800" b="1" dirty="0" err="1"/>
              <a:t>ранніх</a:t>
            </a:r>
            <a:r>
              <a:rPr lang="ru-RU" sz="1800" b="1" dirty="0"/>
              <a:t> </a:t>
            </a:r>
            <a:r>
              <a:rPr lang="ru-RU" sz="1800" b="1" dirty="0" err="1"/>
              <a:t>етапах</a:t>
            </a:r>
            <a:r>
              <a:rPr lang="ru-RU" sz="1800" b="1" dirty="0"/>
              <a:t> </a:t>
            </a:r>
            <a:r>
              <a:rPr lang="ru-RU" sz="1800" b="1" dirty="0" err="1"/>
              <a:t>розвитку</a:t>
            </a:r>
            <a:r>
              <a:rPr lang="ru-RU" sz="1800" b="1" dirty="0"/>
              <a:t> </a:t>
            </a:r>
            <a:r>
              <a:rPr lang="ru-RU" sz="1800" b="1" dirty="0" err="1"/>
              <a:t>господарства</a:t>
            </a:r>
            <a:r>
              <a:rPr lang="ru-RU" sz="1800" b="1" dirty="0"/>
              <a:t> у </a:t>
            </a:r>
            <a:r>
              <a:rPr lang="ru-RU" sz="1800" b="1" dirty="0" err="1"/>
              <a:t>зв’язку</a:t>
            </a:r>
            <a:r>
              <a:rPr lang="ru-RU" sz="1800" b="1" dirty="0"/>
              <a:t> </a:t>
            </a:r>
            <a:r>
              <a:rPr lang="ru-RU" sz="1800" b="1" dirty="0" err="1"/>
              <a:t>зі</a:t>
            </a:r>
            <a:r>
              <a:rPr lang="ru-RU" sz="1800" b="1" dirty="0"/>
              <a:t> </a:t>
            </a:r>
            <a:r>
              <a:rPr lang="ru-RU" sz="1800" b="1" dirty="0" err="1" smtClean="0"/>
              <a:t>споживчим</a:t>
            </a:r>
            <a:r>
              <a:rPr lang="ru-RU" sz="1800" b="1" dirty="0"/>
              <a:t> </a:t>
            </a:r>
            <a:r>
              <a:rPr lang="ru-RU" sz="1800" b="1" dirty="0" smtClean="0"/>
              <a:t>попитом </a:t>
            </a:r>
            <a:r>
              <a:rPr lang="ru-RU" sz="1800" b="1" dirty="0"/>
              <a:t>людей </a:t>
            </a:r>
            <a:r>
              <a:rPr lang="ru-RU" sz="1800" b="1" dirty="0" err="1"/>
              <a:t>переважний</a:t>
            </a:r>
            <a:r>
              <a:rPr lang="ru-RU" sz="1800" b="1" dirty="0"/>
              <a:t> </a:t>
            </a:r>
            <a:r>
              <a:rPr lang="ru-RU" sz="1800" b="1" dirty="0" err="1"/>
              <a:t>розвиток</a:t>
            </a:r>
            <a:r>
              <a:rPr lang="ru-RU" sz="1800" b="1" dirty="0"/>
              <a:t> </a:t>
            </a:r>
            <a:r>
              <a:rPr lang="ru-RU" sz="1800" b="1" dirty="0" err="1"/>
              <a:t>мав</a:t>
            </a:r>
            <a:r>
              <a:rPr lang="ru-RU" sz="1800" b="1" dirty="0"/>
              <a:t> </a:t>
            </a:r>
            <a:r>
              <a:rPr lang="ru-RU" sz="1800" b="1" dirty="0" err="1"/>
              <a:t>первинний</a:t>
            </a:r>
            <a:r>
              <a:rPr lang="ru-RU" sz="1800" b="1" dirty="0"/>
              <a:t> сектор </a:t>
            </a:r>
            <a:r>
              <a:rPr lang="ru-RU" sz="1800" b="1" dirty="0" err="1"/>
              <a:t>економіки</a:t>
            </a:r>
            <a:r>
              <a:rPr lang="ru-RU" sz="1800" b="1" dirty="0" smtClean="0"/>
              <a:t>.</a:t>
            </a:r>
          </a:p>
          <a:p>
            <a:r>
              <a:rPr lang="ru-RU" sz="1800" b="1" dirty="0" smtClean="0"/>
              <a:t>В </a:t>
            </a:r>
            <a:r>
              <a:rPr lang="ru-RU" sz="1800" b="1" dirty="0" err="1"/>
              <a:t>період</a:t>
            </a:r>
            <a:r>
              <a:rPr lang="ru-RU" sz="1800" b="1" dirty="0"/>
              <a:t> </a:t>
            </a:r>
            <a:r>
              <a:rPr lang="ru-RU" sz="1800" b="1" dirty="0" err="1"/>
              <a:t>промислових</a:t>
            </a:r>
            <a:r>
              <a:rPr lang="ru-RU" sz="1800" b="1" dirty="0"/>
              <a:t> </a:t>
            </a:r>
            <a:r>
              <a:rPr lang="ru-RU" sz="1800" b="1" dirty="0" err="1"/>
              <a:t>переворотів</a:t>
            </a:r>
            <a:r>
              <a:rPr lang="ru-RU" sz="1800" b="1" dirty="0"/>
              <a:t> ХVIII–ХІХ ст. став </a:t>
            </a:r>
            <a:r>
              <a:rPr lang="ru-RU" sz="1800" b="1" dirty="0" err="1"/>
              <a:t>стрімко</a:t>
            </a:r>
            <a:r>
              <a:rPr lang="ru-RU" sz="1800" b="1" dirty="0"/>
              <a:t> </a:t>
            </a:r>
            <a:r>
              <a:rPr lang="ru-RU" sz="1800" b="1" dirty="0" err="1"/>
              <a:t>зростати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err="1"/>
              <a:t>вторинний</a:t>
            </a:r>
            <a:r>
              <a:rPr lang="ru-RU" sz="1800" b="1" dirty="0"/>
              <a:t> сектор. </a:t>
            </a:r>
            <a:endParaRPr lang="ru-RU" sz="1800" b="1" dirty="0" smtClean="0"/>
          </a:p>
          <a:p>
            <a:r>
              <a:rPr lang="ru-RU" sz="1800" b="1" dirty="0" smtClean="0"/>
              <a:t>У </a:t>
            </a:r>
            <a:r>
              <a:rPr lang="ru-RU" sz="1800" b="1" dirty="0"/>
              <a:t>наш час в </a:t>
            </a:r>
            <a:r>
              <a:rPr lang="ru-RU" sz="1800" b="1" dirty="0" err="1"/>
              <a:t>умовах</a:t>
            </a:r>
            <a:r>
              <a:rPr lang="ru-RU" sz="1800" b="1" dirty="0"/>
              <a:t> </a:t>
            </a:r>
            <a:r>
              <a:rPr lang="ru-RU" sz="1800" b="1" dirty="0" err="1"/>
              <a:t>розвинутої</a:t>
            </a:r>
            <a:r>
              <a:rPr lang="ru-RU" sz="1800" b="1" dirty="0"/>
              <a:t> </a:t>
            </a:r>
            <a:r>
              <a:rPr lang="ru-RU" sz="1800" b="1" dirty="0" err="1"/>
              <a:t>економіки</a:t>
            </a:r>
            <a:r>
              <a:rPr lang="ru-RU" sz="1800" b="1" dirty="0"/>
              <a:t>, коли </a:t>
            </a:r>
            <a:r>
              <a:rPr lang="ru-RU" sz="1800" b="1" dirty="0" err="1"/>
              <a:t>первинні</a:t>
            </a:r>
            <a:r>
              <a:rPr lang="ru-RU" sz="1800" b="1" dirty="0"/>
              <a:t> потреби </a:t>
            </a:r>
            <a:r>
              <a:rPr lang="ru-RU" sz="1800" b="1" dirty="0" err="1"/>
              <a:t>людини</a:t>
            </a:r>
            <a:r>
              <a:rPr lang="ru-RU" sz="1800" b="1" dirty="0"/>
              <a:t> у </a:t>
            </a:r>
            <a:r>
              <a:rPr lang="ru-RU" sz="1800" b="1" dirty="0" err="1"/>
              <a:t>їжі</a:t>
            </a:r>
            <a:r>
              <a:rPr lang="ru-RU" sz="1800" b="1" dirty="0"/>
              <a:t>, </a:t>
            </a:r>
            <a:r>
              <a:rPr lang="ru-RU" sz="1800" b="1" dirty="0" err="1"/>
              <a:t>житлі</a:t>
            </a:r>
            <a:r>
              <a:rPr lang="ru-RU" sz="1800" b="1" dirty="0"/>
              <a:t>, </a:t>
            </a:r>
            <a:r>
              <a:rPr lang="ru-RU" sz="1800" b="1" dirty="0" err="1"/>
              <a:t>промислових</a:t>
            </a:r>
            <a:r>
              <a:rPr lang="ru-RU" sz="1800" b="1" dirty="0"/>
              <a:t> товарах </a:t>
            </a:r>
            <a:r>
              <a:rPr lang="ru-RU" sz="1800" b="1" dirty="0" err="1"/>
              <a:t>вже</a:t>
            </a:r>
            <a:r>
              <a:rPr lang="ru-RU" sz="1800" b="1" dirty="0"/>
              <a:t> </a:t>
            </a:r>
            <a:r>
              <a:rPr lang="ru-RU" sz="1800" b="1" dirty="0" err="1"/>
              <a:t>цілком</a:t>
            </a:r>
            <a:r>
              <a:rPr lang="ru-RU" sz="1800" b="1" dirty="0"/>
              <a:t> </a:t>
            </a:r>
            <a:r>
              <a:rPr lang="ru-RU" sz="1800" b="1" dirty="0" err="1"/>
              <a:t>задоволено</a:t>
            </a:r>
            <a:r>
              <a:rPr lang="ru-RU" sz="1800" b="1" dirty="0"/>
              <a:t>, </a:t>
            </a:r>
            <a:r>
              <a:rPr lang="ru-RU" sz="1800" b="1" dirty="0" err="1"/>
              <a:t>зростає</a:t>
            </a:r>
            <a:r>
              <a:rPr lang="ru-RU" sz="1800" b="1" dirty="0"/>
              <a:t> роль </a:t>
            </a:r>
            <a:r>
              <a:rPr lang="ru-RU" sz="1800" b="1" dirty="0" err="1"/>
              <a:t>третинного</a:t>
            </a:r>
            <a:r>
              <a:rPr lang="ru-RU" sz="1800" b="1" dirty="0"/>
              <a:t> та </a:t>
            </a:r>
            <a:r>
              <a:rPr lang="ru-RU" sz="1800" b="1" dirty="0" err="1"/>
              <a:t>четвертинного</a:t>
            </a:r>
            <a:r>
              <a:rPr lang="ru-RU" sz="1800" b="1" dirty="0"/>
              <a:t> </a:t>
            </a:r>
            <a:r>
              <a:rPr lang="ru-RU" sz="1800" b="1" dirty="0" err="1"/>
              <a:t>секторів</a:t>
            </a:r>
            <a:r>
              <a:rPr lang="ru-RU" sz="1800" b="1" dirty="0"/>
              <a:t>. </a:t>
            </a:r>
            <a:br>
              <a:rPr lang="ru-RU" sz="1800" b="1" dirty="0"/>
            </a:br>
            <a:endParaRPr 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735071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721531"/>
            <a:ext cx="10811102" cy="27286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Як </a:t>
            </a:r>
            <a:r>
              <a:rPr lang="ru-RU" sz="2400" b="1" dirty="0" err="1"/>
              <a:t>виникла</a:t>
            </a:r>
            <a:r>
              <a:rPr lang="ru-RU" sz="2400" b="1" dirty="0"/>
              <a:t> і </a:t>
            </a:r>
            <a:r>
              <a:rPr lang="ru-RU" sz="2400" b="1" dirty="0" err="1"/>
              <a:t>розвивалася</a:t>
            </a:r>
            <a:r>
              <a:rPr lang="ru-RU" sz="2400" b="1" dirty="0"/>
              <a:t> </a:t>
            </a:r>
            <a:r>
              <a:rPr lang="ru-RU" sz="2400" b="1" dirty="0" err="1"/>
              <a:t>секторальна</a:t>
            </a:r>
            <a:r>
              <a:rPr lang="ru-RU" sz="2400" b="1" dirty="0"/>
              <a:t> модель </a:t>
            </a:r>
            <a:r>
              <a:rPr lang="ru-RU" sz="2400" b="1" dirty="0" err="1"/>
              <a:t>економіки</a:t>
            </a:r>
            <a:r>
              <a:rPr lang="ru-RU" sz="2400" b="1" dirty="0"/>
              <a:t>?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83475" y="330927"/>
            <a:ext cx="10432868" cy="2203268"/>
          </a:xfrm>
        </p:spPr>
        <p:txBody>
          <a:bodyPr>
            <a:normAutofit/>
          </a:bodyPr>
          <a:lstStyle/>
          <a:p>
            <a:r>
              <a:rPr lang="uk-UA" sz="1800" b="1" dirty="0"/>
              <a:t>Отже, баланс між секторами економіки за часткою у ВВП, а також за</a:t>
            </a:r>
            <a:br>
              <a:rPr lang="uk-UA" sz="1800" b="1" dirty="0"/>
            </a:br>
            <a:r>
              <a:rPr lang="uk-UA" sz="1800" b="1" dirty="0"/>
              <a:t>рівнем зайнятості населення залежить від рівня економічного розвитку</a:t>
            </a:r>
            <a:br>
              <a:rPr lang="uk-UA" sz="1800" b="1" dirty="0"/>
            </a:br>
            <a:r>
              <a:rPr lang="uk-UA" sz="1800" b="1" dirty="0"/>
              <a:t>країни або регіону. </a:t>
            </a:r>
            <a:endParaRPr lang="uk-UA" sz="1800" b="1" dirty="0" smtClean="0"/>
          </a:p>
          <a:p>
            <a:r>
              <a:rPr lang="uk-UA" sz="1800" b="1" dirty="0" smtClean="0"/>
              <a:t>Оскільки </a:t>
            </a:r>
            <a:r>
              <a:rPr lang="uk-UA" sz="1800" b="1" dirty="0"/>
              <a:t>рівень розвитку не однаковий, баланс </a:t>
            </a:r>
            <a:r>
              <a:rPr lang="uk-UA" sz="1800" b="1" dirty="0" smtClean="0"/>
              <a:t>між п’ятьма </a:t>
            </a:r>
            <a:r>
              <a:rPr lang="uk-UA" sz="1800" b="1" dirty="0"/>
              <a:t>секторами економіки суттєво різниться як між різними </a:t>
            </a:r>
            <a:r>
              <a:rPr lang="uk-UA" sz="1800" b="1" dirty="0" smtClean="0"/>
              <a:t>регіонами світу</a:t>
            </a:r>
            <a:r>
              <a:rPr lang="uk-UA" sz="1800" b="1" dirty="0"/>
              <a:t>, так і між країнами і навіть між територіями однієї країни. </a:t>
            </a:r>
            <a:br>
              <a:rPr lang="uk-UA" sz="1800" b="1" dirty="0"/>
            </a:br>
            <a:endParaRPr lang="uk-UA" sz="1800" b="1" dirty="0"/>
          </a:p>
        </p:txBody>
      </p:sp>
      <p:pic>
        <p:nvPicPr>
          <p:cNvPr id="16386" name="Picture 2" descr="МІНІСТЕРСТВО ОСВІТИ І НАУКИ УКРАЇНИ ДЕРЖАВНИЙ ВИЩИЙ НАВЧАЛЬНИЙ ЗАК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126" y="2290353"/>
            <a:ext cx="3779520" cy="2778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Уряд схвалив концепцію розвитку цифрової економіки і суспільств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0" y="2433431"/>
            <a:ext cx="3196046" cy="24918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90" name="Picture 6" descr="Цифрова економіка. Що чекає Україну в найближчі три роки — Мінфі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1" y="2738231"/>
            <a:ext cx="3483429" cy="2399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659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712823"/>
            <a:ext cx="6996748" cy="28157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err="1" smtClean="0"/>
              <a:t>Економічний</a:t>
            </a:r>
            <a:r>
              <a:rPr lang="ru-RU" sz="2700" b="1" dirty="0" smtClean="0"/>
              <a:t> </a:t>
            </a:r>
            <a:r>
              <a:rPr lang="ru-RU" sz="2700" b="1" dirty="0" err="1"/>
              <a:t>розвиток</a:t>
            </a:r>
            <a:r>
              <a:rPr lang="ru-RU" sz="2700" b="1" dirty="0"/>
              <a:t> та </a:t>
            </a:r>
            <a:r>
              <a:rPr lang="ru-RU" sz="2700" b="1" dirty="0" err="1"/>
              <a:t>його</a:t>
            </a:r>
            <a:r>
              <a:rPr lang="ru-RU" sz="2700" b="1" dirty="0"/>
              <a:t> </a:t>
            </a:r>
            <a:r>
              <a:rPr lang="ru-RU" sz="2700" b="1" dirty="0" err="1"/>
              <a:t>етапи</a:t>
            </a:r>
            <a:r>
              <a:rPr lang="ru-RU" sz="2700" b="1" dirty="0"/>
              <a:t>.</a:t>
            </a:r>
            <a:r>
              <a:rPr lang="ru-RU" sz="2700" dirty="0"/>
              <a:t> </a:t>
            </a:r>
            <a:br>
              <a:rPr lang="ru-RU" sz="2700" dirty="0"/>
            </a:br>
            <a:endParaRPr lang="uk-UA" sz="27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2" y="685800"/>
            <a:ext cx="10680474" cy="1804851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/>
              <a:t>Економіка кожної країни історично проходить три етапи розвитку, протягом яких змінюється роль її </a:t>
            </a:r>
            <a:r>
              <a:rPr lang="uk-UA" b="1" dirty="0" smtClean="0"/>
              <a:t>різних секторів</a:t>
            </a:r>
            <a:r>
              <a:rPr lang="uk-UA" b="1" dirty="0"/>
              <a:t>, – аграрний, індустріальний та постіндустріальний.</a:t>
            </a:r>
            <a:br>
              <a:rPr lang="uk-UA" b="1" dirty="0"/>
            </a:br>
            <a:r>
              <a:rPr lang="uk-UA" b="1" i="1" dirty="0"/>
              <a:t>Економічний розвиток </a:t>
            </a:r>
            <a:r>
              <a:rPr lang="uk-UA" b="1" dirty="0"/>
              <a:t>– це зміни в економіці країни, що супроводжуються значними структурними і організаційними зрушеннями у господарській сфері. </a:t>
            </a:r>
            <a:br>
              <a:rPr lang="uk-UA" b="1" dirty="0"/>
            </a:br>
            <a:endParaRPr lang="uk-UA" b="1" dirty="0"/>
          </a:p>
        </p:txBody>
      </p:sp>
      <p:pic>
        <p:nvPicPr>
          <p:cNvPr id="4098" name="Picture 2" descr="Секторальна модель економіки » mozok.cl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6" y="2377439"/>
            <a:ext cx="8804366" cy="294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07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СВІТОВЕ ГОСПОДАРСТВО. МІЖНАРОДНИЙ ГЕОГРАФІЧНИЙ ПОДІЛ ПРАЦІ | Географі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32" y="165463"/>
            <a:ext cx="7820298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151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852160"/>
            <a:ext cx="8534400" cy="531223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Економічний</a:t>
            </a:r>
            <a:r>
              <a:rPr lang="ru-RU" sz="2400" b="1" dirty="0" smtClean="0"/>
              <a:t> </a:t>
            </a:r>
            <a:r>
              <a:rPr lang="ru-RU" sz="2400" b="1" dirty="0" err="1"/>
              <a:t>розвиток</a:t>
            </a:r>
            <a:r>
              <a:rPr lang="ru-RU" sz="2400" b="1" dirty="0"/>
              <a:t>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. </a:t>
            </a:r>
            <a:r>
              <a:rPr lang="ru-RU" sz="2400" dirty="0"/>
              <a:t/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70263" y="278675"/>
            <a:ext cx="11051177" cy="4284616"/>
          </a:xfrm>
        </p:spPr>
        <p:txBody>
          <a:bodyPr>
            <a:noAutofit/>
          </a:bodyPr>
          <a:lstStyle/>
          <a:p>
            <a:endParaRPr lang="uk-UA" sz="1800" b="1" dirty="0" smtClean="0"/>
          </a:p>
          <a:p>
            <a:r>
              <a:rPr lang="uk-UA" sz="1800" b="1" dirty="0" smtClean="0"/>
              <a:t>Для </a:t>
            </a:r>
            <a:r>
              <a:rPr lang="uk-UA" sz="1800" b="1" i="1" dirty="0"/>
              <a:t>аграрного </a:t>
            </a:r>
            <a:r>
              <a:rPr lang="uk-UA" sz="1800" b="1" dirty="0"/>
              <a:t>(</a:t>
            </a:r>
            <a:r>
              <a:rPr lang="uk-UA" sz="1800" b="1" i="1" dirty="0"/>
              <a:t>сільськогосподарського</a:t>
            </a:r>
            <a:r>
              <a:rPr lang="uk-UA" sz="1800" b="1" dirty="0"/>
              <a:t>) </a:t>
            </a:r>
            <a:r>
              <a:rPr lang="uk-UA" sz="1800" b="1" i="1" dirty="0"/>
              <a:t>суспільства </a:t>
            </a:r>
            <a:r>
              <a:rPr lang="uk-UA" sz="1800" b="1" dirty="0"/>
              <a:t>характерне переважання первинного сектора економіки (де працює понад 70% населення</a:t>
            </a:r>
            <a:r>
              <a:rPr lang="uk-UA" sz="1800" b="1" dirty="0" smtClean="0"/>
              <a:t>), особливо </a:t>
            </a:r>
            <a:r>
              <a:rPr lang="uk-UA" sz="1800" b="1" dirty="0"/>
              <a:t>низькопродуктивного сільського господарства, у якому </a:t>
            </a:r>
            <a:r>
              <a:rPr lang="uk-UA" sz="1800" b="1" dirty="0" smtClean="0"/>
              <a:t>переважає</a:t>
            </a:r>
            <a:r>
              <a:rPr lang="uk-UA" sz="1800" b="1" dirty="0"/>
              <a:t> </a:t>
            </a:r>
            <a:r>
              <a:rPr lang="uk-UA" sz="1800" b="1" dirty="0" smtClean="0"/>
              <a:t>важка </a:t>
            </a:r>
            <a:r>
              <a:rPr lang="uk-UA" sz="1800" b="1" dirty="0"/>
              <a:t>фізична праця (</a:t>
            </a:r>
            <a:r>
              <a:rPr lang="uk-UA" sz="1800" b="1" i="1" dirty="0" err="1"/>
              <a:t>мал</a:t>
            </a:r>
            <a:r>
              <a:rPr lang="uk-UA" sz="1800" b="1" i="1" dirty="0"/>
              <a:t>. </a:t>
            </a:r>
            <a:r>
              <a:rPr lang="uk-UA" sz="1800" b="1" i="1" dirty="0" smtClean="0"/>
              <a:t>8, ст.19</a:t>
            </a:r>
            <a:r>
              <a:rPr lang="uk-UA" sz="1800" b="1" dirty="0" smtClean="0"/>
              <a:t>). </a:t>
            </a:r>
          </a:p>
          <a:p>
            <a:r>
              <a:rPr lang="uk-UA" sz="1800" b="1" dirty="0" smtClean="0"/>
              <a:t>Саме </a:t>
            </a:r>
            <a:r>
              <a:rPr lang="uk-UA" sz="1800" b="1" dirty="0"/>
              <a:t>воно дає левову частку ВВП. При цьому у вторинному секторі зайнято близько 20% працюючих, а у третинному – лише близько 10%. </a:t>
            </a:r>
            <a:endParaRPr lang="uk-UA" sz="1800" b="1" dirty="0" smtClean="0"/>
          </a:p>
          <a:p>
            <a:r>
              <a:rPr lang="uk-UA" sz="1800" b="1" dirty="0" smtClean="0"/>
              <a:t>Цей </a:t>
            </a:r>
            <a:r>
              <a:rPr lang="uk-UA" sz="1800" b="1" dirty="0"/>
              <a:t>етап являє собою суспільство </a:t>
            </a:r>
            <a:r>
              <a:rPr lang="uk-UA" sz="1800" b="1" dirty="0" smtClean="0"/>
              <a:t>нерозвинутої науки </a:t>
            </a:r>
            <a:r>
              <a:rPr lang="uk-UA" sz="1800" b="1" dirty="0"/>
              <a:t>й </a:t>
            </a:r>
            <a:r>
              <a:rPr lang="uk-UA" sz="1800" b="1" dirty="0" smtClean="0"/>
              <a:t>незначного використання техніки та </a:t>
            </a:r>
            <a:r>
              <a:rPr lang="uk-UA" sz="1800" b="1" dirty="0"/>
              <a:t>механізмів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 </a:t>
            </a:r>
            <a:r>
              <a:rPr lang="uk-UA" sz="1800" b="1" dirty="0"/>
              <a:t>Такий тип економіки був характерним для більшості країн Європи </a:t>
            </a:r>
            <a:r>
              <a:rPr lang="uk-UA" sz="1800" b="1" dirty="0" smtClean="0"/>
              <a:t>до промислових </a:t>
            </a:r>
            <a:r>
              <a:rPr lang="uk-UA" sz="1800" b="1" dirty="0"/>
              <a:t>переворотів. </a:t>
            </a:r>
            <a:endParaRPr lang="uk-UA" sz="1800" b="1" dirty="0" smtClean="0"/>
          </a:p>
          <a:p>
            <a:r>
              <a:rPr lang="uk-UA" sz="1800" b="1" dirty="0" smtClean="0"/>
              <a:t>Цей </a:t>
            </a:r>
            <a:r>
              <a:rPr lang="uk-UA" sz="1800" b="1" dirty="0"/>
              <a:t>період називають ще </a:t>
            </a:r>
            <a:r>
              <a:rPr lang="uk-UA" sz="1800" b="1" dirty="0" err="1"/>
              <a:t>доіндустральною</a:t>
            </a:r>
            <a:r>
              <a:rPr lang="uk-UA" sz="1800" b="1" dirty="0"/>
              <a:t> епохою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Аграрний </a:t>
            </a:r>
            <a:r>
              <a:rPr lang="uk-UA" sz="1800" b="1" dirty="0"/>
              <a:t>тип економіки притаманний і </a:t>
            </a:r>
            <a:r>
              <a:rPr lang="uk-UA" sz="1800" b="1" dirty="0" smtClean="0"/>
              <a:t>донині найбільш </a:t>
            </a:r>
            <a:r>
              <a:rPr lang="uk-UA" sz="1800" b="1" dirty="0"/>
              <a:t>слаборозвинутим країнам Африки, Океанії, Азії. </a:t>
            </a:r>
            <a:br>
              <a:rPr lang="uk-UA" sz="1800" b="1" dirty="0"/>
            </a:br>
            <a:endParaRPr lang="uk-UA" sz="1800" b="1" dirty="0"/>
          </a:p>
        </p:txBody>
      </p:sp>
      <p:pic>
        <p:nvPicPr>
          <p:cNvPr id="18434" name="Picture 2" descr="Сільське господарство залишається одним із ключових рушії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514" y="4502331"/>
            <a:ext cx="3640183" cy="20552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54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5468983"/>
            <a:ext cx="6783977" cy="52541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Економічний</a:t>
            </a:r>
            <a:r>
              <a:rPr lang="ru-RU" sz="2400" b="1" dirty="0" smtClean="0"/>
              <a:t> </a:t>
            </a:r>
            <a:r>
              <a:rPr lang="ru-RU" sz="2400" b="1" dirty="0" err="1"/>
              <a:t>розвиток</a:t>
            </a:r>
            <a:r>
              <a:rPr lang="ru-RU" sz="2400" b="1" dirty="0"/>
              <a:t>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.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1554" y="269967"/>
            <a:ext cx="10659292" cy="3657600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Індустріальне</a:t>
            </a:r>
            <a:r>
              <a:rPr lang="ru-RU" b="1" i="1" dirty="0"/>
              <a:t> </a:t>
            </a:r>
            <a:r>
              <a:rPr lang="ru-RU" b="1" i="1" dirty="0" err="1"/>
              <a:t>суспільство</a:t>
            </a:r>
            <a:r>
              <a:rPr lang="ru-RU" b="1" i="1" dirty="0"/>
              <a:t> </a:t>
            </a:r>
            <a:r>
              <a:rPr lang="ru-RU" b="1" dirty="0" err="1"/>
              <a:t>характеризується</a:t>
            </a:r>
            <a:r>
              <a:rPr lang="ru-RU" b="1" dirty="0"/>
              <a:t> </a:t>
            </a:r>
            <a:r>
              <a:rPr lang="ru-RU" b="1" dirty="0" err="1"/>
              <a:t>створенням</a:t>
            </a:r>
            <a:r>
              <a:rPr lang="ru-RU" b="1" dirty="0"/>
              <a:t> </a:t>
            </a:r>
            <a:r>
              <a:rPr lang="ru-RU" b="1" dirty="0" err="1"/>
              <a:t>потужної</a:t>
            </a:r>
            <a:r>
              <a:rPr lang="ru-RU" b="1" dirty="0"/>
              <a:t> </a:t>
            </a:r>
            <a:r>
              <a:rPr lang="ru-RU" b="1" dirty="0" err="1"/>
              <a:t>технічно</a:t>
            </a:r>
            <a:r>
              <a:rPr lang="ru-RU" b="1" dirty="0"/>
              <a:t> </a:t>
            </a:r>
            <a:r>
              <a:rPr lang="uk-UA" b="1" dirty="0"/>
              <a:t>розвинутої промисловості (індустрії) </a:t>
            </a:r>
            <a:r>
              <a:rPr lang="uk-UA" b="1" dirty="0" smtClean="0"/>
              <a:t>як основи </a:t>
            </a:r>
            <a:r>
              <a:rPr lang="uk-UA" b="1" dirty="0"/>
              <a:t>і провідного сектора економіки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При </a:t>
            </a:r>
            <a:r>
              <a:rPr lang="uk-UA" b="1" dirty="0"/>
              <a:t>цьому зростає частка населення, </a:t>
            </a:r>
            <a:r>
              <a:rPr lang="uk-UA" b="1" dirty="0" smtClean="0"/>
              <a:t>що зайняте </a:t>
            </a:r>
            <a:r>
              <a:rPr lang="uk-UA" b="1" dirty="0"/>
              <a:t>на заводах і </a:t>
            </a:r>
            <a:r>
              <a:rPr lang="uk-UA" b="1" dirty="0" err="1"/>
              <a:t>фабриках</a:t>
            </a:r>
            <a:r>
              <a:rPr lang="uk-UA" b="1" dirty="0"/>
              <a:t> (до 40</a:t>
            </a:r>
            <a:r>
              <a:rPr lang="uk-UA" b="1" dirty="0" smtClean="0"/>
              <a:t>%), тому </a:t>
            </a:r>
            <a:r>
              <a:rPr lang="uk-UA" b="1" dirty="0"/>
              <a:t>промислове виробництво домінує </a:t>
            </a:r>
            <a:r>
              <a:rPr lang="uk-UA" b="1" dirty="0" smtClean="0"/>
              <a:t>над аграрним.</a:t>
            </a:r>
          </a:p>
          <a:p>
            <a:r>
              <a:rPr lang="uk-UA" b="1" dirty="0" smtClean="0"/>
              <a:t>Індустріалізація </a:t>
            </a:r>
            <a:r>
              <a:rPr lang="uk-UA" b="1" dirty="0"/>
              <a:t>супроводжується високими темпами урбанізації. Швидке</a:t>
            </a:r>
            <a:br>
              <a:rPr lang="uk-UA" b="1" dirty="0"/>
            </a:br>
            <a:r>
              <a:rPr lang="uk-UA" b="1" dirty="0"/>
              <a:t>зростання промисловості, що </a:t>
            </a:r>
            <a:r>
              <a:rPr lang="uk-UA" b="1" dirty="0" smtClean="0"/>
              <a:t>спричинене механізацією </a:t>
            </a:r>
            <a:r>
              <a:rPr lang="uk-UA" b="1" dirty="0"/>
              <a:t>та автоматизацією виробництва, використанням досягнень </a:t>
            </a:r>
            <a:r>
              <a:rPr lang="uk-UA" b="1" dirty="0" smtClean="0"/>
              <a:t>науково-­</a:t>
            </a:r>
            <a:r>
              <a:rPr lang="uk-UA" b="1" dirty="0"/>
              <a:t>технологічного прогресу, </a:t>
            </a:r>
            <a:r>
              <a:rPr lang="uk-UA" b="1" dirty="0" smtClean="0"/>
              <a:t>зумовлює значні </a:t>
            </a:r>
            <a:r>
              <a:rPr lang="uk-UA" b="1" dirty="0"/>
              <a:t>якісні зміни і в інших сферах суспільного життя: </a:t>
            </a:r>
            <a:r>
              <a:rPr lang="uk-UA" b="1" dirty="0" err="1"/>
              <a:t>соціально­побутовій</a:t>
            </a:r>
            <a:r>
              <a:rPr lang="uk-UA" b="1" dirty="0"/>
              <a:t>, політичній, культурній, духовній. </a:t>
            </a:r>
            <a:r>
              <a:rPr lang="uk-UA" dirty="0"/>
              <a:t/>
            </a:r>
            <a:br>
              <a:rPr lang="uk-UA" dirty="0"/>
            </a:b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19458" name="Picture 2" descr="суспіль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3657600"/>
            <a:ext cx="4624250" cy="2570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843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14" y="5695407"/>
            <a:ext cx="6714309" cy="54864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Економічний</a:t>
            </a:r>
            <a:r>
              <a:rPr lang="ru-RU" sz="2400" b="1" dirty="0" smtClean="0"/>
              <a:t> </a:t>
            </a:r>
            <a:r>
              <a:rPr lang="ru-RU" sz="2400" b="1" dirty="0" err="1"/>
              <a:t>розвиток</a:t>
            </a:r>
            <a:r>
              <a:rPr lang="ru-RU" sz="2400" b="1" dirty="0"/>
              <a:t>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. </a:t>
            </a:r>
            <a:br>
              <a:rPr lang="ru-RU" sz="2400" b="1" dirty="0"/>
            </a:br>
            <a:endParaRPr lang="uk-UA" sz="24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61257" y="313510"/>
            <a:ext cx="11129554" cy="3474719"/>
          </a:xfrm>
        </p:spPr>
        <p:txBody>
          <a:bodyPr>
            <a:normAutofit lnSpcReduction="10000"/>
          </a:bodyPr>
          <a:lstStyle/>
          <a:p>
            <a:r>
              <a:rPr lang="uk-UA" sz="1800" b="1" dirty="0"/>
              <a:t>В результаті зростає попит на техніку. Паралельно відбувається скорочення працюючих на виробництві, </a:t>
            </a:r>
            <a:r>
              <a:rPr lang="uk-UA" sz="1800" b="1" dirty="0" smtClean="0"/>
              <a:t>тому зростає </a:t>
            </a:r>
            <a:r>
              <a:rPr lang="uk-UA" sz="1800" b="1" dirty="0"/>
              <a:t>роль невиробничої сфери, у якій зайнято до 20% населення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 </a:t>
            </a:r>
            <a:r>
              <a:rPr lang="uk-UA" sz="1800" b="1" dirty="0"/>
              <a:t>Більшість розвинутих країн світу пройшли цю стадію розвитку в ХІХ–ХХ ст</a:t>
            </a:r>
            <a:r>
              <a:rPr lang="uk-UA" sz="1800" b="1" dirty="0" smtClean="0"/>
              <a:t>.</a:t>
            </a:r>
          </a:p>
          <a:p>
            <a:r>
              <a:rPr lang="uk-UA" sz="1800" b="1" dirty="0" smtClean="0"/>
              <a:t>Нині </a:t>
            </a:r>
            <a:r>
              <a:rPr lang="uk-UA" sz="1800" b="1" dirty="0"/>
              <a:t>індустріальний тип суспільства притаманний ряду країн, що швидкими темпами розвивають свою промисловість, залучаючи </a:t>
            </a:r>
            <a:r>
              <a:rPr lang="uk-UA" sz="1800" b="1" dirty="0" smtClean="0"/>
              <a:t>науково­-технічні</a:t>
            </a:r>
            <a:r>
              <a:rPr lang="uk-UA" sz="1800" b="1" dirty="0"/>
              <a:t> </a:t>
            </a:r>
            <a:r>
              <a:rPr lang="uk-UA" sz="1800" b="1" dirty="0" smtClean="0"/>
              <a:t>досягнення </a:t>
            </a:r>
            <a:r>
              <a:rPr lang="uk-UA" sz="1800" b="1" dirty="0"/>
              <a:t>та передові технології розвинутих країн. </a:t>
            </a:r>
            <a:r>
              <a:rPr lang="uk-UA" sz="1800" b="1" dirty="0" smtClean="0"/>
              <a:t>Це</a:t>
            </a:r>
            <a:r>
              <a:rPr lang="uk-UA" sz="1800" b="1" dirty="0"/>
              <a:t>, зокрема, </a:t>
            </a:r>
            <a:r>
              <a:rPr lang="uk-UA" sz="1800" b="1" dirty="0" smtClean="0"/>
              <a:t>Китай, Індія</a:t>
            </a:r>
            <a:r>
              <a:rPr lang="uk-UA" sz="1800" b="1" dirty="0"/>
              <a:t>, Бразилія (</a:t>
            </a:r>
            <a:r>
              <a:rPr lang="uk-UA" sz="1800" b="1" i="1" dirty="0" err="1"/>
              <a:t>мал</a:t>
            </a:r>
            <a:r>
              <a:rPr lang="uk-UA" sz="1800" b="1" i="1" dirty="0"/>
              <a:t>. </a:t>
            </a:r>
            <a:r>
              <a:rPr lang="uk-UA" sz="1800" b="1" i="1" dirty="0" smtClean="0"/>
              <a:t>9,ст.20</a:t>
            </a:r>
            <a:r>
              <a:rPr lang="uk-UA" sz="1800" b="1" dirty="0" smtClean="0"/>
              <a:t>). </a:t>
            </a:r>
          </a:p>
          <a:p>
            <a:r>
              <a:rPr lang="ru-RU" sz="1800" b="1" dirty="0" smtClean="0"/>
              <a:t>У </a:t>
            </a:r>
            <a:r>
              <a:rPr lang="ru-RU" sz="1800" b="1" dirty="0"/>
              <a:t>наш час в </a:t>
            </a:r>
            <a:r>
              <a:rPr lang="ru-RU" sz="1800" b="1" dirty="0" err="1"/>
              <a:t>економіці</a:t>
            </a:r>
            <a:r>
              <a:rPr lang="ru-RU" sz="1800" b="1" dirty="0"/>
              <a:t> </a:t>
            </a:r>
            <a:r>
              <a:rPr lang="ru-RU" sz="1800" b="1" dirty="0" err="1"/>
              <a:t>високорозвинутих</a:t>
            </a:r>
            <a:r>
              <a:rPr lang="ru-RU" sz="1800" b="1" dirty="0"/>
              <a:t> </a:t>
            </a:r>
            <a:r>
              <a:rPr lang="ru-RU" sz="1800" b="1" dirty="0" err="1"/>
              <a:t>країн</a:t>
            </a:r>
            <a:r>
              <a:rPr lang="ru-RU" sz="1800" b="1" dirty="0"/>
              <a:t> </a:t>
            </a:r>
            <a:r>
              <a:rPr lang="ru-RU" sz="1800" b="1" dirty="0" err="1"/>
              <a:t>Європи</a:t>
            </a:r>
            <a:r>
              <a:rPr lang="ru-RU" sz="1800" b="1" dirty="0"/>
              <a:t>, США, </a:t>
            </a:r>
            <a:r>
              <a:rPr lang="ru-RU" sz="1800" b="1" dirty="0" err="1"/>
              <a:t>Японії</a:t>
            </a:r>
            <a:r>
              <a:rPr lang="ru-RU" sz="1800" b="1" dirty="0"/>
              <a:t> </a:t>
            </a:r>
            <a:r>
              <a:rPr lang="ru-RU" sz="1800" b="1" dirty="0" err="1"/>
              <a:t>переважають</a:t>
            </a:r>
            <a:r>
              <a:rPr lang="ru-RU" sz="1800" b="1" dirty="0"/>
              <a:t> </a:t>
            </a:r>
            <a:r>
              <a:rPr lang="ru-RU" sz="1800" b="1" dirty="0" err="1"/>
              <a:t>третинний</a:t>
            </a:r>
            <a:r>
              <a:rPr lang="ru-RU" sz="1800" b="1" dirty="0"/>
              <a:t> та </a:t>
            </a:r>
            <a:r>
              <a:rPr lang="ru-RU" sz="1800" b="1" dirty="0" err="1"/>
              <a:t>четвертинний</a:t>
            </a:r>
            <a:r>
              <a:rPr lang="ru-RU" sz="1800" b="1" dirty="0"/>
              <a:t> </a:t>
            </a:r>
            <a:r>
              <a:rPr lang="ru-RU" sz="1800" b="1" dirty="0" err="1"/>
              <a:t>сектори</a:t>
            </a:r>
            <a:r>
              <a:rPr lang="ru-RU" sz="1800" b="1" dirty="0"/>
              <a:t> (</a:t>
            </a:r>
            <a:r>
              <a:rPr lang="ru-RU" sz="1800" b="1" i="1" dirty="0"/>
              <a:t>мал. </a:t>
            </a:r>
            <a:r>
              <a:rPr lang="ru-RU" sz="1800" b="1" i="1" dirty="0" smtClean="0"/>
              <a:t>10, ст. 20</a:t>
            </a:r>
            <a:r>
              <a:rPr lang="ru-RU" sz="1800" b="1" dirty="0" smtClean="0"/>
              <a:t>). </a:t>
            </a:r>
          </a:p>
          <a:p>
            <a:r>
              <a:rPr lang="ru-RU" sz="1800" b="1" dirty="0" err="1" smtClean="0"/>
              <a:t>Цей</a:t>
            </a:r>
            <a:r>
              <a:rPr lang="ru-RU" sz="1800" b="1" dirty="0" smtClean="0"/>
              <a:t> </a:t>
            </a:r>
            <a:r>
              <a:rPr lang="ru-RU" sz="1800" b="1" dirty="0" err="1"/>
              <a:t>етап</a:t>
            </a:r>
            <a:r>
              <a:rPr lang="ru-RU" sz="1800" b="1" dirty="0"/>
              <a:t> </a:t>
            </a:r>
            <a:r>
              <a:rPr lang="ru-RU" sz="1800" b="1" dirty="0" err="1" smtClean="0"/>
              <a:t>розвитку</a:t>
            </a:r>
            <a:r>
              <a:rPr lang="ru-RU" sz="1800" b="1" dirty="0"/>
              <a:t> </a:t>
            </a:r>
            <a:r>
              <a:rPr lang="ru-RU" sz="1800" b="1" dirty="0" err="1" smtClean="0"/>
              <a:t>називають</a:t>
            </a:r>
            <a:r>
              <a:rPr lang="ru-RU" sz="1800" b="1" dirty="0" smtClean="0"/>
              <a:t> </a:t>
            </a:r>
            <a:r>
              <a:rPr lang="ru-RU" sz="1800" b="1" i="1" dirty="0" err="1"/>
              <a:t>постіндустріальним</a:t>
            </a:r>
            <a:r>
              <a:rPr lang="ru-RU" sz="1800" b="1" i="1" dirty="0"/>
              <a:t> </a:t>
            </a:r>
            <a:r>
              <a:rPr lang="ru-RU" sz="1800" b="1" dirty="0"/>
              <a:t>(</a:t>
            </a:r>
            <a:r>
              <a:rPr lang="ru-RU" sz="1800" b="1" i="1" dirty="0" err="1"/>
              <a:t>інформаційним</a:t>
            </a:r>
            <a:r>
              <a:rPr lang="ru-RU" sz="1800" b="1" dirty="0"/>
              <a:t>) </a:t>
            </a:r>
            <a:r>
              <a:rPr lang="ru-RU" sz="1800" b="1" i="1" dirty="0" err="1"/>
              <a:t>суспільством</a:t>
            </a:r>
            <a:r>
              <a:rPr lang="ru-RU" sz="1800" b="1" dirty="0"/>
              <a:t>. </a:t>
            </a:r>
            <a:br>
              <a:rPr lang="ru-RU" sz="1800" b="1" dirty="0"/>
            </a:br>
            <a:r>
              <a:rPr lang="uk-UA" sz="1800" b="1" dirty="0"/>
              <a:t/>
            </a:r>
            <a:br>
              <a:rPr lang="uk-UA" sz="1800" b="1" dirty="0"/>
            </a:br>
            <a:endParaRPr lang="uk-UA" sz="1800" b="1" dirty="0"/>
          </a:p>
        </p:txBody>
      </p:sp>
      <p:pic>
        <p:nvPicPr>
          <p:cNvPr id="20482" name="Picture 2" descr="Постіндустріальний світ вже тут – тільки встигай змінюватись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85" y="3456633"/>
            <a:ext cx="4070837" cy="2610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Intermarium-TV – телемережа демосів, або постіндустріальне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79" y="3456633"/>
            <a:ext cx="6074402" cy="20780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5141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31" y="5817995"/>
            <a:ext cx="7646795" cy="492369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Економічний</a:t>
            </a:r>
            <a:r>
              <a:rPr lang="ru-RU" sz="2400" b="1" dirty="0" smtClean="0"/>
              <a:t> </a:t>
            </a:r>
            <a:r>
              <a:rPr lang="ru-RU" sz="2400" b="1" dirty="0" err="1"/>
              <a:t>розвиток</a:t>
            </a:r>
            <a:r>
              <a:rPr lang="ru-RU" sz="2400" b="1" dirty="0"/>
              <a:t>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.</a:t>
            </a:r>
            <a:r>
              <a:rPr lang="ru-RU" sz="2400" dirty="0"/>
              <a:t>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23965" y="190918"/>
            <a:ext cx="10401384" cy="5134707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При </a:t>
            </a:r>
            <a:r>
              <a:rPr lang="ru-RU" b="1" dirty="0" err="1"/>
              <a:t>ньому</a:t>
            </a:r>
            <a:r>
              <a:rPr lang="ru-RU" b="1" dirty="0"/>
              <a:t> в </a:t>
            </a:r>
            <a:r>
              <a:rPr lang="ru-RU" b="1" dirty="0" err="1"/>
              <a:t>первинному</a:t>
            </a:r>
            <a:r>
              <a:rPr lang="ru-RU" b="1" dirty="0"/>
              <a:t> </a:t>
            </a:r>
            <a:r>
              <a:rPr lang="ru-RU" b="1" dirty="0" err="1"/>
              <a:t>секторі</a:t>
            </a:r>
            <a:r>
              <a:rPr lang="ru-RU" b="1" dirty="0"/>
              <a:t> </a:t>
            </a:r>
            <a:r>
              <a:rPr lang="ru-RU" b="1" dirty="0" err="1"/>
              <a:t>зайнятість</a:t>
            </a:r>
            <a:r>
              <a:rPr lang="ru-RU" b="1" dirty="0"/>
              <a:t> </a:t>
            </a:r>
            <a:r>
              <a:rPr lang="ru-RU" b="1" dirty="0" err="1"/>
              <a:t>скорочується</a:t>
            </a:r>
            <a:r>
              <a:rPr lang="ru-RU" b="1" dirty="0"/>
              <a:t> до 10%, у </a:t>
            </a:r>
            <a:r>
              <a:rPr lang="ru-RU" b="1" dirty="0" err="1"/>
              <a:t>вторинному</a:t>
            </a:r>
            <a:r>
              <a:rPr lang="ru-RU" b="1" dirty="0"/>
              <a:t> – до 20%. </a:t>
            </a:r>
            <a:endParaRPr lang="ru-RU" b="1" dirty="0" smtClean="0"/>
          </a:p>
          <a:p>
            <a:r>
              <a:rPr lang="ru-RU" b="1" dirty="0" err="1" smtClean="0"/>
              <a:t>Натомість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третинному</a:t>
            </a:r>
            <a:r>
              <a:rPr lang="ru-RU" b="1" dirty="0"/>
              <a:t> та </a:t>
            </a:r>
            <a:r>
              <a:rPr lang="ru-RU" b="1" dirty="0" err="1"/>
              <a:t>четвертинному</a:t>
            </a:r>
            <a:r>
              <a:rPr lang="ru-RU" b="1" dirty="0"/>
              <a:t> секторах </a:t>
            </a:r>
            <a:r>
              <a:rPr lang="ru-RU" b="1" dirty="0" err="1"/>
              <a:t>працює</a:t>
            </a:r>
            <a:r>
              <a:rPr lang="ru-RU" b="1" dirty="0"/>
              <a:t> до 70% </a:t>
            </a:r>
            <a:r>
              <a:rPr lang="ru-RU" b="1" dirty="0" err="1"/>
              <a:t>працездатного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.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стає</a:t>
            </a:r>
            <a:r>
              <a:rPr lang="ru-RU" b="1" dirty="0"/>
              <a:t> </a:t>
            </a:r>
            <a:r>
              <a:rPr lang="ru-RU" b="1" dirty="0" err="1"/>
              <a:t>передумовою</a:t>
            </a:r>
            <a:r>
              <a:rPr lang="ru-RU" b="1" dirty="0"/>
              <a:t> для </a:t>
            </a:r>
            <a:r>
              <a:rPr lang="ru-RU" b="1" dirty="0" err="1"/>
              <a:t>формування</a:t>
            </a:r>
            <a:r>
              <a:rPr lang="ru-RU" b="1" dirty="0"/>
              <a:t> «</a:t>
            </a:r>
            <a:r>
              <a:rPr lang="ru-RU" b="1" dirty="0" err="1"/>
              <a:t>економіки</a:t>
            </a:r>
            <a:r>
              <a:rPr lang="ru-RU" b="1" dirty="0"/>
              <a:t> </a:t>
            </a:r>
            <a:r>
              <a:rPr lang="ru-RU" b="1" dirty="0" err="1"/>
              <a:t>знань</a:t>
            </a:r>
            <a:r>
              <a:rPr lang="ru-RU" b="1" dirty="0"/>
              <a:t>». </a:t>
            </a:r>
            <a:endParaRPr lang="ru-RU" b="1" dirty="0" smtClean="0"/>
          </a:p>
          <a:p>
            <a:r>
              <a:rPr lang="ru-RU" b="1" dirty="0" smtClean="0"/>
              <a:t>У </a:t>
            </a:r>
            <a:r>
              <a:rPr lang="ru-RU" b="1" dirty="0" err="1"/>
              <a:t>первинному</a:t>
            </a:r>
            <a:r>
              <a:rPr lang="ru-RU" b="1" dirty="0"/>
              <a:t> та </a:t>
            </a:r>
            <a:r>
              <a:rPr lang="ru-RU" b="1" dirty="0" err="1"/>
              <a:t>вторинному</a:t>
            </a:r>
            <a:r>
              <a:rPr lang="ru-RU" b="1" dirty="0"/>
              <a:t> секторах </a:t>
            </a:r>
            <a:r>
              <a:rPr lang="ru-RU" b="1" dirty="0" err="1" smtClean="0"/>
              <a:t>виробництво</a:t>
            </a:r>
            <a:r>
              <a:rPr lang="ru-RU" b="1" dirty="0"/>
              <a:t> </a:t>
            </a:r>
            <a:r>
              <a:rPr lang="ru-RU" b="1" dirty="0" err="1" smtClean="0"/>
              <a:t>повністю</a:t>
            </a:r>
            <a:r>
              <a:rPr lang="ru-RU" b="1" dirty="0" smtClean="0"/>
              <a:t> </a:t>
            </a:r>
            <a:r>
              <a:rPr lang="ru-RU" b="1" dirty="0" err="1"/>
              <a:t>механізоване</a:t>
            </a:r>
            <a:r>
              <a:rPr lang="ru-RU" b="1" dirty="0"/>
              <a:t> та </a:t>
            </a:r>
            <a:r>
              <a:rPr lang="ru-RU" b="1" dirty="0" err="1"/>
              <a:t>автоматизоване</a:t>
            </a:r>
            <a:r>
              <a:rPr lang="ru-RU" b="1" dirty="0"/>
              <a:t>, тому в них попит на </a:t>
            </a:r>
            <a:r>
              <a:rPr lang="ru-RU" b="1" dirty="0" err="1"/>
              <a:t>робочу</a:t>
            </a:r>
            <a:r>
              <a:rPr lang="ru-RU" b="1" dirty="0"/>
              <a:t> </a:t>
            </a:r>
            <a:r>
              <a:rPr lang="ru-RU" b="1" dirty="0" smtClean="0"/>
              <a:t>силу </a:t>
            </a:r>
            <a:r>
              <a:rPr lang="ru-RU" b="1" dirty="0" err="1" smtClean="0"/>
              <a:t>спадає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err="1" smtClean="0"/>
              <a:t>Значна</a:t>
            </a:r>
            <a:r>
              <a:rPr lang="ru-RU" b="1" dirty="0" smtClean="0"/>
              <a:t> </a:t>
            </a:r>
            <a:r>
              <a:rPr lang="ru-RU" b="1" dirty="0" err="1"/>
              <a:t>частина</a:t>
            </a:r>
            <a:r>
              <a:rPr lang="ru-RU" b="1" dirty="0"/>
              <a:t> </a:t>
            </a:r>
            <a:r>
              <a:rPr lang="ru-RU" b="1" dirty="0" err="1"/>
              <a:t>працюючих</a:t>
            </a:r>
            <a:r>
              <a:rPr lang="ru-RU" b="1" dirty="0"/>
              <a:t> переходить у сферу </a:t>
            </a:r>
            <a:r>
              <a:rPr lang="ru-RU" b="1" dirty="0" err="1"/>
              <a:t>послуг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err="1" smtClean="0"/>
              <a:t>Така</a:t>
            </a:r>
            <a:r>
              <a:rPr lang="ru-RU" b="1" dirty="0" smtClean="0"/>
              <a:t> модель </a:t>
            </a:r>
            <a:r>
              <a:rPr lang="ru-RU" b="1" dirty="0" err="1" smtClean="0"/>
              <a:t>економіки</a:t>
            </a:r>
            <a:r>
              <a:rPr lang="ru-RU" b="1" dirty="0" smtClean="0"/>
              <a:t> </a:t>
            </a:r>
            <a:r>
              <a:rPr lang="ru-RU" b="1" dirty="0" err="1"/>
              <a:t>була</a:t>
            </a:r>
            <a:r>
              <a:rPr lang="ru-RU" b="1" dirty="0"/>
              <a:t> </a:t>
            </a:r>
            <a:r>
              <a:rPr lang="ru-RU" b="1" dirty="0" err="1"/>
              <a:t>вперше</a:t>
            </a:r>
            <a:r>
              <a:rPr lang="ru-RU" b="1" dirty="0"/>
              <a:t> </a:t>
            </a:r>
            <a:r>
              <a:rPr lang="ru-RU" b="1" dirty="0" err="1"/>
              <a:t>обґрунтована</a:t>
            </a:r>
            <a:r>
              <a:rPr lang="ru-RU" b="1" dirty="0"/>
              <a:t> </a:t>
            </a:r>
            <a:r>
              <a:rPr lang="ru-RU" b="1" dirty="0" err="1"/>
              <a:t>американським</a:t>
            </a:r>
            <a:r>
              <a:rPr lang="ru-RU" b="1" dirty="0"/>
              <a:t> </a:t>
            </a:r>
            <a:r>
              <a:rPr lang="ru-RU" b="1" dirty="0" err="1"/>
              <a:t>соціологом</a:t>
            </a:r>
            <a:r>
              <a:rPr lang="ru-RU" b="1" dirty="0"/>
              <a:t> </a:t>
            </a:r>
            <a:r>
              <a:rPr lang="ru-RU" b="1" dirty="0" err="1" smtClean="0"/>
              <a:t>Деніелом</a:t>
            </a:r>
            <a:r>
              <a:rPr lang="ru-RU" b="1" dirty="0"/>
              <a:t> </a:t>
            </a:r>
            <a:r>
              <a:rPr lang="ru-RU" b="1" dirty="0" smtClean="0"/>
              <a:t>Беллом </a:t>
            </a:r>
            <a:r>
              <a:rPr lang="ru-RU" b="1" dirty="0"/>
              <a:t>у </a:t>
            </a:r>
            <a:r>
              <a:rPr lang="ru-RU" b="1" dirty="0" err="1"/>
              <a:t>другій</a:t>
            </a:r>
            <a:r>
              <a:rPr lang="ru-RU" b="1" dirty="0"/>
              <a:t> </a:t>
            </a:r>
            <a:r>
              <a:rPr lang="ru-RU" b="1" dirty="0" err="1"/>
              <a:t>половині</a:t>
            </a:r>
            <a:r>
              <a:rPr lang="ru-RU" b="1" dirty="0"/>
              <a:t> ХХ ст. </a:t>
            </a:r>
            <a:endParaRPr lang="ru-RU" b="1" dirty="0" smtClean="0"/>
          </a:p>
          <a:p>
            <a:r>
              <a:rPr lang="ru-RU" b="1" dirty="0" smtClean="0"/>
              <a:t>Учений </a:t>
            </a:r>
            <a:r>
              <a:rPr lang="ru-RU" b="1" dirty="0" err="1"/>
              <a:t>визначив</a:t>
            </a:r>
            <a:r>
              <a:rPr lang="ru-RU" b="1" dirty="0"/>
              <a:t> </a:t>
            </a:r>
            <a:r>
              <a:rPr lang="ru-RU" b="1" dirty="0" err="1" smtClean="0"/>
              <a:t>постіндустріальне</a:t>
            </a:r>
            <a:r>
              <a:rPr lang="ru-RU" b="1" dirty="0" smtClean="0"/>
              <a:t> </a:t>
            </a:r>
            <a:r>
              <a:rPr lang="ru-RU" b="1" dirty="0" err="1"/>
              <a:t>суспільство</a:t>
            </a:r>
            <a:r>
              <a:rPr lang="ru-RU" b="1" dirty="0"/>
              <a:t> як </a:t>
            </a:r>
            <a:r>
              <a:rPr lang="ru-RU" b="1" dirty="0" err="1"/>
              <a:t>таке</a:t>
            </a:r>
            <a:r>
              <a:rPr lang="ru-RU" b="1" dirty="0"/>
              <a:t>, «в </a:t>
            </a:r>
            <a:r>
              <a:rPr lang="ru-RU" b="1" dirty="0" err="1"/>
              <a:t>економіці</a:t>
            </a:r>
            <a:r>
              <a:rPr lang="ru-RU" b="1" dirty="0"/>
              <a:t> </a:t>
            </a:r>
            <a:r>
              <a:rPr lang="ru-RU" b="1" dirty="0" err="1"/>
              <a:t>якого</a:t>
            </a:r>
            <a:r>
              <a:rPr lang="ru-RU" b="1" dirty="0"/>
              <a:t> </a:t>
            </a:r>
            <a:r>
              <a:rPr lang="ru-RU" b="1" dirty="0" err="1"/>
              <a:t>пріоритет</a:t>
            </a:r>
            <a:r>
              <a:rPr lang="ru-RU" b="1" dirty="0"/>
              <a:t> </a:t>
            </a:r>
            <a:r>
              <a:rPr lang="ru-RU" b="1" dirty="0" err="1"/>
              <a:t>перейшов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переважного</a:t>
            </a:r>
            <a:r>
              <a:rPr lang="ru-RU" b="1" dirty="0"/>
              <a:t> </a:t>
            </a:r>
            <a:r>
              <a:rPr lang="uk-UA" b="1" dirty="0"/>
              <a:t>виробництва товарів до надання послуг, проведення досліджень, організації системи освіти і </a:t>
            </a:r>
            <a:r>
              <a:rPr lang="uk-UA" b="1" dirty="0" smtClean="0"/>
              <a:t>підвищення якості </a:t>
            </a:r>
            <a:r>
              <a:rPr lang="uk-UA" b="1" dirty="0"/>
              <a:t>життя, в якому клас технічних спеціалістів став основною професійною групою і, що найважливіше, </a:t>
            </a:r>
            <a:r>
              <a:rPr lang="uk-UA" b="1" dirty="0" smtClean="0"/>
              <a:t>якому </a:t>
            </a:r>
            <a:r>
              <a:rPr lang="uk-UA" b="1" dirty="0"/>
              <a:t>впровадження нововведень все більшою мірою залежить від досягнення теоретичних знань. </a:t>
            </a:r>
            <a:br>
              <a:rPr lang="uk-UA" b="1" dirty="0"/>
            </a:br>
            <a:r>
              <a:rPr lang="ru-RU" b="1" dirty="0"/>
              <a:t/>
            </a:r>
            <a:br>
              <a:rPr lang="ru-RU" b="1" dirty="0"/>
            </a:br>
            <a:endParaRPr lang="uk-UA" b="1" dirty="0"/>
          </a:p>
        </p:txBody>
      </p:sp>
      <p:pic>
        <p:nvPicPr>
          <p:cNvPr id="21506" name="Picture 2" descr="Інформаційне суспільство - розвиток чи занепад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273" y="4612193"/>
            <a:ext cx="4459459" cy="21358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0767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617029"/>
            <a:ext cx="6064931" cy="37737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Економічний</a:t>
            </a:r>
            <a:r>
              <a:rPr lang="ru-RU" sz="2400" b="1" dirty="0" smtClean="0"/>
              <a:t> </a:t>
            </a:r>
            <a:r>
              <a:rPr lang="ru-RU" sz="2400" b="1" dirty="0" err="1"/>
              <a:t>розвиток</a:t>
            </a:r>
            <a:r>
              <a:rPr lang="ru-RU" sz="2400" b="1" dirty="0"/>
              <a:t>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. </a:t>
            </a:r>
            <a:br>
              <a:rPr lang="ru-RU" sz="2400" b="1" dirty="0"/>
            </a:br>
            <a:endParaRPr lang="uk-UA" sz="24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1" y="301451"/>
            <a:ext cx="10340839" cy="2783393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Постіндустріальне суспільство передбачає </a:t>
            </a:r>
            <a:r>
              <a:rPr lang="uk-UA" b="1" dirty="0" err="1" smtClean="0"/>
              <a:t>виникненн</a:t>
            </a:r>
            <a:r>
              <a:rPr lang="uk-UA" b="1" dirty="0" smtClean="0"/>
              <a:t> інтелектуального </a:t>
            </a:r>
            <a:r>
              <a:rPr lang="uk-UA" b="1" dirty="0"/>
              <a:t>класу, представники якого на політичному рівні виступають як консультанти, експерти або технократи». </a:t>
            </a:r>
            <a:endParaRPr lang="uk-UA" b="1" dirty="0" smtClean="0"/>
          </a:p>
          <a:p>
            <a:r>
              <a:rPr lang="uk-UA" b="1" dirty="0" smtClean="0"/>
              <a:t>Центральною </a:t>
            </a:r>
            <a:r>
              <a:rPr lang="uk-UA" b="1" dirty="0"/>
              <a:t>ознакою постіндустріального суспільства є панування науки. </a:t>
            </a:r>
            <a:endParaRPr lang="uk-UA" b="1" dirty="0" smtClean="0"/>
          </a:p>
          <a:p>
            <a:r>
              <a:rPr lang="uk-UA" b="1" dirty="0" smtClean="0"/>
              <a:t>Основними </a:t>
            </a:r>
            <a:r>
              <a:rPr lang="uk-UA" b="1" dirty="0"/>
              <a:t>елементами </a:t>
            </a:r>
            <a:r>
              <a:rPr lang="uk-UA" b="1" dirty="0" smtClean="0"/>
              <a:t>цієї структури </a:t>
            </a:r>
            <a:r>
              <a:rPr lang="uk-UA" b="1" dirty="0"/>
              <a:t>є університети, наукові інститути, </a:t>
            </a:r>
            <a:r>
              <a:rPr lang="uk-UA" b="1" dirty="0" smtClean="0"/>
              <a:t>науково-­</a:t>
            </a:r>
            <a:r>
              <a:rPr lang="uk-UA" b="1" dirty="0"/>
              <a:t>дослідні організації. </a:t>
            </a:r>
            <a:br>
              <a:rPr lang="uk-UA" b="1" dirty="0"/>
            </a:br>
            <a:endParaRPr lang="uk-UA" b="1" dirty="0"/>
          </a:p>
        </p:txBody>
      </p:sp>
      <p:pic>
        <p:nvPicPr>
          <p:cNvPr id="22530" name="Picture 2" descr="Постіндустріальне суспільство та його вплив на розвиток культур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87" y="2571750"/>
            <a:ext cx="4692581" cy="36984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2532" name="Picture 4" descr="ПОСТІНДУСТРІАЛЬНЕ СУСПІЛЬСТВО - Lessons - Tes Tea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94" y="2974312"/>
            <a:ext cx="5496448" cy="2130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666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56069"/>
            <a:ext cx="2102531" cy="438330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ПЕРЕВІР </a:t>
            </a:r>
            <a:r>
              <a:rPr lang="uk-UA" sz="2400" b="1" dirty="0"/>
              <a:t>СЕБЕ</a:t>
            </a:r>
            <a:r>
              <a:rPr lang="uk-UA" sz="2400" dirty="0"/>
              <a:t> </a:t>
            </a:r>
            <a:br>
              <a:rPr lang="uk-UA" sz="2400" dirty="0"/>
            </a:b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4212" y="685800"/>
            <a:ext cx="10436634" cy="4748349"/>
          </a:xfrm>
        </p:spPr>
        <p:txBody>
          <a:bodyPr>
            <a:normAutofit/>
          </a:bodyPr>
          <a:lstStyle/>
          <a:p>
            <a:r>
              <a:rPr lang="uk-UA" b="1" dirty="0"/>
              <a:t>1. Чим різняться виробнича й невиробнича сфери економіки? Назвіть види господарської діяльності, що належать до кожної з них. </a:t>
            </a:r>
            <a:endParaRPr lang="uk-UA" b="1" dirty="0" smtClean="0"/>
          </a:p>
          <a:p>
            <a:r>
              <a:rPr lang="uk-UA" b="1" dirty="0" smtClean="0"/>
              <a:t>2</a:t>
            </a:r>
            <a:r>
              <a:rPr lang="uk-UA" b="1" dirty="0"/>
              <a:t>. Що таке інфраструктура? Яке її значення у господарстві</a:t>
            </a:r>
            <a:r>
              <a:rPr lang="uk-UA" b="1" dirty="0" smtClean="0"/>
              <a:t>?</a:t>
            </a:r>
          </a:p>
          <a:p>
            <a:r>
              <a:rPr lang="uk-UA" b="1" dirty="0" smtClean="0"/>
              <a:t> </a:t>
            </a:r>
            <a:r>
              <a:rPr lang="uk-UA" b="1" dirty="0"/>
              <a:t>3. Розкажіть про секторальну модель економіки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 </a:t>
            </a:r>
            <a:r>
              <a:rPr lang="uk-UA" b="1" dirty="0"/>
              <a:t>4. Які етапи розвитку історично проходять національні економіки? </a:t>
            </a:r>
            <a:endParaRPr lang="uk-UA" b="1" dirty="0" smtClean="0"/>
          </a:p>
          <a:p>
            <a:r>
              <a:rPr lang="uk-UA" b="1" dirty="0" smtClean="0"/>
              <a:t>5</a:t>
            </a:r>
            <a:r>
              <a:rPr lang="uk-UA" b="1" dirty="0"/>
              <a:t>*. Поміркуйте, як змінилася секторальна структура економіки</a:t>
            </a:r>
            <a:br>
              <a:rPr lang="uk-UA" b="1" dirty="0"/>
            </a:br>
            <a:r>
              <a:rPr lang="uk-UA" b="1" dirty="0"/>
              <a:t>України протягом останніх 20 років. </a:t>
            </a:r>
            <a:endParaRPr lang="uk-UA" b="1" dirty="0" smtClean="0"/>
          </a:p>
          <a:p>
            <a:r>
              <a:rPr lang="uk-UA" b="1" dirty="0" smtClean="0"/>
              <a:t>6</a:t>
            </a:r>
            <a:r>
              <a:rPr lang="uk-UA" b="1" dirty="0"/>
              <a:t>*. Підготуйте повідомлення про розвиток видів зв’язку</a:t>
            </a:r>
            <a:br>
              <a:rPr lang="uk-UA" b="1" dirty="0"/>
            </a:br>
            <a:r>
              <a:rPr lang="uk-UA" b="1" dirty="0"/>
              <a:t>протягом ХІХ – ХХІ ст. </a:t>
            </a:r>
            <a:endParaRPr lang="uk-UA" b="1" dirty="0" smtClean="0"/>
          </a:p>
          <a:p>
            <a:r>
              <a:rPr lang="uk-UA" b="1" dirty="0" smtClean="0"/>
              <a:t>7</a:t>
            </a:r>
            <a:r>
              <a:rPr lang="uk-UA" b="1" dirty="0"/>
              <a:t>*. На контурну політичну карту світу нанесіть країни, що перебувають</a:t>
            </a:r>
            <a:br>
              <a:rPr lang="uk-UA" b="1" dirty="0"/>
            </a:br>
            <a:r>
              <a:rPr lang="uk-UA" b="1" dirty="0"/>
              <a:t>на різних етапах розвитку економіки. </a:t>
            </a:r>
            <a:br>
              <a:rPr lang="uk-UA" b="1" dirty="0"/>
            </a:br>
            <a:endParaRPr lang="uk-UA" b="1" dirty="0"/>
          </a:p>
        </p:txBody>
      </p:sp>
      <p:pic>
        <p:nvPicPr>
          <p:cNvPr id="6146" name="Picture 2" descr="Як вирішувати комунальні проблеми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649" y="4904626"/>
            <a:ext cx="2857500" cy="1741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02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730240"/>
            <a:ext cx="8534400" cy="391886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Завдання до практичної роботи</a:t>
            </a:r>
            <a:endParaRPr lang="uk-UA" sz="24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26720" y="322218"/>
            <a:ext cx="11094720" cy="3840479"/>
          </a:xfrm>
        </p:spPr>
        <p:txBody>
          <a:bodyPr>
            <a:normAutofit/>
          </a:bodyPr>
          <a:lstStyle/>
          <a:p>
            <a:r>
              <a:rPr lang="uk-UA" b="1" dirty="0"/>
              <a:t>1. Поділіть зазначені галузі промисловості </a:t>
            </a:r>
            <a:r>
              <a:rPr lang="uk-UA" b="1" dirty="0" smtClean="0"/>
              <a:t>на важку </a:t>
            </a:r>
            <a:r>
              <a:rPr lang="uk-UA" b="1" dirty="0"/>
              <a:t>та легку й харчову: виробництво та </a:t>
            </a:r>
            <a:r>
              <a:rPr lang="uk-UA" b="1" dirty="0" smtClean="0"/>
              <a:t>постачання</a:t>
            </a:r>
            <a:r>
              <a:rPr lang="uk-UA" b="1" dirty="0"/>
              <a:t> </a:t>
            </a:r>
            <a:r>
              <a:rPr lang="uk-UA" b="1" dirty="0" smtClean="0"/>
              <a:t>електроенергії</a:t>
            </a:r>
            <a:r>
              <a:rPr lang="uk-UA" b="1" dirty="0"/>
              <a:t>; хімічне виробництво; виробництво деревини та паперу; металургійне виробництво; виробництво машин та устаткування; виробництво </a:t>
            </a:r>
            <a:r>
              <a:rPr lang="uk-UA" b="1" dirty="0" smtClean="0"/>
              <a:t>тканин, одягу </a:t>
            </a:r>
            <a:r>
              <a:rPr lang="uk-UA" b="1" dirty="0"/>
              <a:t>та взуття; виробництво будівельних </a:t>
            </a:r>
            <a:r>
              <a:rPr lang="uk-UA" b="1" dirty="0" smtClean="0"/>
              <a:t>матеріалів; виробництво </a:t>
            </a:r>
            <a:r>
              <a:rPr lang="uk-UA" b="1" dirty="0"/>
              <a:t>харчових продуктів та напоїв. </a:t>
            </a:r>
            <a:endParaRPr lang="uk-UA" b="1" dirty="0" smtClean="0"/>
          </a:p>
          <a:p>
            <a:r>
              <a:rPr lang="uk-UA" b="1" dirty="0" smtClean="0"/>
              <a:t>2</a:t>
            </a:r>
            <a:r>
              <a:rPr lang="uk-UA" b="1" dirty="0"/>
              <a:t>. </a:t>
            </a:r>
            <a:r>
              <a:rPr lang="uk-UA" b="1" dirty="0" smtClean="0"/>
              <a:t>Доведіть на </a:t>
            </a:r>
            <a:r>
              <a:rPr lang="uk-UA" b="1" dirty="0"/>
              <a:t>конкретних прикладах, що поділ на важку та </a:t>
            </a:r>
            <a:r>
              <a:rPr lang="uk-UA" b="1" dirty="0" err="1" smtClean="0"/>
              <a:t>легк</a:t>
            </a:r>
            <a:r>
              <a:rPr lang="uk-UA" b="1" dirty="0" smtClean="0"/>
              <a:t> промисловість </a:t>
            </a:r>
            <a:r>
              <a:rPr lang="uk-UA" b="1" dirty="0"/>
              <a:t>є умовним. </a:t>
            </a:r>
            <a:endParaRPr lang="uk-UA" b="1" dirty="0" smtClean="0"/>
          </a:p>
          <a:p>
            <a:r>
              <a:rPr lang="ru-RU" b="1" dirty="0" err="1"/>
              <a:t>Пригадайте</a:t>
            </a:r>
            <a:r>
              <a:rPr lang="ru-RU" b="1" dirty="0"/>
              <a:t>, у </a:t>
            </a:r>
            <a:r>
              <a:rPr lang="ru-RU" b="1" dirty="0" err="1"/>
              <a:t>яких</a:t>
            </a:r>
            <a:r>
              <a:rPr lang="ru-RU" b="1" dirty="0"/>
              <a:t> сферах </a:t>
            </a:r>
            <a:r>
              <a:rPr lang="ru-RU" b="1" dirty="0" err="1"/>
              <a:t>економіки</a:t>
            </a:r>
            <a:r>
              <a:rPr lang="ru-RU" b="1" dirty="0"/>
              <a:t> </a:t>
            </a:r>
            <a:r>
              <a:rPr lang="ru-RU" b="1" dirty="0" err="1"/>
              <a:t>зайняті</a:t>
            </a:r>
            <a:r>
              <a:rPr lang="ru-RU" b="1" dirty="0"/>
              <a:t> </a:t>
            </a:r>
            <a:r>
              <a:rPr lang="ru-RU" b="1" dirty="0" err="1"/>
              <a:t>трудові</a:t>
            </a:r>
            <a:r>
              <a:rPr lang="ru-RU" b="1" dirty="0"/>
              <a:t> </a:t>
            </a:r>
            <a:r>
              <a:rPr lang="ru-RU" b="1" dirty="0" err="1"/>
              <a:t>ресурси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. На </a:t>
            </a:r>
            <a:r>
              <a:rPr lang="ru-RU" b="1" dirty="0" err="1"/>
              <a:t>якому</a:t>
            </a:r>
            <a:r>
              <a:rPr lang="ru-RU" b="1" dirty="0"/>
              <a:t> </a:t>
            </a:r>
            <a:r>
              <a:rPr lang="ru-RU" b="1" dirty="0" err="1"/>
              <a:t>етапі</a:t>
            </a:r>
            <a:r>
              <a:rPr lang="ru-RU" b="1" dirty="0"/>
              <a:t> </a:t>
            </a:r>
            <a:r>
              <a:rPr lang="ru-RU" b="1" dirty="0" err="1"/>
              <a:t>розвитку</a:t>
            </a:r>
            <a:r>
              <a:rPr lang="ru-RU" b="1" dirty="0"/>
              <a:t> </a:t>
            </a:r>
            <a:r>
              <a:rPr lang="ru-RU" b="1" dirty="0" err="1" smtClean="0"/>
              <a:t>перебуває</a:t>
            </a:r>
            <a:r>
              <a:rPr lang="ru-RU" b="1" dirty="0"/>
              <a:t> </a:t>
            </a:r>
            <a:r>
              <a:rPr lang="ru-RU" b="1" dirty="0" err="1" smtClean="0"/>
              <a:t>сучасне</a:t>
            </a:r>
            <a:r>
              <a:rPr lang="ru-RU" b="1" dirty="0" smtClean="0"/>
              <a:t> </a:t>
            </a:r>
            <a:r>
              <a:rPr lang="ru-RU" b="1" dirty="0" err="1"/>
              <a:t>господарство</a:t>
            </a:r>
            <a:r>
              <a:rPr lang="ru-RU" b="1" dirty="0"/>
              <a:t> </a:t>
            </a:r>
            <a:r>
              <a:rPr lang="ru-RU" b="1" dirty="0" err="1"/>
              <a:t>нашої</a:t>
            </a:r>
            <a:r>
              <a:rPr lang="ru-RU" b="1" dirty="0"/>
              <a:t> </a:t>
            </a:r>
            <a:r>
              <a:rPr lang="ru-RU" b="1" dirty="0" err="1"/>
              <a:t>держави</a:t>
            </a:r>
            <a:r>
              <a:rPr lang="ru-RU" b="1" dirty="0"/>
              <a:t>. </a:t>
            </a:r>
            <a:br>
              <a:rPr lang="ru-RU" b="1" dirty="0"/>
            </a:b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6" name="Picture 2" descr="Географія, 9 кл. Робочий зошит з географії: практичні робот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092" y="3918857"/>
            <a:ext cx="3709852" cy="24122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ендери заради тендерів, а ми без доріг | Громадський Прості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0" y="4868091"/>
            <a:ext cx="2211977" cy="17397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13286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214</TotalTime>
  <Words>1563</Words>
  <Application>Microsoft Office PowerPoint</Application>
  <PresentationFormat>Широкоэкранный</PresentationFormat>
  <Paragraphs>119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Century Gothic</vt:lpstr>
      <vt:lpstr>Wingdings 3</vt:lpstr>
      <vt:lpstr>Сектор</vt:lpstr>
      <vt:lpstr>СЕКТОРАЛЬНА МОДЕЛЬ ЕКОНОМІКИ  </vt:lpstr>
      <vt:lpstr> Пригадайте!  </vt:lpstr>
      <vt:lpstr> Дві сфери економіки.  </vt:lpstr>
      <vt:lpstr> Виробнича та невиробнича сфери економіки  </vt:lpstr>
      <vt:lpstr>Презентация PowerPoint</vt:lpstr>
      <vt:lpstr>Презентация PowerPoint</vt:lpstr>
      <vt:lpstr>Сфера послуг та інфраструктура</vt:lpstr>
      <vt:lpstr>Сфера послуг та інфраструктура</vt:lpstr>
      <vt:lpstr> Як виникла і розвивалася секторальна модель економіки?  </vt:lpstr>
      <vt:lpstr> Як виникла і розвивалася секторальна модель економіки?  </vt:lpstr>
      <vt:lpstr> Як виникла і розвивалася секторальна модель економіки?  </vt:lpstr>
      <vt:lpstr> Як виникла і розвивалася секторальна модель економіки?  </vt:lpstr>
      <vt:lpstr> Як виникла і розвивалася секторальна модель економіки?  </vt:lpstr>
      <vt:lpstr> Як виникла і розвивалася секторальна модель економіки?  </vt:lpstr>
      <vt:lpstr> Економічний розвиток та його етапи.  </vt:lpstr>
      <vt:lpstr>Презентация PowerPoint</vt:lpstr>
      <vt:lpstr> Економічний розвиток та його етапи.  </vt:lpstr>
      <vt:lpstr> Економічний розвиток та його етапи.  </vt:lpstr>
      <vt:lpstr> Економічний розвиток та його етапи.  </vt:lpstr>
      <vt:lpstr> Економічний розвиток та його етапи.  </vt:lpstr>
      <vt:lpstr> Економічний розвиток та його етапи.  </vt:lpstr>
      <vt:lpstr> ПЕРЕВІР СЕБЕ  </vt:lpstr>
      <vt:lpstr>Завдання до практичної роботи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СЕКТОРАЛЬНА МОДЕЛЬ ЕКОНОМІКИ</dc:title>
  <dc:creator>Admin</dc:creator>
  <cp:lastModifiedBy>Рома</cp:lastModifiedBy>
  <cp:revision>25</cp:revision>
  <dcterms:created xsi:type="dcterms:W3CDTF">2020-06-28T07:53:22Z</dcterms:created>
  <dcterms:modified xsi:type="dcterms:W3CDTF">2022-09-19T08:55:57Z</dcterms:modified>
</cp:coreProperties>
</file>