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56" r:id="rId4"/>
  </p:sldMasterIdLst>
  <p:sldIdLst>
    <p:sldId id="259" r:id="rId5"/>
    <p:sldId id="260" r:id="rId6"/>
    <p:sldId id="261" r:id="rId7"/>
    <p:sldId id="265" r:id="rId8"/>
    <p:sldId id="264" r:id="rId9"/>
    <p:sldId id="277" r:id="rId10"/>
    <p:sldId id="272" r:id="rId11"/>
    <p:sldId id="275" r:id="rId12"/>
    <p:sldId id="266" r:id="rId13"/>
    <p:sldId id="25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81B3"/>
    <a:srgbClr val="0033CC"/>
    <a:srgbClr val="235E02"/>
    <a:srgbClr val="69430B"/>
    <a:srgbClr val="860000"/>
    <a:srgbClr val="F8BA20"/>
    <a:srgbClr val="77232F"/>
    <a:srgbClr val="7DC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46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2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4959F-22C0-4F72-AF87-756DF23D37A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B6EE7-1969-435C-AE59-68260E28AC7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60AAB-6A70-45DF-BCA3-C54FB791774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CD2A4-F3B4-42DB-877B-15F67BDCC97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30A10-5322-4EC0-8748-7A792F4E720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BF9F1-E0D7-4159-83D3-905A8382099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A4E01-6008-4D37-92E0-0521C7D27D2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4CEB7-E4B0-49B3-8A75-A48C5DF7423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06696-F1DE-41BE-B036-D1407C9A05A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784BF-2053-4222-B630-B6025F13FAB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3402E-510F-4634-AE36-AE9F03B9673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1A32F-6AB4-4FF1-9980-20E22795A13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456C8-C757-45B1-B78E-689C8597821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BC311-6954-4D35-9526-7E662D36C20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59CF8-CD8D-4338-B523-2E58CBC5368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3A29-84AF-4FDA-A568-A896099BC4E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F1FBD-B112-4648-B17E-0171800F089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32B23-87F6-4970-A899-1897317FBE3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AB1B6-292D-4C81-BF98-5B9FE691CDA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A1EA7-2107-479D-B627-C1383CD2BAF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297C2-D283-4C0A-A41C-E254988C6C6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B1BAE-4202-4455-828D-46D70DCF730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107DC-D28B-49AB-9679-178E918298E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78C4B-C92F-405A-9B36-79EAA11CD58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38CC4-94EE-425A-B1DC-FF5347E8723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594AD-7035-4C48-8BB4-22135BD9B54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2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2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F2B0D-C733-440F-8BC4-1B635930BFD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2A5FD-1F49-4017-98D2-F26BBB43D92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9C076-1A71-4F0C-B862-91920FE155E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169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0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CFEB8-685A-45F4-9AE1-C884AA8C88F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17"/>
            <a:ext cx="54864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45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BF43F-E623-4ACB-B8EF-18681C3A4F1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45D8A-BEB2-46C5-8799-9DE699EA4F5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19DF5-1AC9-4680-A8D3-3CDE57E2E07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4AF036-A3DD-4B64-AF25-444589CAE67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4AB0-98E2-4246-99E2-CE1FCF53EC6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C96AA-CE4C-4A75-AAFD-04E33F8C792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1D31D-989E-47B5-BAD4-CFB6B0DF6D3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90C8D9-16B3-453D-9A0B-D69855394E7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BEEFB-597F-4D8B-BC33-000EBE10416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62D2D-2013-44F5-85C7-CE265E145C2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DCB072-E31A-4817-B0D2-BBA901390EE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52C95-133B-49AE-B4D0-0274EB79AB5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940F4-4165-4ACE-A629-0ABF6750CEC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3B7A5-2AFB-4C03-A566-5CE51F82AE8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9211C11-FC2E-4D14-8D53-598340867A8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BE2AE54-B992-4AB8-BE15-2920A9440EBF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77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78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78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cs typeface="+mn-cs"/>
              </a:defRPr>
            </a:lvl1pPr>
          </a:lstStyle>
          <a:p>
            <a:fld id="{38DA037E-9272-4B5D-9F9D-930DE631DE98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fld id="{6905B77B-4E2C-456E-9D1B-A72D99846BA0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1071538" y="642918"/>
            <a:ext cx="7086600" cy="334804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pPr algn="ctr"/>
            <a:r>
              <a:rPr lang="uk-UA" sz="3600" kern="10" dirty="0" smtClean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5DD5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dist="107763" dir="13500000" algn="ctr" rotWithShape="0">
                    <a:srgbClr val="944402">
                      <a:alpha val="50000"/>
                    </a:srgbClr>
                  </a:outerShdw>
                </a:effectLst>
                <a:latin typeface="Arial Black"/>
              </a:rPr>
              <a:t>Тектонічні структури:</a:t>
            </a:r>
          </a:p>
          <a:p>
            <a:pPr algn="ctr"/>
            <a:r>
              <a:rPr lang="uk-UA" sz="3600" kern="10" dirty="0" smtClean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5DD5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dist="107763" dir="13500000" algn="ctr" rotWithShape="0">
                    <a:srgbClr val="944402">
                      <a:alpha val="50000"/>
                    </a:srgbClr>
                  </a:outerShdw>
                </a:effectLst>
                <a:latin typeface="Arial Black"/>
              </a:rPr>
              <a:t>платформи та області</a:t>
            </a:r>
            <a:br>
              <a:rPr lang="uk-UA" sz="3600" kern="10" dirty="0" smtClean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5DD5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dist="107763" dir="13500000" algn="ctr" rotWithShape="0">
                    <a:srgbClr val="944402">
                      <a:alpha val="50000"/>
                    </a:srgbClr>
                  </a:outerShdw>
                </a:effectLst>
                <a:latin typeface="Arial Black"/>
              </a:rPr>
            </a:br>
            <a:r>
              <a:rPr lang="uk-UA" sz="3600" kern="10" dirty="0" smtClean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5DD5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dist="107763" dir="13500000" algn="ctr" rotWithShape="0">
                    <a:srgbClr val="944402">
                      <a:alpha val="50000"/>
                    </a:srgbClr>
                  </a:outerShdw>
                </a:effectLst>
                <a:latin typeface="Arial Black"/>
              </a:rPr>
              <a:t> </a:t>
            </a:r>
            <a:r>
              <a:rPr lang="uk-UA" sz="3600" kern="10" dirty="0" err="1" smtClean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5DD5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dist="107763" dir="13500000" algn="ctr" rotWithShape="0">
                    <a:srgbClr val="944402">
                      <a:alpha val="50000"/>
                    </a:srgbClr>
                  </a:outerShdw>
                </a:effectLst>
                <a:latin typeface="Arial Black"/>
              </a:rPr>
              <a:t>складчатості</a:t>
            </a:r>
            <a:endParaRPr lang="uk-UA" sz="3600" kern="10" dirty="0">
              <a:ln w="12700">
                <a:noFill/>
                <a:round/>
                <a:headEnd/>
                <a:tailEnd/>
              </a:ln>
              <a:gradFill rotWithShape="1">
                <a:gsLst>
                  <a:gs pos="0">
                    <a:srgbClr val="5DD5FF"/>
                  </a:gs>
                  <a:gs pos="100000">
                    <a:srgbClr val="00FF00"/>
                  </a:gs>
                </a:gsLst>
                <a:lin ang="5400000" scaled="1"/>
              </a:gradFill>
              <a:effectLst>
                <a:outerShdw dist="107763" dir="13500000" algn="ctr" rotWithShape="0">
                  <a:srgbClr val="944402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4" name="DONE.WAV">
            <a:hlinkClick r:id="" action="ppaction://media"/>
          </p:cNvPr>
          <p:cNvPicPr>
            <a:picLocks noRot="1" noChangeAspect="1"/>
          </p:cNvPicPr>
          <p:nvPr>
            <a:wavAudioFile r:embed="rId1" name="DONE.WAV"/>
          </p:nvPr>
        </p:nvPicPr>
        <p:blipFill>
          <a:blip r:embed="rId4"/>
          <a:stretch>
            <a:fillRect/>
          </a:stretch>
        </p:blipFill>
        <p:spPr>
          <a:xfrm>
            <a:off x="8458200" y="6324600"/>
            <a:ext cx="304800" cy="30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3240" y="5000636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ГЕОГРАФІЯ 7 КЛАС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10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ржлор.png"/>
          <p:cNvPicPr>
            <a:picLocks noChangeAspect="1" noChangeArrowheads="1"/>
          </p:cNvPicPr>
          <p:nvPr/>
        </p:nvPicPr>
        <p:blipFill>
          <a:blip r:embed="rId2"/>
          <a:srcRect l="4704" t="6248" r="4686" b="3147"/>
          <a:stretch>
            <a:fillRect/>
          </a:stretch>
        </p:blipFill>
        <p:spPr bwMode="auto">
          <a:xfrm>
            <a:off x="-1" y="0"/>
            <a:ext cx="9144035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rgbClr val="FF0000"/>
                </a:solidFill>
              </a:rPr>
              <a:t>Платформи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 віддалені далеко від меж сучасних </a:t>
            </a:r>
            <a:r>
              <a:rPr lang="uk-UA" sz="2800" i="1" dirty="0" smtClean="0">
                <a:solidFill>
                  <a:schemeClr val="tx1"/>
                </a:solidFill>
              </a:rPr>
              <a:t>літосферних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 плит. Тому </a:t>
            </a:r>
            <a:r>
              <a:rPr lang="uk-UA" sz="2800" i="1" dirty="0" smtClean="0">
                <a:solidFill>
                  <a:srgbClr val="FF0000"/>
                </a:solidFill>
              </a:rPr>
              <a:t>це стійкі, спокійні ділянки земної кори, без землетрусів і виверження вулканів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.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3108" y="3143248"/>
            <a:ext cx="4429124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Материки знаходяться</a:t>
            </a:r>
            <a:br>
              <a:rPr lang="uk-UA" sz="2800" b="1" dirty="0" smtClean="0">
                <a:solidFill>
                  <a:sysClr val="windowText" lastClr="000000"/>
                </a:solidFill>
              </a:rPr>
            </a:br>
            <a:r>
              <a:rPr lang="uk-UA" sz="2800" b="1" dirty="0" smtClean="0">
                <a:solidFill>
                  <a:sysClr val="windowText" lastClr="000000"/>
                </a:solidFill>
              </a:rPr>
              <a:t> на платформах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500042"/>
            <a:ext cx="7572428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Планетарними формами рельєфу земної поверхні є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i="1" dirty="0" smtClean="0">
                <a:solidFill>
                  <a:srgbClr val="FF0000"/>
                </a:solidFill>
              </a:rPr>
              <a:t>материки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та </a:t>
            </a:r>
            <a:r>
              <a:rPr lang="uk-UA" sz="2800" i="1" dirty="0" smtClean="0">
                <a:solidFill>
                  <a:srgbClr val="FF0000"/>
                </a:solidFill>
              </a:rPr>
              <a:t>западини океанів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. </a:t>
            </a:r>
            <a:br>
              <a:rPr lang="uk-UA" sz="2800" i="1" dirty="0" smtClean="0">
                <a:solidFill>
                  <a:sysClr val="windowText" lastClr="000000"/>
                </a:solidFill>
              </a:rPr>
            </a:br>
            <a:r>
              <a:rPr lang="uk-UA" sz="2800" dirty="0" smtClean="0">
                <a:solidFill>
                  <a:sysClr val="windowText" lastClr="000000"/>
                </a:solidFill>
              </a:rPr>
              <a:t>У межах материків виокремлюють дві основні форми рельєфу — </a:t>
            </a:r>
            <a:r>
              <a:rPr lang="uk-UA" sz="2800" i="1" dirty="0" smtClean="0">
                <a:solidFill>
                  <a:srgbClr val="FF0000"/>
                </a:solidFill>
              </a:rPr>
              <a:t>рівнини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та </a:t>
            </a:r>
            <a:r>
              <a:rPr lang="uk-UA" sz="2800" i="1" dirty="0" smtClean="0">
                <a:solidFill>
                  <a:srgbClr val="FF0000"/>
                </a:solidFill>
              </a:rPr>
              <a:t>гори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.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68288" indent="188913"/>
            <a:r>
              <a:rPr lang="uk-UA" sz="2800" b="1" dirty="0" smtClean="0">
                <a:solidFill>
                  <a:sysClr val="windowText" lastClr="000000"/>
                </a:solidFill>
              </a:rPr>
              <a:t>Основою (фундаментом) платформи були зруйновані гори.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71546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80963"/>
            <a:r>
              <a:rPr lang="uk-UA" sz="2800" b="1" dirty="0" smtClean="0">
                <a:solidFill>
                  <a:sysClr val="windowText" lastClr="000000"/>
                </a:solidFill>
              </a:rPr>
              <a:t>Повільні опускання окремих ділянок фундаменту платформи затоплювалися водою (морями).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 descr="C:\Users\Олександр\Pictures\чмитчм.png"/>
          <p:cNvPicPr>
            <a:picLocks noChangeAspect="1" noChangeArrowheads="1"/>
          </p:cNvPicPr>
          <p:nvPr/>
        </p:nvPicPr>
        <p:blipFill>
          <a:blip r:embed="rId2"/>
          <a:srcRect b="11758"/>
          <a:stretch>
            <a:fillRect/>
          </a:stretch>
        </p:blipFill>
        <p:spPr bwMode="auto">
          <a:xfrm>
            <a:off x="2071670" y="3214686"/>
            <a:ext cx="5286412" cy="350046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357422" y="4714884"/>
            <a:ext cx="200026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Осадовий шар</a:t>
            </a:r>
            <a:endParaRPr lang="uk-UA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14942" y="4714884"/>
            <a:ext cx="200026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Гранітний</a:t>
            </a:r>
            <a:br>
              <a:rPr lang="uk-UA" sz="2800" b="1" dirty="0" smtClean="0"/>
            </a:br>
            <a:r>
              <a:rPr lang="uk-UA" sz="2800" b="1" dirty="0" smtClean="0"/>
              <a:t>шар</a:t>
            </a:r>
            <a:endParaRPr lang="uk-UA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2143116"/>
            <a:ext cx="9432758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На її дні горизонтальними шарами накопичувалися нові гірські породи — осадовий шар, який називають </a:t>
            </a:r>
            <a:r>
              <a:rPr lang="uk-UA" sz="2800" b="1" dirty="0" smtClean="0">
                <a:solidFill>
                  <a:srgbClr val="FF0000"/>
                </a:solidFill>
              </a:rPr>
              <a:t>чохлом </a:t>
            </a:r>
            <a:endParaRPr lang="uk-UA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Олександр\Pictures\ьм.png"/>
          <p:cNvPicPr>
            <a:picLocks noChangeAspect="1" noChangeArrowheads="1"/>
          </p:cNvPicPr>
          <p:nvPr/>
        </p:nvPicPr>
        <p:blipFill>
          <a:blip r:embed="rId2"/>
          <a:srcRect b="4043"/>
          <a:stretch>
            <a:fillRect/>
          </a:stretch>
        </p:blipFill>
        <p:spPr bwMode="auto">
          <a:xfrm>
            <a:off x="0" y="500042"/>
            <a:ext cx="9158288" cy="52895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00166" y="1"/>
            <a:ext cx="5857916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uk-UA" sz="3600" b="1" dirty="0" smtClean="0"/>
              <a:t>Сейсмічні пояси Землі</a:t>
            </a:r>
            <a:r>
              <a:rPr kumimoji="0" lang="uk-UA" sz="36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8" y="928670"/>
            <a:ext cx="3428992" cy="39703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Прикордонні зони між </a:t>
            </a:r>
            <a:r>
              <a:rPr lang="uk-UA" sz="2800" dirty="0" smtClean="0">
                <a:solidFill>
                  <a:srgbClr val="FF0000"/>
                </a:solidFill>
              </a:rPr>
              <a:t>літосферними плитами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називають </a:t>
            </a:r>
            <a:r>
              <a:rPr lang="uk-UA" sz="2800" b="1" i="1" dirty="0" smtClean="0">
                <a:solidFill>
                  <a:srgbClr val="FF0000"/>
                </a:solidFill>
              </a:rPr>
              <a:t>сейсмічними</a:t>
            </a:r>
            <a:r>
              <a:rPr lang="uk-UA" sz="2800" b="1" i="1" dirty="0" smtClean="0">
                <a:solidFill>
                  <a:sysClr val="windowText" lastClr="000000"/>
                </a:solidFill>
              </a:rPr>
              <a:t> </a:t>
            </a:r>
            <a:r>
              <a:rPr lang="uk-UA" sz="2800" b="1" i="1" dirty="0" smtClean="0">
                <a:solidFill>
                  <a:srgbClr val="FF0000"/>
                </a:solidFill>
              </a:rPr>
              <a:t>поясами</a:t>
            </a:r>
            <a:r>
              <a:rPr lang="uk-UA" sz="2800" b="1" i="1" dirty="0" smtClean="0">
                <a:solidFill>
                  <a:sysClr val="windowText" lastClr="000000"/>
                </a:solidFill>
              </a:rPr>
              <a:t>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Землі. Найбільший із них має назву 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Тихоокеанське вогняне кільце.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288340"/>
            <a:ext cx="9144000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ysClr val="windowText" lastClr="000000"/>
                </a:solidFill>
              </a:rPr>
              <a:t>Сейсмічні зони простягнулися на тисячі кілометрів</a:t>
            </a:r>
          </a:p>
          <a:p>
            <a:r>
              <a:rPr lang="uk-UA" sz="2400" dirty="0" smtClean="0">
                <a:solidFill>
                  <a:sysClr val="windowText" lastClr="000000"/>
                </a:solidFill>
              </a:rPr>
              <a:t>і збігаються з районами глибинних розломів на суходолі, а в океані — із серединно-океанічними хребтами глибоководних жолобів.</a:t>
            </a:r>
            <a:endParaRPr lang="uk-UA" sz="24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Олександр\Pictures\ььь.png"/>
          <p:cNvPicPr>
            <a:picLocks noChangeAspect="1" noChangeArrowheads="1"/>
          </p:cNvPicPr>
          <p:nvPr/>
        </p:nvPicPr>
        <p:blipFill>
          <a:blip r:embed="rId2"/>
          <a:srcRect l="43197" r="3638"/>
          <a:stretch>
            <a:fillRect/>
          </a:stretch>
        </p:blipFill>
        <p:spPr bwMode="auto">
          <a:xfrm>
            <a:off x="4572000" y="1428736"/>
            <a:ext cx="4572000" cy="3571900"/>
          </a:xfrm>
          <a:prstGeom prst="rect">
            <a:avLst/>
          </a:prstGeom>
          <a:noFill/>
        </p:spPr>
      </p:pic>
      <p:pic>
        <p:nvPicPr>
          <p:cNvPr id="1026" name="Picture 2" descr="C:\Users\Олександр\Pictures\ььь.png"/>
          <p:cNvPicPr>
            <a:picLocks noChangeAspect="1" noChangeArrowheads="1"/>
          </p:cNvPicPr>
          <p:nvPr/>
        </p:nvPicPr>
        <p:blipFill>
          <a:blip r:embed="rId2"/>
          <a:srcRect r="55696"/>
          <a:stretch>
            <a:fillRect/>
          </a:stretch>
        </p:blipFill>
        <p:spPr bwMode="auto">
          <a:xfrm>
            <a:off x="0" y="1428736"/>
            <a:ext cx="4572000" cy="35719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FF0000"/>
                </a:solidFill>
              </a:rPr>
              <a:t>Пояси </a:t>
            </a:r>
            <a:r>
              <a:rPr lang="uk-UA" sz="3200" dirty="0" err="1" smtClean="0">
                <a:solidFill>
                  <a:srgbClr val="FF0000"/>
                </a:solidFill>
              </a:rPr>
              <a:t>складчатості</a:t>
            </a:r>
            <a:r>
              <a:rPr lang="uk-UA" sz="3200" dirty="0" err="1" smtClean="0">
                <a:solidFill>
                  <a:sysClr val="windowText" lastClr="000000"/>
                </a:solidFill>
                <a:latin typeface="Arial"/>
                <a:cs typeface="Arial"/>
              </a:rPr>
              <a:t>–</a:t>
            </a:r>
            <a:r>
              <a:rPr lang="uk-UA" sz="3200" dirty="0" smtClean="0">
                <a:solidFill>
                  <a:sysClr val="windowText" lastClr="000000"/>
                </a:solidFill>
              </a:rPr>
              <a:t> рухомі частини літосфери </a:t>
            </a:r>
            <a:endParaRPr lang="uk-UA" sz="3200" dirty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714356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ysClr val="windowText" lastClr="000000"/>
                </a:solidFill>
              </a:rPr>
              <a:t>На межі зіткнення літосферних плит утворюються гори: складчасті й </a:t>
            </a:r>
            <a:r>
              <a:rPr lang="uk-UA" sz="2800" i="1" dirty="0" err="1" smtClean="0">
                <a:solidFill>
                  <a:sysClr val="windowText" lastClr="000000"/>
                </a:solidFill>
              </a:rPr>
              <a:t>брилові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 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4368223" y="3000372"/>
            <a:ext cx="203777" cy="1980702"/>
          </a:xfrm>
          <a:custGeom>
            <a:avLst/>
            <a:gdLst>
              <a:gd name="connsiteX0" fmla="*/ 120315 w 174152"/>
              <a:gd name="connsiteY0" fmla="*/ 0 h 3224463"/>
              <a:gd name="connsiteX1" fmla="*/ 144379 w 174152"/>
              <a:gd name="connsiteY1" fmla="*/ 144378 h 3224463"/>
              <a:gd name="connsiteX2" fmla="*/ 168442 w 174152"/>
              <a:gd name="connsiteY2" fmla="*/ 216568 h 3224463"/>
              <a:gd name="connsiteX3" fmla="*/ 120315 w 174152"/>
              <a:gd name="connsiteY3" fmla="*/ 625642 h 3224463"/>
              <a:gd name="connsiteX4" fmla="*/ 72189 w 174152"/>
              <a:gd name="connsiteY4" fmla="*/ 697831 h 3224463"/>
              <a:gd name="connsiteX5" fmla="*/ 120315 w 174152"/>
              <a:gd name="connsiteY5" fmla="*/ 1106905 h 3224463"/>
              <a:gd name="connsiteX6" fmla="*/ 144379 w 174152"/>
              <a:gd name="connsiteY6" fmla="*/ 1467852 h 3224463"/>
              <a:gd name="connsiteX7" fmla="*/ 120315 w 174152"/>
              <a:gd name="connsiteY7" fmla="*/ 1588168 h 3224463"/>
              <a:gd name="connsiteX8" fmla="*/ 168442 w 174152"/>
              <a:gd name="connsiteY8" fmla="*/ 1925052 h 3224463"/>
              <a:gd name="connsiteX9" fmla="*/ 144379 w 174152"/>
              <a:gd name="connsiteY9" fmla="*/ 2093494 h 3224463"/>
              <a:gd name="connsiteX10" fmla="*/ 120315 w 174152"/>
              <a:gd name="connsiteY10" fmla="*/ 2165684 h 3224463"/>
              <a:gd name="connsiteX11" fmla="*/ 144379 w 174152"/>
              <a:gd name="connsiteY11" fmla="*/ 2454442 h 3224463"/>
              <a:gd name="connsiteX12" fmla="*/ 72189 w 174152"/>
              <a:gd name="connsiteY12" fmla="*/ 2695073 h 3224463"/>
              <a:gd name="connsiteX13" fmla="*/ 48126 w 174152"/>
              <a:gd name="connsiteY13" fmla="*/ 2767263 h 3224463"/>
              <a:gd name="connsiteX14" fmla="*/ 96252 w 174152"/>
              <a:gd name="connsiteY14" fmla="*/ 2839452 h 3224463"/>
              <a:gd name="connsiteX15" fmla="*/ 24063 w 174152"/>
              <a:gd name="connsiteY15" fmla="*/ 3056021 h 3224463"/>
              <a:gd name="connsiteX16" fmla="*/ 0 w 174152"/>
              <a:gd name="connsiteY16" fmla="*/ 3128210 h 3224463"/>
              <a:gd name="connsiteX17" fmla="*/ 72189 w 174152"/>
              <a:gd name="connsiteY17" fmla="*/ 3224463 h 322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4152" h="3224463">
                <a:moveTo>
                  <a:pt x="120315" y="0"/>
                </a:moveTo>
                <a:cubicBezTo>
                  <a:pt x="128336" y="48126"/>
                  <a:pt x="133795" y="96750"/>
                  <a:pt x="144379" y="144378"/>
                </a:cubicBezTo>
                <a:cubicBezTo>
                  <a:pt x="149882" y="169139"/>
                  <a:pt x="168442" y="191203"/>
                  <a:pt x="168442" y="216568"/>
                </a:cubicBezTo>
                <a:cubicBezTo>
                  <a:pt x="168442" y="262208"/>
                  <a:pt x="174152" y="517968"/>
                  <a:pt x="120315" y="625642"/>
                </a:cubicBezTo>
                <a:cubicBezTo>
                  <a:pt x="107381" y="651509"/>
                  <a:pt x="88231" y="673768"/>
                  <a:pt x="72189" y="697831"/>
                </a:cubicBezTo>
                <a:cubicBezTo>
                  <a:pt x="84425" y="795722"/>
                  <a:pt x="112513" y="1013285"/>
                  <a:pt x="120315" y="1106905"/>
                </a:cubicBezTo>
                <a:cubicBezTo>
                  <a:pt x="130329" y="1227071"/>
                  <a:pt x="136358" y="1347536"/>
                  <a:pt x="144379" y="1467852"/>
                </a:cubicBezTo>
                <a:cubicBezTo>
                  <a:pt x="136358" y="1507957"/>
                  <a:pt x="120315" y="1547268"/>
                  <a:pt x="120315" y="1588168"/>
                </a:cubicBezTo>
                <a:cubicBezTo>
                  <a:pt x="120315" y="1799042"/>
                  <a:pt x="123910" y="1791455"/>
                  <a:pt x="168442" y="1925052"/>
                </a:cubicBezTo>
                <a:cubicBezTo>
                  <a:pt x="160421" y="1981199"/>
                  <a:pt x="155502" y="2037878"/>
                  <a:pt x="144379" y="2093494"/>
                </a:cubicBezTo>
                <a:cubicBezTo>
                  <a:pt x="139404" y="2118366"/>
                  <a:pt x="120315" y="2140319"/>
                  <a:pt x="120315" y="2165684"/>
                </a:cubicBezTo>
                <a:cubicBezTo>
                  <a:pt x="120315" y="2262270"/>
                  <a:pt x="136358" y="2358189"/>
                  <a:pt x="144379" y="2454442"/>
                </a:cubicBezTo>
                <a:cubicBezTo>
                  <a:pt x="108011" y="2599910"/>
                  <a:pt x="130773" y="2519318"/>
                  <a:pt x="72189" y="2695073"/>
                </a:cubicBezTo>
                <a:lnTo>
                  <a:pt x="48126" y="2767263"/>
                </a:lnTo>
                <a:cubicBezTo>
                  <a:pt x="64168" y="2791326"/>
                  <a:pt x="93058" y="2810709"/>
                  <a:pt x="96252" y="2839452"/>
                </a:cubicBezTo>
                <a:cubicBezTo>
                  <a:pt x="112497" y="2985656"/>
                  <a:pt x="72542" y="2959062"/>
                  <a:pt x="24063" y="3056021"/>
                </a:cubicBezTo>
                <a:cubicBezTo>
                  <a:pt x="12720" y="3078708"/>
                  <a:pt x="8021" y="3104147"/>
                  <a:pt x="0" y="3128210"/>
                </a:cubicBezTo>
                <a:cubicBezTo>
                  <a:pt x="95017" y="3159882"/>
                  <a:pt x="72189" y="3126908"/>
                  <a:pt x="72189" y="3224463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2142357" y="3713248"/>
            <a:ext cx="2357454" cy="1071570"/>
          </a:xfrm>
          <a:prstGeom prst="stripedRightArrow">
            <a:avLst>
              <a:gd name="adj1" fmla="val 45354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Штриховая стрелка вправо 8"/>
          <p:cNvSpPr/>
          <p:nvPr/>
        </p:nvSpPr>
        <p:spPr>
          <a:xfrm flipH="1">
            <a:off x="4620126" y="3690689"/>
            <a:ext cx="2214578" cy="1071570"/>
          </a:xfrm>
          <a:prstGeom prst="stripedRightArrow">
            <a:avLst>
              <a:gd name="adj1" fmla="val 45354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/>
          <p:cNvSpPr txBox="1"/>
          <p:nvPr/>
        </p:nvSpPr>
        <p:spPr>
          <a:xfrm>
            <a:off x="0" y="5042118"/>
            <a:ext cx="9144000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ysClr val="windowText" lastClr="000000"/>
                </a:solidFill>
              </a:rPr>
              <a:t> Там, де складки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гірських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порід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добре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проглядаються</a:t>
            </a:r>
            <a:r>
              <a:rPr lang="ru-RU" sz="2800" dirty="0" smtClean="0">
                <a:solidFill>
                  <a:sysClr val="windowText" lastClr="000000"/>
                </a:solidFill>
              </a:rPr>
              <a:t>,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існують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молоді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складчасті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гори. Вони почали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формуватися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в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останні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25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млн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років</a:t>
            </a:r>
            <a:r>
              <a:rPr lang="ru-RU" sz="2800" dirty="0" smtClean="0">
                <a:solidFill>
                  <a:sysClr val="windowText" lastClr="000000"/>
                </a:solidFill>
              </a:rPr>
              <a:t>,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тобто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в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середині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кайнозойської ери. 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Олександр\Pictures\рпр.png"/>
          <p:cNvPicPr>
            <a:picLocks noChangeAspect="1" noChangeArrowheads="1"/>
          </p:cNvPicPr>
          <p:nvPr/>
        </p:nvPicPr>
        <p:blipFill>
          <a:blip r:embed="rId2"/>
          <a:srcRect t="17955" b="14699"/>
          <a:stretch>
            <a:fillRect/>
          </a:stretch>
        </p:blipFill>
        <p:spPr bwMode="auto">
          <a:xfrm>
            <a:off x="649703" y="2899610"/>
            <a:ext cx="6557963" cy="237022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42900" y="192504"/>
            <a:ext cx="8458200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err="1" smtClean="0">
                <a:solidFill>
                  <a:sysClr val="windowText" lastClr="000000"/>
                </a:solidFill>
              </a:rPr>
              <a:t>Поступово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складчасті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гори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руйнуються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і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під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час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подальших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рухів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земної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кори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розбиваються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на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окремі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брили. При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цьому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ділянки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земної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поверхні</a:t>
            </a:r>
            <a:endParaRPr lang="ru-RU" sz="2800" dirty="0" smtClean="0">
              <a:solidFill>
                <a:sysClr val="windowText" lastClr="000000"/>
              </a:solidFill>
            </a:endParaRPr>
          </a:p>
          <a:p>
            <a:r>
              <a:rPr lang="uk-UA" sz="2800" dirty="0" smtClean="0">
                <a:solidFill>
                  <a:sysClr val="windowText" lastClr="000000"/>
                </a:solidFill>
              </a:rPr>
              <a:t>по розломах зміщуються вертикально.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pic>
        <p:nvPicPr>
          <p:cNvPr id="3" name="Picture 2" descr="C:\Users\Олександр\Pictures\рпр.png"/>
          <p:cNvPicPr>
            <a:picLocks noChangeAspect="1" noChangeArrowheads="1"/>
          </p:cNvPicPr>
          <p:nvPr/>
        </p:nvPicPr>
        <p:blipFill>
          <a:blip r:embed="rId2"/>
          <a:srcRect l="43028" t="18980"/>
          <a:stretch>
            <a:fillRect/>
          </a:stretch>
        </p:blipFill>
        <p:spPr bwMode="auto">
          <a:xfrm>
            <a:off x="5046873" y="2887580"/>
            <a:ext cx="3736181" cy="2923674"/>
          </a:xfrm>
          <a:prstGeom prst="rect">
            <a:avLst/>
          </a:prstGeom>
          <a:noFill/>
        </p:spPr>
      </p:pic>
      <p:pic>
        <p:nvPicPr>
          <p:cNvPr id="1027" name="Picture 3" descr="C:\Users\Олександр\Pictures\вапрп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9631" y="2683044"/>
            <a:ext cx="4884738" cy="30861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4932947"/>
            <a:ext cx="9144000" cy="1925053"/>
          </a:xfrm>
          <a:prstGeom prst="rect">
            <a:avLst/>
          </a:prstGeom>
          <a:solidFill>
            <a:srgbClr val="1D8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Выноска со стрелкой вверх 9"/>
          <p:cNvSpPr/>
          <p:nvPr/>
        </p:nvSpPr>
        <p:spPr>
          <a:xfrm>
            <a:off x="3561347" y="5317958"/>
            <a:ext cx="2021305" cy="1155031"/>
          </a:xfrm>
          <a:prstGeom prst="up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solidFill>
                  <a:sysClr val="windowText" lastClr="000000"/>
                </a:solidFill>
              </a:rPr>
              <a:t>горст</a:t>
            </a:r>
            <a:endParaRPr lang="uk-UA" sz="4000" dirty="0">
              <a:solidFill>
                <a:sysClr val="windowText" lastClr="000000"/>
              </a:solidFill>
            </a:endParaRP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866274" y="2237874"/>
            <a:ext cx="2117558" cy="1191126"/>
          </a:xfrm>
          <a:prstGeom prst="down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ysClr val="windowText" lastClr="000000"/>
                </a:solidFill>
              </a:rPr>
              <a:t>грабен</a:t>
            </a:r>
            <a:endParaRPr lang="uk-UA" sz="36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0.00521 0.1298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65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L 0.0026 -0.105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5" name="Picture 5" descr=" Рельєф  дна світового океану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06500"/>
            <a:ext cx="9144000" cy="5651524"/>
          </a:xfrm>
          <a:prstGeom prst="rect">
            <a:avLst/>
          </a:prstGeom>
          <a:noFill/>
        </p:spPr>
      </p:pic>
      <p:sp>
        <p:nvSpPr>
          <p:cNvPr id="168966" name="AutoShape 6"/>
          <p:cNvSpPr>
            <a:spLocks noChangeArrowheads="1"/>
          </p:cNvSpPr>
          <p:nvPr/>
        </p:nvSpPr>
        <p:spPr bwMode="auto">
          <a:xfrm>
            <a:off x="349250" y="273050"/>
            <a:ext cx="1366837" cy="592667"/>
          </a:xfrm>
          <a:prstGeom prst="wedgeRectCallout">
            <a:avLst>
              <a:gd name="adj1" fmla="val 74181"/>
              <a:gd name="adj2" fmla="val 500098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2400" dirty="0">
                <a:solidFill>
                  <a:schemeClr val="tx1"/>
                </a:solidFill>
                <a:latin typeface="+mn-lt"/>
              </a:rPr>
              <a:t>шельф</a:t>
            </a:r>
          </a:p>
        </p:txBody>
      </p:sp>
      <p:sp>
        <p:nvSpPr>
          <p:cNvPr id="168967" name="AutoShape 7"/>
          <p:cNvSpPr>
            <a:spLocks noChangeArrowheads="1"/>
          </p:cNvSpPr>
          <p:nvPr/>
        </p:nvSpPr>
        <p:spPr bwMode="auto">
          <a:xfrm>
            <a:off x="2393962" y="287899"/>
            <a:ext cx="2232025" cy="740802"/>
          </a:xfrm>
          <a:prstGeom prst="wedgeRectCallout">
            <a:avLst>
              <a:gd name="adj1" fmla="val -21746"/>
              <a:gd name="adj2" fmla="val 413648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2400">
                <a:solidFill>
                  <a:schemeClr val="tx1"/>
                </a:solidFill>
                <a:latin typeface="+mn-lt"/>
              </a:rPr>
              <a:t>Материковий схил</a:t>
            </a:r>
          </a:p>
        </p:txBody>
      </p:sp>
      <p:sp>
        <p:nvSpPr>
          <p:cNvPr id="168968" name="AutoShape 8"/>
          <p:cNvSpPr>
            <a:spLocks noChangeArrowheads="1"/>
          </p:cNvSpPr>
          <p:nvPr/>
        </p:nvSpPr>
        <p:spPr bwMode="auto">
          <a:xfrm>
            <a:off x="784225" y="5841471"/>
            <a:ext cx="2232025" cy="743479"/>
          </a:xfrm>
          <a:prstGeom prst="wedgeRectCallout">
            <a:avLst>
              <a:gd name="adj1" fmla="val 80579"/>
              <a:gd name="adj2" fmla="val -186158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+mn-lt"/>
              </a:rPr>
              <a:t>Ложе океану</a:t>
            </a:r>
          </a:p>
        </p:txBody>
      </p:sp>
      <p:sp>
        <p:nvSpPr>
          <p:cNvPr id="168969" name="AutoShape 9"/>
          <p:cNvSpPr>
            <a:spLocks noChangeArrowheads="1"/>
          </p:cNvSpPr>
          <p:nvPr/>
        </p:nvSpPr>
        <p:spPr bwMode="auto">
          <a:xfrm>
            <a:off x="4083050" y="5772148"/>
            <a:ext cx="3200400" cy="857252"/>
          </a:xfrm>
          <a:prstGeom prst="wedgeRectCallout">
            <a:avLst>
              <a:gd name="adj1" fmla="val -17200"/>
              <a:gd name="adj2" fmla="val -154180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2400" b="1">
                <a:solidFill>
                  <a:schemeClr val="tx1"/>
                </a:solidFill>
                <a:latin typeface="+mn-lt"/>
              </a:rPr>
              <a:t> Серединно океанічний хребет</a:t>
            </a:r>
          </a:p>
        </p:txBody>
      </p:sp>
      <p:sp>
        <p:nvSpPr>
          <p:cNvPr id="168970" name="AutoShape 10"/>
          <p:cNvSpPr>
            <a:spLocks noChangeArrowheads="1"/>
          </p:cNvSpPr>
          <p:nvPr/>
        </p:nvSpPr>
        <p:spPr bwMode="auto">
          <a:xfrm>
            <a:off x="5772150" y="317500"/>
            <a:ext cx="2681287" cy="814917"/>
          </a:xfrm>
          <a:prstGeom prst="wedgeRectCallout">
            <a:avLst>
              <a:gd name="adj1" fmla="val 6410"/>
              <a:gd name="adj2" fmla="val 447339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2400" dirty="0">
                <a:solidFill>
                  <a:schemeClr val="tx1"/>
                </a:solidFill>
                <a:latin typeface="+mn-lt"/>
              </a:rPr>
              <a:t>Глибоководний жолоб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6" grpId="0" animBg="1"/>
      <p:bldP spid="168967" grpId="0" animBg="1"/>
      <p:bldP spid="168968" grpId="0" animBg="1"/>
      <p:bldP spid="168969" grpId="0" animBg="1"/>
      <p:bldP spid="1689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еноен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818147"/>
            <a:ext cx="9144001" cy="5221705"/>
          </a:xfrm>
          <a:prstGeom prst="rect">
            <a:avLst/>
          </a:prstGeom>
          <a:noFill/>
        </p:spPr>
      </p:pic>
      <p:sp>
        <p:nvSpPr>
          <p:cNvPr id="3" name="Стрелка вниз 2"/>
          <p:cNvSpPr/>
          <p:nvPr/>
        </p:nvSpPr>
        <p:spPr>
          <a:xfrm>
            <a:off x="1010654" y="1299410"/>
            <a:ext cx="409072" cy="1672389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2559744" y="1443790"/>
            <a:ext cx="375961" cy="1672389"/>
          </a:xfrm>
          <a:prstGeom prst="downArrow">
            <a:avLst/>
          </a:prstGeom>
          <a:solidFill>
            <a:srgbClr val="FF0000"/>
          </a:solidFill>
          <a:ln w="12700" cap="flat" cmpd="sng" algn="ctr">
            <a:solidFill>
              <a:srgbClr val="D092A7"/>
            </a:solidFill>
            <a:prstDash val="solid"/>
          </a:ln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7" name="Стрелка вниз 6"/>
          <p:cNvSpPr/>
          <p:nvPr/>
        </p:nvSpPr>
        <p:spPr>
          <a:xfrm flipH="1">
            <a:off x="5195233" y="1660358"/>
            <a:ext cx="411481" cy="1455821"/>
          </a:xfrm>
          <a:prstGeom prst="downArrow">
            <a:avLst/>
          </a:prstGeom>
          <a:solidFill>
            <a:srgbClr val="FF0000"/>
          </a:solidFill>
          <a:ln w="12700" cap="flat" cmpd="sng" algn="ctr">
            <a:solidFill>
              <a:srgbClr val="D092A7"/>
            </a:solidFill>
            <a:prstDash val="solid"/>
          </a:ln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Стрелка вниз 7"/>
          <p:cNvSpPr/>
          <p:nvPr/>
        </p:nvSpPr>
        <p:spPr>
          <a:xfrm flipH="1">
            <a:off x="8331465" y="2366210"/>
            <a:ext cx="411481" cy="1455821"/>
          </a:xfrm>
          <a:prstGeom prst="downArrow">
            <a:avLst/>
          </a:prstGeom>
          <a:solidFill>
            <a:srgbClr val="FF0000"/>
          </a:solidFill>
          <a:ln w="12700" cap="flat" cmpd="sng" algn="ctr">
            <a:solidFill>
              <a:srgbClr val="D092A7"/>
            </a:solidFill>
            <a:prstDash val="solid"/>
          </a:ln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676400" cy="10001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1" kern="0" dirty="0" smtClean="0">
                <a:solidFill>
                  <a:sysClr val="windowText" lastClr="000000"/>
                </a:solidFill>
              </a:rPr>
              <a:t>Ш</a:t>
            </a: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ельф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54606" y="0"/>
            <a:ext cx="2398294" cy="10001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Материковий</a:t>
            </a:r>
            <a:r>
              <a:rPr kumimoji="0" lang="uk-UA" sz="24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схил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48150" y="0"/>
            <a:ext cx="2181726" cy="1143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Серединно-</a:t>
            </a: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океанічний хребет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53200" y="0"/>
            <a:ext cx="2590800" cy="10001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Глибоководний жолоб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2900" y="5600700"/>
            <a:ext cx="2286000" cy="12573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Підводна окраїна материка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80142" y="5924550"/>
            <a:ext cx="1983716" cy="93345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Ложе океану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829300" y="5943600"/>
            <a:ext cx="1924050" cy="9144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Перехідна зона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Правая фигурная скобка 16"/>
          <p:cNvSpPr/>
          <p:nvPr/>
        </p:nvSpPr>
        <p:spPr>
          <a:xfrm rot="6945752">
            <a:off x="991605" y="2951612"/>
            <a:ext cx="531787" cy="2535925"/>
          </a:xfrm>
          <a:prstGeom prst="rightBrace">
            <a:avLst>
              <a:gd name="adj1" fmla="val 29921"/>
              <a:gd name="adj2" fmla="val 50186"/>
            </a:avLst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4533901" y="2800350"/>
            <a:ext cx="514347" cy="4171951"/>
          </a:xfrm>
          <a:prstGeom prst="rightBrace">
            <a:avLst>
              <a:gd name="adj1" fmla="val 29921"/>
              <a:gd name="adj2" fmla="val 50186"/>
            </a:avLst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Правая фигурная скобка 18"/>
          <p:cNvSpPr/>
          <p:nvPr/>
        </p:nvSpPr>
        <p:spPr>
          <a:xfrm rot="8514274">
            <a:off x="7083119" y="4762090"/>
            <a:ext cx="447809" cy="1220887"/>
          </a:xfrm>
          <a:prstGeom prst="rightBrace">
            <a:avLst>
              <a:gd name="adj1" fmla="val 29921"/>
              <a:gd name="adj2" fmla="val 50186"/>
            </a:avLst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На тектонічній карт і світу різними кольорами показані давні та молоді платформи, а також області </a:t>
            </a:r>
            <a:r>
              <a:rPr lang="uk-UA" sz="2800" dirty="0" err="1" smtClean="0">
                <a:solidFill>
                  <a:sysClr val="windowText" lastClr="000000"/>
                </a:solidFill>
              </a:rPr>
              <a:t>складчатості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різних періодів горотворення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0298" y="0"/>
            <a:ext cx="314327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Тектонічна карта</a:t>
            </a:r>
            <a:endParaRPr lang="uk-UA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04850" y="487363"/>
            <a:ext cx="5978525" cy="3457575"/>
            <a:chOff x="408" y="1010"/>
            <a:chExt cx="2597" cy="4208"/>
          </a:xfrm>
        </p:grpSpPr>
        <p:sp>
          <p:nvSpPr>
            <p:cNvPr id="17411" name="Rectangle 3"/>
            <p:cNvSpPr>
              <a:spLocks noChangeArrowheads="1"/>
            </p:cNvSpPr>
            <p:nvPr/>
          </p:nvSpPr>
          <p:spPr bwMode="gray">
            <a:xfrm rot="-319177">
              <a:off x="408" y="1010"/>
              <a:ext cx="2342" cy="4208"/>
            </a:xfrm>
            <a:prstGeom prst="rect">
              <a:avLst/>
            </a:prstGeom>
            <a:solidFill>
              <a:srgbClr val="00FFFF">
                <a:alpha val="39999"/>
              </a:srgbClr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FF"/>
              </a:extrusionClr>
            </a:sp3d>
          </p:spPr>
          <p:txBody>
            <a:bodyPr wrap="none" anchor="ctr">
              <a:flatTx/>
            </a:bodyPr>
            <a:lstStyle/>
            <a:p>
              <a:endParaRPr lang="uk-UA"/>
            </a:p>
          </p:txBody>
        </p:sp>
        <p:sp>
          <p:nvSpPr>
            <p:cNvPr id="53252" name="Rectangle 4"/>
            <p:cNvSpPr>
              <a:spLocks noChangeArrowheads="1"/>
            </p:cNvSpPr>
            <p:nvPr/>
          </p:nvSpPr>
          <p:spPr bwMode="gray">
            <a:xfrm>
              <a:off x="560" y="1454"/>
              <a:ext cx="2052" cy="3006"/>
            </a:xfrm>
            <a:prstGeom prst="rect">
              <a:avLst/>
            </a:prstGeom>
            <a:solidFill>
              <a:srgbClr val="CCF1FC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4FEFE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52229" name="Text Box 5"/>
            <p:cNvSpPr txBox="1">
              <a:spLocks noChangeArrowheads="1"/>
            </p:cNvSpPr>
            <p:nvPr/>
          </p:nvSpPr>
          <p:spPr bwMode="gray">
            <a:xfrm>
              <a:off x="560" y="1439"/>
              <a:ext cx="2445" cy="30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uk-UA" sz="2000" b="1" dirty="0">
                  <a:solidFill>
                    <a:srgbClr val="003366"/>
                  </a:solidFill>
                  <a:latin typeface="+mn-lt"/>
                </a:rPr>
                <a:t> </a:t>
              </a:r>
              <a:r>
                <a:rPr lang="uk-UA" dirty="0" err="1">
                  <a:solidFill>
                    <a:srgbClr val="1E2132"/>
                  </a:solidFill>
                  <a:latin typeface="+mn-lt"/>
                </a:rPr>
                <a:t>КобернікС</a:t>
              </a:r>
              <a:r>
                <a:rPr lang="uk-UA" dirty="0">
                  <a:solidFill>
                    <a:srgbClr val="1E2132"/>
                  </a:solidFill>
                  <a:latin typeface="+mn-lt"/>
                </a:rPr>
                <a:t>. Г., </a:t>
              </a:r>
              <a:r>
                <a:rPr lang="uk-UA" dirty="0" err="1">
                  <a:solidFill>
                    <a:srgbClr val="1E2132"/>
                  </a:solidFill>
                  <a:latin typeface="+mn-lt"/>
                </a:rPr>
                <a:t>КоваленкоР.Р</a:t>
              </a:r>
              <a:r>
                <a:rPr lang="uk-UA" dirty="0">
                  <a:solidFill>
                    <a:srgbClr val="1E2132"/>
                  </a:solidFill>
                  <a:latin typeface="+mn-lt"/>
                </a:rPr>
                <a:t>. </a:t>
              </a:r>
              <a:r>
                <a:rPr lang="uk-UA" b="1" dirty="0">
                  <a:solidFill>
                    <a:srgbClr val="1E2132"/>
                  </a:solidFill>
                  <a:latin typeface="+mn-lt"/>
                </a:rPr>
                <a:t>Географія: </a:t>
              </a:r>
              <a:r>
                <a:rPr lang="uk-UA" dirty="0">
                  <a:solidFill>
                    <a:srgbClr val="1E2132"/>
                  </a:solidFill>
                  <a:latin typeface="+mn-lt"/>
                </a:rPr>
                <a:t/>
              </a:r>
              <a:br>
                <a:rPr lang="uk-UA" dirty="0">
                  <a:solidFill>
                    <a:srgbClr val="1E2132"/>
                  </a:solidFill>
                  <a:latin typeface="+mn-lt"/>
                </a:rPr>
              </a:br>
              <a:r>
                <a:rPr lang="uk-UA" b="1" dirty="0">
                  <a:solidFill>
                    <a:srgbClr val="1E2132"/>
                  </a:solidFill>
                  <a:latin typeface="+mn-lt"/>
                </a:rPr>
                <a:t>Довідник для абітурієнтів та школярів загальноосвітніх навчальних закладів:</a:t>
              </a:r>
              <a:r>
                <a:rPr lang="uk-UA" dirty="0">
                  <a:solidFill>
                    <a:srgbClr val="1E2132"/>
                  </a:solidFill>
                  <a:latin typeface="+mn-lt"/>
                </a:rPr>
                <a:t/>
              </a:r>
              <a:br>
                <a:rPr lang="uk-UA" dirty="0">
                  <a:solidFill>
                    <a:srgbClr val="1E2132"/>
                  </a:solidFill>
                  <a:latin typeface="+mn-lt"/>
                </a:rPr>
              </a:br>
              <a:r>
                <a:rPr lang="uk-UA" dirty="0">
                  <a:solidFill>
                    <a:srgbClr val="1E2132"/>
                  </a:solidFill>
                  <a:latin typeface="+mn-lt"/>
                </a:rPr>
                <a:t>Навчально-методичний </a:t>
              </a:r>
              <a:r>
                <a:rPr lang="uk-UA" dirty="0" err="1">
                  <a:solidFill>
                    <a:srgbClr val="1E2132"/>
                  </a:solidFill>
                  <a:latin typeface="+mn-lt"/>
                </a:rPr>
                <a:t>посібник.—</a:t>
              </a:r>
              <a:r>
                <a:rPr lang="uk-UA" dirty="0">
                  <a:solidFill>
                    <a:srgbClr val="1E2132"/>
                  </a:solidFill>
                  <a:latin typeface="+mn-lt"/>
                </a:rPr>
                <a:t/>
              </a:r>
              <a:br>
                <a:rPr lang="uk-UA" dirty="0">
                  <a:solidFill>
                    <a:srgbClr val="1E2132"/>
                  </a:solidFill>
                  <a:latin typeface="+mn-lt"/>
                </a:rPr>
              </a:br>
              <a:r>
                <a:rPr lang="uk-UA" dirty="0">
                  <a:solidFill>
                    <a:srgbClr val="1E2132"/>
                  </a:solidFill>
                  <a:latin typeface="+mn-lt"/>
                </a:rPr>
                <a:t> Видання друге, доповнене. —</a:t>
              </a:r>
              <a:br>
                <a:rPr lang="uk-UA" dirty="0">
                  <a:solidFill>
                    <a:srgbClr val="1E2132"/>
                  </a:solidFill>
                  <a:latin typeface="+mn-lt"/>
                </a:rPr>
              </a:br>
              <a:r>
                <a:rPr lang="uk-UA" dirty="0">
                  <a:solidFill>
                    <a:srgbClr val="1E2132"/>
                  </a:solidFill>
                  <a:latin typeface="+mn-lt"/>
                </a:rPr>
                <a:t>К.: Літера ЛТД,2007</a:t>
              </a:r>
              <a:r>
                <a:rPr lang="uk-UA" dirty="0">
                  <a:solidFill>
                    <a:srgbClr val="1E2132"/>
                  </a:solidFill>
                  <a:latin typeface="Verdana" pitchFamily="34" charset="0"/>
                </a:rPr>
                <a:t>.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ru-RU" dirty="0" err="1">
                  <a:solidFill>
                    <a:schemeClr val="accent4">
                      <a:lumMod val="10000"/>
                    </a:schemeClr>
                  </a:solidFill>
                </a:rPr>
                <a:t>Капіруліна</a:t>
              </a:r>
              <a:r>
                <a:rPr lang="ru-RU" dirty="0">
                  <a:solidFill>
                    <a:schemeClr val="accent4">
                      <a:lumMod val="10000"/>
                    </a:schemeClr>
                  </a:solidFill>
                </a:rPr>
                <a:t>  С.  Л.  </a:t>
              </a:r>
              <a:r>
                <a:rPr lang="ru-RU" b="1" dirty="0" err="1">
                  <a:solidFill>
                    <a:schemeClr val="accent4">
                      <a:lumMod val="10000"/>
                    </a:schemeClr>
                  </a:solidFill>
                </a:rPr>
                <a:t>Усі</a:t>
              </a:r>
              <a:r>
                <a:rPr lang="ru-RU" b="1" dirty="0">
                  <a:solidFill>
                    <a:schemeClr val="accent4">
                      <a:lumMod val="10000"/>
                    </a:schemeClr>
                  </a:solidFill>
                </a:rPr>
                <a:t>  уроки  </a:t>
              </a:r>
              <a:r>
                <a:rPr lang="ru-RU" b="1" dirty="0" err="1">
                  <a:solidFill>
                    <a:schemeClr val="accent4">
                      <a:lumMod val="10000"/>
                    </a:schemeClr>
                  </a:solidFill>
                </a:rPr>
                <a:t>географії</a:t>
              </a:r>
              <a:r>
                <a:rPr lang="ru-RU" dirty="0">
                  <a:solidFill>
                    <a:schemeClr val="accent4">
                      <a:lumMod val="10000"/>
                    </a:schemeClr>
                  </a:solidFill>
                </a:rPr>
                <a:t>.  </a:t>
              </a:r>
              <a:br>
                <a:rPr lang="ru-RU" dirty="0">
                  <a:solidFill>
                    <a:schemeClr val="accent4">
                      <a:lumMod val="10000"/>
                    </a:schemeClr>
                  </a:solidFill>
                </a:rPr>
              </a:br>
              <a:r>
                <a:rPr lang="ru-RU" dirty="0">
                  <a:solidFill>
                    <a:schemeClr val="accent4">
                      <a:lumMod val="10000"/>
                    </a:schemeClr>
                  </a:solidFill>
                </a:rPr>
                <a:t>7  </a:t>
              </a:r>
              <a:r>
                <a:rPr lang="ru-RU" dirty="0" err="1">
                  <a:solidFill>
                    <a:schemeClr val="accent4">
                      <a:lumMod val="10000"/>
                    </a:schemeClr>
                  </a:solidFill>
                </a:rPr>
                <a:t>клас</a:t>
              </a:r>
              <a:r>
                <a:rPr lang="ru-RU" dirty="0">
                  <a:solidFill>
                    <a:schemeClr val="accent4">
                      <a:lumMod val="10000"/>
                    </a:schemeClr>
                  </a:solidFill>
                </a:rPr>
                <a:t>.—  Х.:  Вид.  </a:t>
              </a:r>
              <a:r>
                <a:rPr lang="ru-RU" dirty="0" err="1">
                  <a:solidFill>
                    <a:schemeClr val="accent4">
                      <a:lumMod val="10000"/>
                    </a:schemeClr>
                  </a:solidFill>
                </a:rPr>
                <a:t>група</a:t>
              </a:r>
              <a:r>
                <a:rPr lang="ru-RU" dirty="0">
                  <a:solidFill>
                    <a:schemeClr val="accent4">
                      <a:lumMod val="10000"/>
                    </a:schemeClr>
                  </a:solidFill>
                </a:rPr>
                <a:t>  «Основа»,  </a:t>
              </a:r>
              <a:r>
                <a:rPr lang="ru-RU" dirty="0" smtClean="0">
                  <a:solidFill>
                    <a:schemeClr val="accent4">
                      <a:lumMod val="10000"/>
                    </a:schemeClr>
                  </a:solidFill>
                </a:rPr>
                <a:t>2008.</a:t>
              </a:r>
              <a:endParaRPr lang="uk-UA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0" y="3562350"/>
            <a:ext cx="9144000" cy="11449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65113" indent="95250"/>
            <a:r>
              <a:rPr lang="uk-UA" sz="2400" b="1" dirty="0" smtClean="0"/>
              <a:t>Пестушко В.Ю.</a:t>
            </a:r>
          </a:p>
          <a:p>
            <a:pPr marL="168275" indent="-168275"/>
            <a:r>
              <a:rPr lang="ru-RU" sz="2400" b="1" dirty="0" smtClean="0"/>
              <a:t> </a:t>
            </a:r>
            <a:r>
              <a:rPr lang="ru-RU" sz="2400" b="1" dirty="0" err="1" smtClean="0"/>
              <a:t>Географія</a:t>
            </a:r>
            <a:r>
              <a:rPr lang="ru-RU" sz="2400" b="1" dirty="0" smtClean="0"/>
              <a:t> : </a:t>
            </a:r>
            <a:r>
              <a:rPr lang="ru-RU" sz="2400" b="1" dirty="0" err="1" smtClean="0"/>
              <a:t>підруч</a:t>
            </a:r>
            <a:r>
              <a:rPr lang="ru-RU" sz="2400" b="1" dirty="0" smtClean="0"/>
              <a:t>. для 7-го </a:t>
            </a:r>
            <a:r>
              <a:rPr lang="ru-RU" sz="2400" b="1" dirty="0" err="1" smtClean="0"/>
              <a:t>кл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загальноосвіт.навч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закл</a:t>
            </a:r>
            <a:r>
              <a:rPr lang="ru-RU" sz="2400" b="1" dirty="0" smtClean="0"/>
              <a:t>. / В.Ю. </a:t>
            </a:r>
            <a:r>
              <a:rPr lang="ru-RU" sz="2400" b="1" dirty="0" err="1" smtClean="0"/>
              <a:t>Пестушко</a:t>
            </a:r>
            <a:r>
              <a:rPr lang="ru-RU" sz="2400" b="1" dirty="0" smtClean="0"/>
              <a:t>, Г.Ш. Уварова. — </a:t>
            </a:r>
            <a:r>
              <a:rPr lang="ru-RU" sz="2400" b="1" dirty="0" err="1" smtClean="0"/>
              <a:t>Київ</a:t>
            </a:r>
            <a:r>
              <a:rPr lang="ru-RU" sz="2400" b="1" dirty="0" smtClean="0"/>
              <a:t> : </a:t>
            </a:r>
            <a:r>
              <a:rPr lang="uk-UA" sz="2400" b="1" dirty="0" err="1" smtClean="0"/>
              <a:t>Генеза</a:t>
            </a:r>
            <a:r>
              <a:rPr lang="uk-UA" sz="2400" b="1" dirty="0" smtClean="0"/>
              <a:t>, </a:t>
            </a:r>
            <a:endParaRPr lang="uk-UA" sz="24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1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294</Words>
  <Application>Microsoft Office PowerPoint</Application>
  <PresentationFormat>Экран (4:3)</PresentationFormat>
  <Paragraphs>40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Palatino Linotype</vt:lpstr>
      <vt:lpstr>Verdana</vt:lpstr>
      <vt:lpstr>14_Оформление по умолчанию</vt:lpstr>
      <vt:lpstr>Оформление по умолчанию</vt:lpstr>
      <vt:lpstr>12_Оформление по умолчанию</vt:lpstr>
      <vt:lpstr>10_Оформление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Олександр</dc:creator>
  <cp:lastModifiedBy>Рома</cp:lastModifiedBy>
  <cp:revision>66</cp:revision>
  <dcterms:created xsi:type="dcterms:W3CDTF">2018-09-08T10:41:16Z</dcterms:created>
  <dcterms:modified xsi:type="dcterms:W3CDTF">2022-09-20T10:37:22Z</dcterms:modified>
</cp:coreProperties>
</file>