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0" r:id="rId5"/>
    <p:sldId id="269" r:id="rId6"/>
    <p:sldId id="275" r:id="rId7"/>
    <p:sldId id="270" r:id="rId8"/>
    <p:sldId id="268" r:id="rId9"/>
    <p:sldId id="267" r:id="rId10"/>
    <p:sldId id="274" r:id="rId11"/>
    <p:sldId id="273" r:id="rId12"/>
    <p:sldId id="272" r:id="rId13"/>
    <p:sldId id="277" r:id="rId14"/>
    <p:sldId id="271" r:id="rId15"/>
    <p:sldId id="266" r:id="rId16"/>
    <p:sldId id="261" r:id="rId17"/>
    <p:sldId id="259" r:id="rId18"/>
    <p:sldId id="262" r:id="rId19"/>
    <p:sldId id="276" r:id="rId20"/>
    <p:sldId id="264" r:id="rId21"/>
    <p:sldId id="26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33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asik.ru/images/3147/27_winter_1600x1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332656"/>
            <a:ext cx="6912768" cy="1152128"/>
          </a:xfrm>
          <a:solidFill>
            <a:schemeClr val="tx2">
              <a:lumMod val="75000"/>
              <a:alpha val="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>
            <a:normAutofit/>
          </a:bodyPr>
          <a:lstStyle>
            <a:lvl1pPr>
              <a:defRPr sz="4800" b="1" baseline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2060848"/>
            <a:ext cx="4464496" cy="576064"/>
          </a:xfrm>
          <a:solidFill>
            <a:schemeClr val="accent1">
              <a:alpha val="19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198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33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Зима\Sl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51938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331913" y="274638"/>
            <a:ext cx="75612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331913" y="1600200"/>
            <a:ext cx="7561262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8.png"/><Relationship Id="rId5" Type="http://schemas.openxmlformats.org/officeDocument/2006/relationships/tags" Target="../tags/tag5.xml"/><Relationship Id="rId10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275" y="333374"/>
            <a:ext cx="6911975" cy="1871490"/>
          </a:xfrm>
        </p:spPr>
        <p:txBody>
          <a:bodyPr rtlCol="0"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Способи зображення Землі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2492896"/>
            <a:ext cx="4464050" cy="5762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школа\5клас\урок 35\194759_1592759280.jpg"/>
          <p:cNvPicPr>
            <a:picLocks noChangeAspect="1" noChangeArrowheads="1"/>
          </p:cNvPicPr>
          <p:nvPr/>
        </p:nvPicPr>
        <p:blipFill>
          <a:blip r:embed="rId2" cstate="print"/>
          <a:srcRect l="18439" b="17635"/>
          <a:stretch>
            <a:fillRect/>
          </a:stretch>
        </p:blipFill>
        <p:spPr bwMode="auto">
          <a:xfrm>
            <a:off x="3491880" y="4509120"/>
            <a:ext cx="2548136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одзаголовок 4"/>
          <p:cNvSpPr txBox="1">
            <a:spLocks/>
          </p:cNvSpPr>
          <p:nvPr/>
        </p:nvSpPr>
        <p:spPr bwMode="auto">
          <a:xfrm>
            <a:off x="1619672" y="620688"/>
            <a:ext cx="7056437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1" i="1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Проблемне запитання</a:t>
            </a: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Навіщо ж людям потрібні точні зображення місцевості?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1" i="1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Зображення місцевості необхідні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 будівництві та сільському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господарстві,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у військовій справі й авіації,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туризмі та подорожах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і в багатьох інших видах діяльності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людини. </a:t>
            </a:r>
          </a:p>
        </p:txBody>
      </p:sp>
      <p:pic>
        <p:nvPicPr>
          <p:cNvPr id="3" name="Picture 4" descr="Глобус прозорий"/>
          <p:cNvPicPr>
            <a:picLocks noChangeAspect="1" noChangeArrowheads="1"/>
          </p:cNvPicPr>
          <p:nvPr/>
        </p:nvPicPr>
        <p:blipFill>
          <a:blip r:embed="rId2" cstate="print"/>
          <a:srcRect l="14975" t="5635" r="12091" b="7372"/>
          <a:stretch>
            <a:fillRect/>
          </a:stretch>
        </p:blipFill>
        <p:spPr bwMode="auto">
          <a:xfrm>
            <a:off x="7546735" y="4797152"/>
            <a:ext cx="1597265" cy="1884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Способи зображення Землі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38" y="1285875"/>
            <a:ext cx="2714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7944" y="1268760"/>
            <a:ext cx="25717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1268760"/>
            <a:ext cx="20002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1907704" y="3068960"/>
            <a:ext cx="11510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Рисунок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4572000" y="3068960"/>
            <a:ext cx="15482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Фотознімок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6660232" y="3068960"/>
            <a:ext cx="22494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План місцевості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57313" y="3949700"/>
            <a:ext cx="2214562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86188" y="4000500"/>
            <a:ext cx="24352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7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375" y="4000500"/>
            <a:ext cx="248443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403648" y="6237312"/>
            <a:ext cx="20708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 err="1">
                <a:latin typeface="Times New Roman" pitchFamily="18" charset="0"/>
                <a:cs typeface="Times New Roman" pitchFamily="18" charset="0"/>
              </a:rPr>
              <a:t>Аерофотознімок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3860871" y="6215063"/>
            <a:ext cx="22636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Космічний знімок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7215188" y="6215063"/>
            <a:ext cx="909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Times New Roman" pitchFamily="18" charset="0"/>
                <a:cs typeface="Times New Roman" pitchFamily="18" charset="0"/>
              </a:rPr>
              <a:t>Карта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561262" cy="936104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Рисунок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11" name="Рисунок 3" descr="http://imagenes.es.sftcdn.net/es/scrn/45000/45403/3_architecture2-700x635-700x6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12776"/>
            <a:ext cx="684053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561262" cy="936104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Фотознімок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stadion.lviv.ua/makethumb.php?pic=upload/pub/warshaw/10_2010_aerial/aerial_photo_narodovy_warshaw_3.jpg&amp;w=800&amp;logo=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77072"/>
            <a:ext cx="3621289" cy="253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&amp;Kcy;&amp;acy;&amp;rcy;&amp;tcy;&amp;icy;&amp;ncy;&amp;kcy;&amp;icy; &amp;pcy;&amp;ocy; &amp;zcy;&amp;acy;&amp;pcy;&amp;rcy;&amp;ocy;&amp;scy;&amp;ucy; &amp;chcy;&amp;iecy;&amp;rcy;&amp;ncy;&amp;iukcy;&amp;vcy;&amp;tscy;&amp;iukcy; &amp;fcy;&amp;ocy;&amp;tcy;&amp;ocy; &amp;mcy;&amp;iukcy;&amp;scy;&amp;tcy;&amp;acy;"/>
          <p:cNvPicPr>
            <a:picLocks noChangeAspect="1" noChangeArrowheads="1"/>
          </p:cNvPicPr>
          <p:nvPr/>
        </p:nvPicPr>
        <p:blipFill>
          <a:blip r:embed="rId3" cstate="print"/>
          <a:srcRect t="3334" b="19999"/>
          <a:stretch>
            <a:fillRect/>
          </a:stretch>
        </p:blipFill>
        <p:spPr bwMode="auto">
          <a:xfrm>
            <a:off x="1403648" y="1268760"/>
            <a:ext cx="3744416" cy="2448272"/>
          </a:xfrm>
          <a:prstGeom prst="rect">
            <a:avLst/>
          </a:prstGeom>
          <a:noFill/>
        </p:spPr>
      </p:pic>
      <p:pic>
        <p:nvPicPr>
          <p:cNvPr id="6" name="Picture 4" descr="&amp;Kcy;&amp;acy;&amp;rcy;&amp;tcy;&amp;icy;&amp;ncy;&amp;kcy;&amp;icy; &amp;pcy;&amp;ocy; &amp;zcy;&amp;acy;&amp;pcy;&amp;rcy;&amp;ocy;&amp;scy;&amp;ucy; &amp;chcy;&amp;iecy;&amp;rcy;&amp;ncy;&amp;iukcy;&amp;vcy;&amp;tscy;&amp;iukcy; &amp;fcy;&amp;ocy;&amp;tcy;&amp;ocy; &amp;mcy;&amp;iukcy;&amp;scy;&amp;tcy;&amp;acy;"/>
          <p:cNvPicPr>
            <a:picLocks noChangeAspect="1" noChangeArrowheads="1"/>
          </p:cNvPicPr>
          <p:nvPr/>
        </p:nvPicPr>
        <p:blipFill>
          <a:blip r:embed="rId4" cstate="print"/>
          <a:srcRect r="2844"/>
          <a:stretch>
            <a:fillRect/>
          </a:stretch>
        </p:blipFill>
        <p:spPr bwMode="auto">
          <a:xfrm>
            <a:off x="5220072" y="1268760"/>
            <a:ext cx="3672408" cy="2419728"/>
          </a:xfrm>
          <a:prstGeom prst="rect">
            <a:avLst/>
          </a:prstGeom>
          <a:noFill/>
        </p:spPr>
      </p:pic>
      <p:pic>
        <p:nvPicPr>
          <p:cNvPr id="7" name="Picture 8" descr="&amp;Kcy;&amp;acy;&amp;rcy;&amp;tcy;&amp;icy;&amp;ncy;&amp;kcy;&amp;icy; &amp;pcy;&amp;ocy; &amp;zcy;&amp;acy;&amp;pcy;&amp;rcy;&amp;ocy;&amp;scy;&amp;ucy; &amp;chcy;&amp;iecy;&amp;rcy;&amp;ncy;&amp;iukcy;&amp;vcy;&amp;tscy;&amp;iukcy; &amp;fcy;&amp;ocy;&amp;tcy;&amp;ocy; &amp;mcy;&amp;iukcy;&amp;scy;&amp;tcy;&amp;a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077072"/>
            <a:ext cx="3600400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561262" cy="720080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Фотознімок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9" name="Picture 2" descr="D:\Географія 6 клас\Географія мальва\план місцевості.png"/>
          <p:cNvPicPr>
            <a:picLocks noChangeAspect="1" noChangeArrowheads="1"/>
          </p:cNvPicPr>
          <p:nvPr/>
        </p:nvPicPr>
        <p:blipFill>
          <a:blip r:embed="rId2" cstate="print"/>
          <a:srcRect t="51735"/>
          <a:stretch>
            <a:fillRect/>
          </a:stretch>
        </p:blipFill>
        <p:spPr bwMode="auto">
          <a:xfrm>
            <a:off x="1619672" y="836712"/>
            <a:ext cx="6903595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403648" y="3861048"/>
            <a:ext cx="734481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Фотознімок роблять із поверхні Землі </a:t>
            </a:r>
            <a:endParaRPr lang="uk-UA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403648" y="4509120"/>
            <a:ext cx="7344816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На  знімку ближчі предмети затуляють те, що розміщене далі.</a:t>
            </a:r>
            <a:endParaRPr lang="uk-UA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403648" y="5661248"/>
            <a:ext cx="7344816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/>
              <a:t>На  знімках не видно, які розміри і яку форму має ділянка</a:t>
            </a: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561262" cy="936104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Фотознімок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 bwMode="auto">
          <a:xfrm>
            <a:off x="1691680" y="1412776"/>
            <a:ext cx="691276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uk-UA" sz="32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відміну від малюнка, фото дають нам зображення місцевості згори, на них добре проглядаються всі предмети, можна визначити їхнє положення один щодо одного.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2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Але й у них є недоліки.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3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2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Чи можна за ними визначити назви населених пунктів, річок, озер, призначення господарських об'єктів?</a:t>
            </a:r>
            <a:endParaRPr kumimoji="0" lang="uk-UA" sz="40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7561262" cy="994122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місцевості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Рисунок 3" descr="http://shkola.ua/web/uploads/book/96/images/cbzacfi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196752"/>
            <a:ext cx="3473447" cy="249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97056"/>
            <a:ext cx="4464496" cy="267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 descr="https://history.vn.ua/pidruchniki/jarkova-natural-science-4-class-2015/jarkova-natural-science-4-class-2015.files/image0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196752"/>
            <a:ext cx="3356002" cy="24541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7"/>
          <p:cNvSpPr txBox="1">
            <a:spLocks/>
          </p:cNvSpPr>
          <p:nvPr/>
        </p:nvSpPr>
        <p:spPr bwMode="auto">
          <a:xfrm>
            <a:off x="1619672" y="404664"/>
            <a:ext cx="6913563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alt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kumimoji="0" lang="uk-UA" altLang="uk-UA" sz="2800" b="1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План</a:t>
            </a:r>
            <a:r>
              <a:rPr kumimoji="0" lang="uk-UA" altLang="uk-UA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</a:t>
            </a:r>
            <a:r>
              <a:rPr kumimoji="0" lang="uk-UA" altLang="uk-UA" sz="2800" b="1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місцевості </a:t>
            </a:r>
            <a:r>
              <a:rPr kumimoji="0" lang="uk-UA" altLang="uk-UA" sz="2800" b="0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—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це креслення на папері, яке зображує невелику ділянки земної поверхні в зменшеному вигляді за допомогою умовних позначень.</a:t>
            </a:r>
            <a:endParaRPr kumimoji="0" lang="uk-UA" altLang="uk-UA" sz="280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altLang="uk-UA" sz="28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uk-UA" altLang="uk-UA" sz="28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alt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alt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ru-RU" altLang="uk-UA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Picture 2" descr="C:\Users\Олександр\Desktop\підручники\678щщ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564904"/>
            <a:ext cx="5113755" cy="3960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Зображення місцевості на плані - Природознавство. 4 клас. Жарк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32656"/>
            <a:ext cx="6350440" cy="1872208"/>
          </a:xfrm>
          <a:prstGeom prst="rect">
            <a:avLst/>
          </a:prstGeom>
          <a:noFill/>
        </p:spPr>
      </p:pic>
      <p:pic>
        <p:nvPicPr>
          <p:cNvPr id="8200" name="Picture 8" descr="Практичне використання топографічних карт - Підручник з Географії (рівень  стандарту). 11 клас. Кобернік - Нова програ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276872"/>
            <a:ext cx="5186164" cy="44039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272808" cy="90872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Визначення напрямків на плані. Читання плану.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547664" y="1484784"/>
            <a:ext cx="7128792" cy="41044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Масштаб плану від 1:5000 і крупніший.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Плани завжди орієнтовані за сторонами горизонту.</a:t>
            </a:r>
          </a:p>
          <a:p>
            <a:pPr marL="0" indent="0"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Основні напрямки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північ-південь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позначають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стрілкою.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Спрямована вгору стрілка показує на північ, униз – на південь.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Відповідно, схід буде праворуч, а захід – ліворуч.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7561262" cy="778098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Карта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auto">
          <a:xfrm>
            <a:off x="1475656" y="3749457"/>
            <a:ext cx="705643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uk-U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uk-UA" altLang="uk-U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Географічна карта</a:t>
            </a:r>
            <a:r>
              <a:rPr lang="uk-UA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uk-UA" altLang="uk-UA" sz="2800" dirty="0" smtClean="0">
                <a:latin typeface="Times New Roman" pitchFamily="18" charset="0"/>
                <a:cs typeface="Times New Roman" pitchFamily="18" charset="0"/>
              </a:rPr>
              <a:t>зменшене зображення всієї земної поверхні або окремих її частин на площині, побудоване за певними математичними правилами з урахування кулястості Землі. </a:t>
            </a:r>
            <a:endParaRPr lang="uk-UA" altLang="uk-UA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uk-UA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uk-UA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uk-UA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</p:txBody>
      </p:sp>
      <p:pic>
        <p:nvPicPr>
          <p:cNvPr id="7" name="Picture 2" descr="http://iat.kiev.ua/images/Ukr_ogliad_A2_2200_2014_kolazh_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24744"/>
            <a:ext cx="3384376" cy="23983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068738"/>
            <a:ext cx="3528392" cy="257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7561262" cy="1354162"/>
          </a:xfrm>
        </p:spPr>
        <p:txBody>
          <a:bodyPr/>
          <a:lstStyle/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Карти виконані в різному масштабі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User\Desktop\школа\5клас\урок 35\slide_7.jpg"/>
          <p:cNvPicPr>
            <a:picLocks noChangeAspect="1" noChangeArrowheads="1"/>
          </p:cNvPicPr>
          <p:nvPr/>
        </p:nvPicPr>
        <p:blipFill>
          <a:blip r:embed="rId2" cstate="print"/>
          <a:srcRect t="22360" b="5821"/>
          <a:stretch>
            <a:fillRect/>
          </a:stretch>
        </p:blipFill>
        <p:spPr bwMode="auto">
          <a:xfrm>
            <a:off x="1331640" y="2132856"/>
            <a:ext cx="7620000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03648" y="1069495"/>
          <a:ext cx="7416824" cy="570312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2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9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2102"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Карта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923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1) невеликі ділянки земної поверхні, які зображаються у великому масштабі (понад 1 : 5000);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1) великі території, які зображуються у дрібнішому масштабі (від 1 : 5000);</a:t>
                      </a:r>
                      <a:endParaRPr lang="uk-UA" sz="1800" noProof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1024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2) детальне зображення місцевості (конфігурація, обриси об'єктів та ін.) і за допомогою масштабних умовних знаків, наявність детальних характеристик об'єктів (відстань, глибина, швидкість та ін.);</a:t>
                      </a:r>
                      <a:endParaRPr lang="uk-UA" sz="1800" noProof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2)  зображення об'єктів без збереження обрисів, існує генералізація  та відбір об'єктів, умовні  знаки є позамасштабними, за розмірами не відповідають об'єктам на місцевості;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831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3) не враховується кривизна поверхні;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3)  врахування кривизни поверхні;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670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4) відсутність градусної сітки, напрям північ — південь позначається стрілкою;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4)  наявність градусної сітки (меридіани і паралелі, полярні кола, тропіки, полюси);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815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5) при створенні використовуються найпростіші прилади;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smtClean="0">
                          <a:latin typeface="Times New Roman" pitchFamily="18" charset="0"/>
                          <a:cs typeface="Times New Roman" pitchFamily="18" charset="0"/>
                        </a:rPr>
                        <a:t>5) застосування математичних методів при складанні;</a:t>
                      </a:r>
                      <a:endParaRPr lang="uk-UA" sz="1800" noProof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7508"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6) широке застосування в будівництві, практиці містобудування, науковій діяльності.</a:t>
                      </a:r>
                      <a:endParaRPr lang="uk-UA" sz="1800" noProof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tc>
                  <a:txBody>
                    <a:bodyPr/>
                    <a:lstStyle/>
                    <a:p>
                      <a:pPr>
                        <a:lnSpc>
                          <a:spcPts val="1475"/>
                        </a:lnSpc>
                        <a:spcAft>
                          <a:spcPts val="1200"/>
                        </a:spcAft>
                      </a:pPr>
                      <a:r>
                        <a:rPr lang="uk-UA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6)  широке застосування в практиці і науковій діяльності.</a:t>
                      </a:r>
                      <a:endParaRPr lang="uk-UA" sz="1800" noProof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6191" marR="76191" marT="76199" marB="7619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705551" cy="634082"/>
          </a:xfrm>
        </p:spPr>
        <p:txBody>
          <a:bodyPr/>
          <a:lstStyle/>
          <a:p>
            <a:pPr lvl="0"/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Основні ознаки плану і карти</a:t>
            </a:r>
            <a:endParaRPr lang="uk-U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7561262" cy="1426170"/>
          </a:xfrm>
        </p:spPr>
        <p:txBody>
          <a:bodyPr/>
          <a:lstStyle/>
          <a:p>
            <a:pPr lvl="0"/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Аерофотознімок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(фото з літака)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2856"/>
            <a:ext cx="4730207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6156176" y="1916832"/>
            <a:ext cx="2987824" cy="49411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600" dirty="0" err="1" smtClean="0">
                <a:latin typeface="Times New Roman" pitchFamily="18" charset="0"/>
                <a:cs typeface="Times New Roman" pitchFamily="18" charset="0"/>
              </a:rPr>
              <a:t>Аерофотознімки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 можуть бути планові (знімають перпендикулярно до поверхні) чи перспективні (вісь знімання нахилена під певним кутом). Зображена на них місцевість знята з невеликої висоти, тому зображення досить детальне.</a:t>
            </a:r>
            <a:endParaRPr lang="uk-UA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Олександр\Desktop\підручники\івапрпа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648"/>
            <a:ext cx="4646508" cy="35010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012160" y="260648"/>
            <a:ext cx="2987824" cy="22467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Це фотографія місцевості, зроблена з літака (вертольота чи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безпілотника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9632" y="3933056"/>
            <a:ext cx="7704856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аерофотознімках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добре видно розміри і взаємне розміщення об'єктів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9632" y="5085184"/>
            <a:ext cx="7704856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Іноді знімки роблять у відмінних від дійсних кольорах (спектрозональні), що дає можливість розрізняти породи дерев.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88640"/>
            <a:ext cx="7632848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4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</a:t>
            </a: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осмічний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знімок (фото з супутника).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1595021"/>
            <a:ext cx="3491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Космічний знімок </a:t>
            </a:r>
            <a:r>
              <a:rPr lang="uk-UA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фотографія ділянки Землі чи іншого небесного тіла, зроблена з космічного літального апарата (супутника, МКС тощо).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космічному фотографуванню встановлено, що форма нашої планети — так званий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земний геоїд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тобто неідеальна куля, приплюснута з полюсів.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NASA опублікувало нові фото Землі з космосу – новини на УНН | 20 червня  2019, 12: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556792"/>
            <a:ext cx="3892233" cy="2592288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21088"/>
            <a:ext cx="3888432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Олександр\Pictures\Рисунок1лл.jpg"/>
          <p:cNvPicPr>
            <a:picLocks noChangeAspect="1" noChangeArrowheads="1"/>
          </p:cNvPicPr>
          <p:nvPr/>
        </p:nvPicPr>
        <p:blipFill>
          <a:blip r:embed="rId2" cstate="print"/>
          <a:srcRect t="2326"/>
          <a:stretch>
            <a:fillRect/>
          </a:stretch>
        </p:blipFill>
        <p:spPr bwMode="auto">
          <a:xfrm>
            <a:off x="3419872" y="260648"/>
            <a:ext cx="3567850" cy="234335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2708920"/>
            <a:ext cx="7344816" cy="954107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R="0" lvl="0" indent="1682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Космічний знімок охоплює велику територію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3717032"/>
            <a:ext cx="7344816" cy="1384995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 великої висоти видно  риси нашої планети. З поверхні Землі їх просто неможливо розрізнити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5229200"/>
            <a:ext cx="7344816" cy="1384995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Космічні</a:t>
            </a:r>
            <a:r>
              <a:rPr kumimoji="0" lang="uk-UA" sz="2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знімки  надають можливість швидко отримати достовірні дані про місцевість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Ла-Плата"/>
          <p:cNvPicPr>
            <a:picLocks noChangeAspect="1" noChangeArrowheads="1"/>
          </p:cNvPicPr>
          <p:nvPr/>
        </p:nvPicPr>
        <p:blipFill>
          <a:blip r:embed="rId2" cstate="print"/>
          <a:srcRect t="3641"/>
          <a:stretch>
            <a:fillRect/>
          </a:stretch>
        </p:blipFill>
        <p:spPr bwMode="auto">
          <a:xfrm>
            <a:off x="1835696" y="332656"/>
            <a:ext cx="662473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19672" y="5473005"/>
            <a:ext cx="7128792" cy="1384995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R="0" lvl="0" indent="168275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Космічні знімки  використовують під час географічних досліджень та складання карт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4"/>
          <p:cNvSpPr txBox="1">
            <a:spLocks/>
          </p:cNvSpPr>
          <p:nvPr/>
        </p:nvSpPr>
        <p:spPr bwMode="auto">
          <a:xfrm>
            <a:off x="1619672" y="332656"/>
            <a:ext cx="72008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kumimoji="0" lang="uk-UA" sz="3200" b="1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ідсумок уроку: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2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</a:t>
            </a:r>
            <a:r>
              <a:rPr kumimoji="0" lang="uk-UA" sz="3200" b="0" i="0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3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Зобразити земну поверхню можна у вигляді малюнка, фотознімка, </a:t>
            </a:r>
            <a:r>
              <a:rPr kumimoji="0" lang="uk-UA" sz="3000" b="0" i="0" u="none" strike="noStrike" kern="1200" cap="none" spc="0" normalizeH="0" baseline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аерофотознімка</a:t>
            </a:r>
            <a:r>
              <a:rPr kumimoji="0" lang="uk-UA" sz="3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плану та географічної карти.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uk-UA" sz="30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Найбільш повну інформацію про характер земної поверхні та об’єкти, розміщені на ній, передають план і карта.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uk-UA" sz="30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uk-UA" sz="3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Найбільш точно зовнішній вигляд Землі передає глобус.</a:t>
            </a:r>
          </a:p>
        </p:txBody>
      </p:sp>
      <p:pic>
        <p:nvPicPr>
          <p:cNvPr id="3" name="Picture 12" descr="0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373216"/>
            <a:ext cx="1892202" cy="126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4"/>
          <p:cNvSpPr txBox="1">
            <a:spLocks/>
          </p:cNvSpPr>
          <p:nvPr/>
        </p:nvSpPr>
        <p:spPr bwMode="auto">
          <a:xfrm>
            <a:off x="1979613" y="404813"/>
            <a:ext cx="6769100" cy="187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altLang="uk-UA" sz="3200" b="1" i="0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Домашнє завдання:</a:t>
            </a:r>
            <a:endParaRPr kumimoji="0" lang="uk-UA" altLang="uk-UA" sz="3200" b="0" i="0" u="none" strike="noStrike" kern="1200" cap="none" spc="0" normalizeH="0" baseline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altLang="uk-UA" sz="24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 Опрацювати §</a:t>
            </a:r>
            <a:r>
              <a:rPr kumimoji="0" lang="uk-UA" altLang="uk-UA" sz="24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26</a:t>
            </a:r>
            <a:endParaRPr kumimoji="0" lang="uk-UA" altLang="uk-UA" sz="24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uk-UA" altLang="uk-UA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uk-UA" altLang="uk-UA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uk-UA" altLang="uk-UA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uk-UA" altLang="uk-UA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uk-UA" altLang="uk-UA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altLang="uk-UA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2" descr="C:\Users\Алла\Downloads\Новая папка\glob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484784"/>
            <a:ext cx="5069107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дзаголовок 4"/>
          <p:cNvSpPr txBox="1">
            <a:spLocks/>
          </p:cNvSpPr>
          <p:nvPr/>
        </p:nvSpPr>
        <p:spPr bwMode="auto">
          <a:xfrm>
            <a:off x="1691680" y="4797152"/>
            <a:ext cx="712904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uk-UA" sz="2400" b="1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 давнину люди вчилися для того, щоб удосконалювати себе.</a:t>
            </a:r>
            <a:br>
              <a:rPr kumimoji="0" lang="uk-UA" sz="2400" b="1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uk-UA" sz="2400" b="1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Нині вчаться для того, щоб здивувати інших. </a:t>
            </a:r>
            <a:br>
              <a:rPr kumimoji="0" lang="uk-UA" sz="2400" b="1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uk-UA" sz="2400" b="1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    /Конфуцій/</a:t>
            </a:r>
          </a:p>
        </p:txBody>
      </p:sp>
      <p:pic>
        <p:nvPicPr>
          <p:cNvPr id="6" name="Picture 16" descr="safari_man_with_a_map_hg_cl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18605"/>
            <a:ext cx="3547880" cy="453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90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12231950SlideId257"/>
</p:tagLst>
</file>

<file path=ppt/theme/theme1.xml><?xml version="1.0" encoding="utf-8"?>
<a:theme xmlns:a="http://schemas.openxmlformats.org/drawingml/2006/main" name="Zimnee_ozero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Zimnee_ozero</Template>
  <TotalTime>137</TotalTime>
  <Words>579</Words>
  <Application>Microsoft Office PowerPoint</Application>
  <PresentationFormat>Экран (4:3)</PresentationFormat>
  <Paragraphs>86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Zimnee_ozero</vt:lpstr>
      <vt:lpstr> Способи зображення Землі</vt:lpstr>
      <vt:lpstr>Презентация PowerPoint</vt:lpstr>
      <vt:lpstr>Способи зображення Землі</vt:lpstr>
      <vt:lpstr>Рисунок</vt:lpstr>
      <vt:lpstr>Фотознімок</vt:lpstr>
      <vt:lpstr>Фотознімок</vt:lpstr>
      <vt:lpstr>Фотознімок</vt:lpstr>
      <vt:lpstr>План місцевості</vt:lpstr>
      <vt:lpstr>Презентация PowerPoint</vt:lpstr>
      <vt:lpstr>Презентация PowerPoint</vt:lpstr>
      <vt:lpstr>Визначення напрямків на плані. Читання плану.</vt:lpstr>
      <vt:lpstr>Карта</vt:lpstr>
      <vt:lpstr>Карти виконані в різному масштабі</vt:lpstr>
      <vt:lpstr>Основні ознаки плану і карти</vt:lpstr>
      <vt:lpstr>Аерофотознімок (фото з літака)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35.  Способи зображення Землі</dc:title>
  <dc:creator>User</dc:creator>
  <dc:description>http://propowerpoint.ru - Бесплатные шаблоны для презентаций. Полезные советы и уроки  PowerPoint .</dc:description>
  <cp:lastModifiedBy>Рома</cp:lastModifiedBy>
  <cp:revision>17</cp:revision>
  <dcterms:created xsi:type="dcterms:W3CDTF">2021-01-19T08:42:35Z</dcterms:created>
  <dcterms:modified xsi:type="dcterms:W3CDTF">2022-09-27T07:29:56Z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208985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