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58" r:id="rId3"/>
    <p:sldId id="270" r:id="rId4"/>
    <p:sldId id="259" r:id="rId5"/>
    <p:sldId id="324" r:id="rId6"/>
    <p:sldId id="333" r:id="rId7"/>
    <p:sldId id="323" r:id="rId8"/>
    <p:sldId id="310" r:id="rId9"/>
    <p:sldId id="311" r:id="rId10"/>
    <p:sldId id="360" r:id="rId11"/>
    <p:sldId id="359" r:id="rId12"/>
    <p:sldId id="288" r:id="rId13"/>
    <p:sldId id="312" r:id="rId14"/>
    <p:sldId id="334" r:id="rId15"/>
    <p:sldId id="335" r:id="rId16"/>
    <p:sldId id="357" r:id="rId17"/>
    <p:sldId id="336" r:id="rId18"/>
    <p:sldId id="337" r:id="rId19"/>
    <p:sldId id="358" r:id="rId20"/>
    <p:sldId id="338" r:id="rId21"/>
    <p:sldId id="315" r:id="rId22"/>
    <p:sldId id="278" r:id="rId23"/>
    <p:sldId id="280" r:id="rId24"/>
    <p:sldId id="298" r:id="rId25"/>
    <p:sldId id="281" r:id="rId26"/>
    <p:sldId id="284" r:id="rId27"/>
    <p:sldId id="291" r:id="rId28"/>
    <p:sldId id="293" r:id="rId29"/>
    <p:sldId id="325" r:id="rId30"/>
    <p:sldId id="295" r:id="rId31"/>
    <p:sldId id="300" r:id="rId32"/>
    <p:sldId id="297" r:id="rId33"/>
    <p:sldId id="301" r:id="rId34"/>
    <p:sldId id="320" r:id="rId35"/>
    <p:sldId id="268" r:id="rId36"/>
  </p:sldIdLst>
  <p:sldSz cx="10477500" cy="72009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900" b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900" b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900" b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900" b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900" b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900" b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1900" b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1900" b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1900" b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F0000"/>
    <a:srgbClr val="CCFFFF"/>
    <a:srgbClr val="FFFF99"/>
    <a:srgbClr val="E7E7FF"/>
    <a:srgbClr val="666699"/>
    <a:srgbClr val="000000"/>
    <a:srgbClr val="0000FF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2574" autoAdjust="0"/>
    <p:restoredTop sz="96007" autoAdjust="0"/>
  </p:normalViewPr>
  <p:slideViewPr>
    <p:cSldViewPr>
      <p:cViewPr>
        <p:scale>
          <a:sx n="66" d="100"/>
          <a:sy n="66" d="100"/>
        </p:scale>
        <p:origin x="-1406" y="-408"/>
      </p:cViewPr>
      <p:guideLst>
        <p:guide orient="horz" pos="2268"/>
        <p:guide pos="330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327025" y="2943225"/>
            <a:ext cx="4763" cy="3187700"/>
          </a:xfrm>
          <a:custGeom>
            <a:avLst/>
            <a:gdLst>
              <a:gd name="T0" fmla="*/ 0 w 1588"/>
              <a:gd name="T1" fmla="*/ 0 h 1912"/>
              <a:gd name="T2" fmla="*/ 0 w 1588"/>
              <a:gd name="T3" fmla="*/ 15880150 h 1912"/>
              <a:gd name="T4" fmla="*/ 0 w 1588"/>
              <a:gd name="T5" fmla="*/ 15880150 h 1912"/>
              <a:gd name="T6" fmla="*/ 0 w 1588"/>
              <a:gd name="T7" fmla="*/ 158801489 h 1912"/>
              <a:gd name="T8" fmla="*/ 0 w 1588"/>
              <a:gd name="T9" fmla="*/ 2147483647 h 1912"/>
              <a:gd name="T10" fmla="*/ 0 w 1588"/>
              <a:gd name="T11" fmla="*/ 2147483647 h 1912"/>
              <a:gd name="T12" fmla="*/ 0 w 1588"/>
              <a:gd name="T13" fmla="*/ 0 h 1912"/>
              <a:gd name="T14" fmla="*/ 0 w 1588"/>
              <a:gd name="T15" fmla="*/ 0 h 19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588"/>
              <a:gd name="T25" fmla="*/ 0 h 1912"/>
              <a:gd name="T26" fmla="*/ 1588 w 1588"/>
              <a:gd name="T27" fmla="*/ 1912 h 191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588" h="1912">
                <a:moveTo>
                  <a:pt x="0" y="0"/>
                </a:move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 lIns="98733" tIns="49367" rIns="98733" bIns="49367"/>
          <a:lstStyle/>
          <a:p>
            <a:pPr defTabSz="987425">
              <a:defRPr/>
            </a:pPr>
            <a:endParaRPr lang="ru-RU" b="0">
              <a:latin typeface="Tahoma" charset="0"/>
            </a:endParaRP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6F76D-C43C-4B36-A013-7796DDE9A5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7B2E5-10F0-4813-802D-F6386E32917E}" type="datetimeFigureOut">
              <a:rPr lang="ru-RU"/>
              <a:pPr>
                <a:defRPr/>
              </a:pPr>
              <a:t>05.09.2022</a:t>
            </a:fld>
            <a:endParaRPr lang="ru-RU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8ED02-CFF0-4E9B-A429-BB80BB88FB22}" type="datetimeFigureOut">
              <a:rPr lang="ru-RU"/>
              <a:pPr>
                <a:defRPr/>
              </a:pPr>
              <a:t>05.09.2022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243847-3704-4BD7-BCE5-E2672DAF27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2B618-8421-4CE4-8D1D-4978D8E16155}" type="datetimeFigureOut">
              <a:rPr lang="ru-RU"/>
              <a:pPr>
                <a:defRPr/>
              </a:pPr>
              <a:t>05.09.2022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5C8FC-9EB1-488C-B9B2-D03626A647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5B538-82E8-46C9-B2A2-D1348EE430B8}" type="datetimeFigureOut">
              <a:rPr lang="ru-RU"/>
              <a:pPr>
                <a:defRPr/>
              </a:pPr>
              <a:t>05.09.2022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437DF-AB71-4A7C-B4C1-52A92341C6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1FAE9-A328-476B-92CA-3EB3B03210C8}" type="datetimeFigureOut">
              <a:rPr lang="ru-RU"/>
              <a:pPr>
                <a:defRPr/>
              </a:pPr>
              <a:t>05.09.2022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531C8-083C-4915-AE13-4ADB230D29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56AF9-BEB3-47E2-ABAE-29E37A96B540}" type="datetimeFigureOut">
              <a:rPr lang="ru-RU"/>
              <a:pPr>
                <a:defRPr/>
              </a:pPr>
              <a:t>05.09.2022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F3E4C-BD44-45EE-A06B-C431EAD466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FE7FD-C043-41D6-AE5F-5FC74033A0B0}" type="datetimeFigureOut">
              <a:rPr lang="ru-RU"/>
              <a:pPr>
                <a:defRPr/>
              </a:pPr>
              <a:t>05.09.2022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91004-2524-4E5D-A04C-DD6A9F8648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F8FE9-5962-4E2C-9B8A-E3ECBC24A010}" type="datetimeFigureOut">
              <a:rPr lang="ru-RU"/>
              <a:pPr>
                <a:defRPr/>
              </a:pPr>
              <a:t>05.09.2022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C2249-7536-4AB9-84BE-47AF473CEE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1DF6F-6F06-44A6-B665-FC6566DEF9F4}" type="datetimeFigureOut">
              <a:rPr lang="ru-RU"/>
              <a:pPr>
                <a:defRPr/>
              </a:pPr>
              <a:t>05.09.2022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08B25-B779-4596-8FF2-F3BB4C574F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90247-6228-4CE9-9531-341D19833155}" type="datetimeFigureOut">
              <a:rPr lang="ru-RU"/>
              <a:pPr>
                <a:defRPr/>
              </a:pPr>
              <a:t>05.09.2022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92F66-BA78-43C5-B138-A0099DAFD7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3487F-AD94-4E03-9096-E48C31CE6C56}" type="datetimeFigureOut">
              <a:rPr lang="ru-RU"/>
              <a:pPr>
                <a:defRPr/>
              </a:pPr>
              <a:t>05.09.2022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E192A-5DD9-4FA5-93AE-C6682413F0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25463" y="306388"/>
            <a:ext cx="9429750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733" tIns="49367" rIns="98733" bIns="4936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5463" y="2000250"/>
            <a:ext cx="942975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733" tIns="49367" rIns="98733" bIns="493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25463" y="6557963"/>
            <a:ext cx="2443162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733" tIns="49367" rIns="98733" bIns="49367" numCol="1" anchor="b" anchorCtr="0" compatLnSpc="1">
            <a:prstTxWarp prst="textNoShape">
              <a:avLst/>
            </a:prstTxWarp>
          </a:bodyPr>
          <a:lstStyle>
            <a:lvl1pPr>
              <a:defRPr sz="15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F1B62E9C-590D-4A7C-B0ED-BC4635D6EF30}" type="datetimeFigureOut">
              <a:rPr lang="ru-RU"/>
              <a:pPr>
                <a:defRPr/>
              </a:pPr>
              <a:t>05.09.2022</a:t>
            </a:fld>
            <a:endParaRPr lang="ru-RU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79813" y="6557963"/>
            <a:ext cx="331787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733" tIns="49367" rIns="98733" bIns="49367" numCol="1" anchor="b" anchorCtr="0" compatLnSpc="1">
            <a:prstTxWarp prst="textNoShape">
              <a:avLst/>
            </a:prstTxWarp>
          </a:bodyPr>
          <a:lstStyle>
            <a:lvl1pPr algn="ctr">
              <a:defRPr sz="15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08875" y="6557963"/>
            <a:ext cx="2446338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733" tIns="49367" rIns="98733" bIns="49367" numCol="1" anchor="b" anchorCtr="0" compatLnSpc="1">
            <a:prstTxWarp prst="textNoShape">
              <a:avLst/>
            </a:prstTxWarp>
          </a:bodyPr>
          <a:lstStyle>
            <a:lvl1pPr algn="r">
              <a:defRPr sz="15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B48F36D4-3BE9-41FA-93D4-EA93A76BE8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61" r:id="rId3"/>
    <p:sldLayoutId id="2147483660" r:id="rId4"/>
    <p:sldLayoutId id="2147483659" r:id="rId5"/>
    <p:sldLayoutId id="2147483658" r:id="rId6"/>
    <p:sldLayoutId id="2147483657" r:id="rId7"/>
    <p:sldLayoutId id="2147483656" r:id="rId8"/>
    <p:sldLayoutId id="2147483655" r:id="rId9"/>
    <p:sldLayoutId id="2147483654" r:id="rId10"/>
    <p:sldLayoutId id="2147483653" r:id="rId11"/>
  </p:sldLayoutIdLst>
  <p:transition advTm="15000">
    <p:sndAc>
      <p:stSnd>
        <p:snd r:embed="rId13" name="chimes.wav"/>
      </p:stSnd>
    </p:sndAc>
  </p:transition>
  <p:txStyles>
    <p:titleStyle>
      <a:lvl1pPr algn="l" defTabSz="987425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defTabSz="987425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defTabSz="987425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defTabSz="987425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defTabSz="987425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69888" indent="-369888" algn="l" defTabSz="987425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5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01688" indent="-309563" algn="l" defTabSz="987425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3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235075" indent="-247650" algn="l" defTabSz="987425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728788" indent="-249238" algn="l" defTabSz="987425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222500" indent="-247650" algn="l" defTabSz="987425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audio" Target="../media/audio1.wav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6.xml"/><Relationship Id="rId7" Type="http://schemas.openxmlformats.org/officeDocument/2006/relationships/image" Target="../media/image15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1.jpeg"/><Relationship Id="rId5" Type="http://schemas.openxmlformats.org/officeDocument/2006/relationships/audio" Target="../media/audio1.wav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10.xml"/><Relationship Id="rId7" Type="http://schemas.openxmlformats.org/officeDocument/2006/relationships/image" Target="../media/image1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audio" Target="../media/audio1.wav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9.jpeg"/><Relationship Id="rId4" Type="http://schemas.openxmlformats.org/officeDocument/2006/relationships/tags" Target="../tags/tag11.xml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tags" Target="../tags/tag14.xml"/><Relationship Id="rId7" Type="http://schemas.openxmlformats.org/officeDocument/2006/relationships/image" Target="../media/image11.jpe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audio" Target="../media/audio1.wav"/><Relationship Id="rId11" Type="http://schemas.openxmlformats.org/officeDocument/2006/relationships/image" Target="../media/image41.jpe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0.png"/><Relationship Id="rId4" Type="http://schemas.openxmlformats.org/officeDocument/2006/relationships/tags" Target="../tags/tag15.xml"/><Relationship Id="rId9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image" Target="../media/image53.png"/><Relationship Id="rId4" Type="http://schemas.openxmlformats.org/officeDocument/2006/relationships/image" Target="../media/image1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512888"/>
            <a:ext cx="9879013" cy="1036637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sz="4400" b="1" smtClean="0">
                <a:solidFill>
                  <a:srgbClr val="FF0000"/>
                </a:solidFill>
              </a:rPr>
              <a:t>ТЕМА: Неорганічні речовини</a:t>
            </a:r>
            <a:r>
              <a:rPr lang="en-US" sz="4400" b="1" smtClean="0">
                <a:solidFill>
                  <a:srgbClr val="FF0000"/>
                </a:solidFill>
              </a:rPr>
              <a:t> </a:t>
            </a:r>
            <a:r>
              <a:rPr lang="uk-UA" sz="4400" b="1" smtClean="0">
                <a:solidFill>
                  <a:srgbClr val="FF0000"/>
                </a:solidFill>
              </a:rPr>
              <a:t>і вода живих організмів</a:t>
            </a:r>
            <a:r>
              <a:rPr lang="ru-RU" sz="4400" b="1" smtClean="0">
                <a:solidFill>
                  <a:srgbClr val="FF0000"/>
                </a:solidFill>
              </a:rPr>
              <a:t/>
            </a:r>
            <a:br>
              <a:rPr lang="ru-RU" sz="4400" b="1" smtClean="0">
                <a:solidFill>
                  <a:srgbClr val="FF0000"/>
                </a:solidFill>
              </a:rPr>
            </a:br>
            <a:endParaRPr lang="ru-RU" sz="4400" b="1" smtClean="0">
              <a:solidFill>
                <a:srgbClr val="FF0000"/>
              </a:solidFill>
            </a:endParaRPr>
          </a:p>
        </p:txBody>
      </p:sp>
      <p:pic>
        <p:nvPicPr>
          <p:cNvPr id="13317" name="Picture 4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>
            <a:lum bright="6000" contrast="-4000"/>
          </a:blip>
          <a:srcRect/>
          <a:stretch>
            <a:fillRect/>
          </a:stretch>
        </p:blipFill>
        <p:spPr bwMode="auto">
          <a:xfrm>
            <a:off x="0" y="4248150"/>
            <a:ext cx="4419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4738684" y="4171954"/>
            <a:ext cx="5441950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1" descr="H:\Рисунок1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66850" y="2386004"/>
            <a:ext cx="1254125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8" descr="a7d16f9853933ba0119c76e5bd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381758" y="2528880"/>
            <a:ext cx="1943100" cy="141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000"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uk-UA" sz="4300" b="1" smtClean="0">
                <a:solidFill>
                  <a:srgbClr val="FF0000"/>
                </a:solidFill>
                <a:latin typeface="Arial" charset="0"/>
              </a:rPr>
              <a:t>1. Органічні і неорганічні класи сполук</a:t>
            </a:r>
            <a:endParaRPr lang="ru-RU" sz="4300" b="1" smtClean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73088" y="2100263"/>
            <a:ext cx="9904412" cy="4575175"/>
          </a:xfrm>
        </p:spPr>
        <p:txBody>
          <a:bodyPr/>
          <a:lstStyle/>
          <a:p>
            <a:pPr eaLnBrk="1" hangingPunct="1">
              <a:defRPr/>
            </a:pPr>
            <a:r>
              <a:rPr lang="ru-RU" sz="3300" b="1" smtClean="0">
                <a:solidFill>
                  <a:schemeClr val="bg2"/>
                </a:solidFill>
                <a:latin typeface="Arial" charset="0"/>
              </a:rPr>
              <a:t>Живі і неживі тіла планети побудовані з одних і тих же хімічних елементів. Але в живій природі ці елементи характеризуються складністю хімічних сполук. Це зумовлено певною упорядкованістю їх на молекулярному рівні, тобто відмінностями між хімічним складом органічного і неорганічного світу виявляється уже на молекулярному рівні</a:t>
            </a:r>
            <a:r>
              <a:rPr lang="ru-RU" sz="3300" b="1" smtClean="0">
                <a:solidFill>
                  <a:srgbClr val="403152"/>
                </a:solidFill>
                <a:latin typeface="Arial" charset="0"/>
              </a:rPr>
              <a:t>.</a:t>
            </a:r>
            <a:endParaRPr lang="ru-RU" sz="3300" smtClean="0"/>
          </a:p>
        </p:txBody>
      </p:sp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73088" y="674688"/>
            <a:ext cx="6138862" cy="54006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900" b="1" smtClean="0">
                <a:solidFill>
                  <a:schemeClr val="bg1"/>
                </a:solidFill>
                <a:latin typeface="Arial" charset="0"/>
              </a:rPr>
              <a:t>За дослідженнями біохіміка В.О.Енгельгарда «глибока корінна відміна живого від неживого полягає у здатності живого створювати порядок із хаотичного теплового руху молекул».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900" b="1" smtClean="0">
                <a:solidFill>
                  <a:schemeClr val="bg1"/>
                </a:solidFill>
                <a:latin typeface="Arial" charset="0"/>
              </a:rPr>
              <a:t>Хімічні елементи живих організмів створюють два класи сполук – неорганічні і органічні.</a:t>
            </a:r>
          </a:p>
        </p:txBody>
      </p:sp>
      <p:pic>
        <p:nvPicPr>
          <p:cNvPr id="17411" name="Picture 2" descr="C:\Users\Вiкуся\Desktop\EngeligardtVladimirAleksandrovic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58013" y="1050925"/>
            <a:ext cx="2909887" cy="366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32000" r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uk-UA" sz="4300" b="1" smtClean="0">
                <a:solidFill>
                  <a:srgbClr val="FF0000"/>
                </a:solidFill>
                <a:latin typeface="Arial" charset="0"/>
              </a:rPr>
              <a:t>2. Загальний вміст неорганічних речовин</a:t>
            </a:r>
            <a:endParaRPr lang="ru-RU" sz="4300" b="1" smtClean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73088" y="1425575"/>
            <a:ext cx="9429750" cy="5219700"/>
          </a:xfrm>
        </p:spPr>
        <p:txBody>
          <a:bodyPr/>
          <a:lstStyle/>
          <a:p>
            <a:pPr eaLnBrk="1" hangingPunct="1">
              <a:defRPr/>
            </a:pPr>
            <a:endParaRPr lang="en-US" sz="3200" smtClean="0">
              <a:latin typeface="Comic Sans MS" pitchFamily="66" charset="0"/>
            </a:endParaRPr>
          </a:p>
          <a:p>
            <a:pPr eaLnBrk="1" hangingPunct="1">
              <a:defRPr/>
            </a:pPr>
            <a:r>
              <a:rPr lang="ru-RU" sz="3200" b="1" smtClean="0">
                <a:latin typeface="Arial" charset="0"/>
              </a:rPr>
              <a:t>Загальний вміст неорганічних речовин (крім води) у різних клітинах варіює в межах від одного до декількох відсотків.</a:t>
            </a:r>
          </a:p>
          <a:p>
            <a:pPr eaLnBrk="1" hangingPunct="1">
              <a:defRPr/>
            </a:pPr>
            <a:endParaRPr lang="ru-RU" sz="3200" b="1" smtClean="0">
              <a:latin typeface="Arial" charset="0"/>
            </a:endParaRPr>
          </a:p>
          <a:p>
            <a:pPr eaLnBrk="1" hangingPunct="1">
              <a:defRPr/>
            </a:pPr>
            <a:r>
              <a:rPr lang="uk-UA" sz="3200" b="1" smtClean="0">
                <a:latin typeface="Arial" charset="0"/>
              </a:rPr>
              <a:t> Серед неорганічних речовин важливу роль у забезпеченні функціонування окремих клітин і цілісних організмів відіграють вода, неорганічні кислоти, луги та солі.</a:t>
            </a:r>
            <a:endParaRPr lang="ru-RU" sz="3200" b="1" smtClean="0">
              <a:latin typeface="Arial" charset="0"/>
            </a:endParaRPr>
          </a:p>
          <a:p>
            <a:pPr eaLnBrk="1" hangingPunct="1">
              <a:defRPr/>
            </a:pPr>
            <a:endParaRPr lang="ru-RU" sz="3200" b="1" smtClean="0">
              <a:latin typeface="Arial" charset="0"/>
            </a:endParaRPr>
          </a:p>
        </p:txBody>
      </p:sp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44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1945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0477500" cy="7186613"/>
          </a:xfrm>
        </p:spPr>
      </p:pic>
      <p:pic>
        <p:nvPicPr>
          <p:cNvPr id="19459" name="Рисунок 6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8450" y="1008063"/>
            <a:ext cx="9882188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477500" cy="1725613"/>
          </a:xfrm>
          <a:noFill/>
        </p:spPr>
        <p:txBody>
          <a:bodyPr/>
          <a:lstStyle/>
          <a:p>
            <a:pPr algn="ctr"/>
            <a:r>
              <a:rPr lang="uk-UA" smtClean="0">
                <a:solidFill>
                  <a:srgbClr val="FF0000"/>
                </a:solidFill>
                <a:effectLst/>
                <a:latin typeface="Arial Black" pitchFamily="34" charset="0"/>
              </a:rPr>
              <a:t>Мінеральні речовини у живих організмах :</a:t>
            </a:r>
            <a:endParaRPr lang="ru-RU" smtClean="0">
              <a:solidFill>
                <a:srgbClr val="FF0000"/>
              </a:solidFill>
              <a:effectLst/>
            </a:endParaRPr>
          </a:p>
        </p:txBody>
      </p:sp>
      <p:sp>
        <p:nvSpPr>
          <p:cNvPr id="20482" name="Содержимое 2"/>
          <p:cNvSpPr>
            <a:spLocks noGrp="1"/>
          </p:cNvSpPr>
          <p:nvPr>
            <p:ph idx="4294967295"/>
          </p:nvPr>
        </p:nvSpPr>
        <p:spPr>
          <a:xfrm>
            <a:off x="630238" y="2087563"/>
            <a:ext cx="9580562" cy="4524375"/>
          </a:xfrm>
          <a:noFill/>
        </p:spPr>
        <p:txBody>
          <a:bodyPr/>
          <a:lstStyle/>
          <a:p>
            <a:pPr>
              <a:buFontTx/>
              <a:buNone/>
            </a:pPr>
            <a:r>
              <a:rPr lang="uk-UA" smtClean="0"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Катіони</a:t>
            </a:r>
            <a:r>
              <a:rPr lang="uk-UA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H</a:t>
            </a:r>
            <a:r>
              <a:rPr lang="uk-UA" baseline="30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+</a:t>
            </a:r>
            <a:r>
              <a:rPr lang="uk-UA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, K</a:t>
            </a:r>
            <a:r>
              <a:rPr lang="uk-UA" baseline="30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+</a:t>
            </a:r>
            <a:r>
              <a:rPr lang="uk-UA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, Na</a:t>
            </a:r>
            <a:r>
              <a:rPr lang="uk-UA" baseline="30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+</a:t>
            </a:r>
            <a:r>
              <a:rPr lang="uk-UA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, Ca</a:t>
            </a:r>
            <a:r>
              <a:rPr lang="uk-UA" baseline="30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2+</a:t>
            </a:r>
            <a:r>
              <a:rPr lang="uk-UA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, Mg</a:t>
            </a:r>
            <a:r>
              <a:rPr lang="uk-UA" baseline="30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2+</a:t>
            </a:r>
            <a:r>
              <a:rPr lang="uk-UA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,</a:t>
            </a:r>
            <a:r>
              <a:rPr lang="en-US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 C</a:t>
            </a:r>
            <a:r>
              <a:rPr lang="en-US" baseline="30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4</a:t>
            </a:r>
            <a:r>
              <a:rPr lang="uk-UA" baseline="30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+</a:t>
            </a:r>
            <a:r>
              <a:rPr lang="ru-RU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,</a:t>
            </a:r>
            <a:r>
              <a:rPr lang="en-US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 N</a:t>
            </a:r>
            <a:r>
              <a:rPr lang="en-US" baseline="30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(2+4</a:t>
            </a:r>
            <a:r>
              <a:rPr lang="uk-UA" baseline="30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+</a:t>
            </a:r>
            <a:r>
              <a:rPr lang="en-US" baseline="30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5+)</a:t>
            </a:r>
            <a:r>
              <a:rPr lang="ru-RU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,</a:t>
            </a:r>
            <a:endParaRPr lang="uk-UA" smtClean="0">
              <a:solidFill>
                <a:schemeClr val="bg2"/>
              </a:solidFill>
              <a:effectLst/>
              <a:latin typeface="Arial" charset="0"/>
              <a:cs typeface="Arial" charset="0"/>
            </a:endParaRPr>
          </a:p>
          <a:p>
            <a:pPr>
              <a:buFontTx/>
              <a:buNone/>
            </a:pPr>
            <a:r>
              <a:rPr lang="en-US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S</a:t>
            </a:r>
            <a:r>
              <a:rPr lang="en-US" baseline="30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(2+4</a:t>
            </a:r>
            <a:r>
              <a:rPr lang="uk-UA" baseline="30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+</a:t>
            </a:r>
            <a:r>
              <a:rPr lang="en-US" baseline="30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6+)</a:t>
            </a:r>
            <a:r>
              <a:rPr lang="ru-RU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,</a:t>
            </a:r>
            <a:r>
              <a:rPr lang="en-US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smtClean="0">
                <a:solidFill>
                  <a:srgbClr val="FF3399"/>
                </a:solidFill>
                <a:effectLst/>
                <a:latin typeface="Arial" charset="0"/>
                <a:cs typeface="Arial" charset="0"/>
              </a:rPr>
              <a:t>P</a:t>
            </a:r>
            <a:r>
              <a:rPr lang="en-US" baseline="30000" smtClean="0">
                <a:solidFill>
                  <a:srgbClr val="FF3399"/>
                </a:solidFill>
                <a:effectLst/>
                <a:latin typeface="Arial" charset="0"/>
                <a:cs typeface="Arial" charset="0"/>
              </a:rPr>
              <a:t>(2+4</a:t>
            </a:r>
            <a:r>
              <a:rPr lang="uk-UA" baseline="30000" smtClean="0">
                <a:solidFill>
                  <a:srgbClr val="FF3399"/>
                </a:solidFill>
                <a:effectLst/>
                <a:latin typeface="Arial" charset="0"/>
                <a:cs typeface="Arial" charset="0"/>
              </a:rPr>
              <a:t>+</a:t>
            </a:r>
            <a:r>
              <a:rPr lang="en-US" baseline="30000" smtClean="0">
                <a:solidFill>
                  <a:srgbClr val="FF3399"/>
                </a:solidFill>
                <a:effectLst/>
                <a:latin typeface="Arial" charset="0"/>
                <a:cs typeface="Arial" charset="0"/>
              </a:rPr>
              <a:t>5+) </a:t>
            </a:r>
          </a:p>
          <a:p>
            <a:pPr>
              <a:buFontTx/>
              <a:buNone/>
            </a:pPr>
            <a:endParaRPr lang="uk-UA" smtClean="0">
              <a:solidFill>
                <a:srgbClr val="FF3399"/>
              </a:solidFill>
              <a:effectLst/>
              <a:latin typeface="Arial" charset="0"/>
              <a:cs typeface="Arial" charset="0"/>
            </a:endParaRPr>
          </a:p>
          <a:p>
            <a:pPr>
              <a:buFontTx/>
              <a:buNone/>
            </a:pPr>
            <a:r>
              <a:rPr lang="uk-UA" smtClean="0"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Аніони</a:t>
            </a:r>
            <a:r>
              <a:rPr lang="uk-UA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 Cl</a:t>
            </a:r>
            <a:r>
              <a:rPr lang="uk-UA" baseline="30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−</a:t>
            </a:r>
            <a:r>
              <a:rPr lang="uk-UA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, HCO</a:t>
            </a:r>
            <a:r>
              <a:rPr lang="uk-UA" baseline="-25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3</a:t>
            </a:r>
            <a:r>
              <a:rPr lang="uk-UA" baseline="30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−</a:t>
            </a:r>
            <a:r>
              <a:rPr lang="uk-UA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, H</a:t>
            </a:r>
            <a:r>
              <a:rPr lang="uk-UA" baseline="-25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2</a:t>
            </a:r>
            <a:r>
              <a:rPr lang="uk-UA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PO</a:t>
            </a:r>
            <a:r>
              <a:rPr lang="uk-UA" baseline="-25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4</a:t>
            </a:r>
            <a:r>
              <a:rPr lang="uk-UA" baseline="30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−</a:t>
            </a:r>
            <a:r>
              <a:rPr lang="uk-UA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, SO</a:t>
            </a:r>
            <a:r>
              <a:rPr lang="uk-UA" baseline="-25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4</a:t>
            </a:r>
            <a:r>
              <a:rPr lang="uk-UA" baseline="30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2−</a:t>
            </a:r>
          </a:p>
          <a:p>
            <a:pPr>
              <a:buFontTx/>
              <a:buNone/>
            </a:pPr>
            <a:endParaRPr lang="uk-UA" baseline="30000" smtClean="0">
              <a:solidFill>
                <a:schemeClr val="bg2"/>
              </a:solidFill>
              <a:effectLst/>
              <a:latin typeface="Arial" charset="0"/>
              <a:cs typeface="Arial" charset="0"/>
            </a:endParaRPr>
          </a:p>
          <a:p>
            <a:pPr>
              <a:buFontTx/>
              <a:buNone/>
            </a:pPr>
            <a:r>
              <a:rPr lang="uk-UA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uk-UA" smtClean="0"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Нерозчині сполуки в живих організмах</a:t>
            </a:r>
            <a:r>
              <a:rPr lang="uk-UA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 Ca</a:t>
            </a:r>
            <a:r>
              <a:rPr lang="uk-UA" baseline="-25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2</a:t>
            </a:r>
            <a:r>
              <a:rPr lang="uk-UA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(PO</a:t>
            </a:r>
            <a:r>
              <a:rPr lang="uk-UA" baseline="-25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4</a:t>
            </a:r>
            <a:r>
              <a:rPr lang="uk-UA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)</a:t>
            </a:r>
            <a:r>
              <a:rPr lang="uk-UA" baseline="-25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2</a:t>
            </a:r>
            <a:r>
              <a:rPr lang="uk-UA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 i CaCO</a:t>
            </a:r>
            <a:r>
              <a:rPr lang="uk-UA" baseline="-25000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3</a:t>
            </a:r>
            <a:endParaRPr lang="uk-UA" smtClean="0">
              <a:solidFill>
                <a:schemeClr val="bg2"/>
              </a:solidFill>
              <a:effectLst/>
              <a:latin typeface="Arial" charset="0"/>
              <a:cs typeface="Arial" charset="0"/>
            </a:endParaRPr>
          </a:p>
          <a:p>
            <a:endParaRPr lang="ru-RU" smtClean="0">
              <a:solidFill>
                <a:schemeClr val="bg2"/>
              </a:solidFill>
              <a:effectLst/>
            </a:endParaRPr>
          </a:p>
        </p:txBody>
      </p:sp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2150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0" y="-38100"/>
            <a:ext cx="10477500" cy="7239000"/>
          </a:xfrm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047750" y="431800"/>
            <a:ext cx="86645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7" tIns="45714" rIns="91427" bIns="45714">
            <a:spAutoFit/>
          </a:bodyPr>
          <a:lstStyle/>
          <a:p>
            <a:r>
              <a:rPr lang="ru-RU" sz="4400" b="0">
                <a:solidFill>
                  <a:srgbClr val="FF0000"/>
                </a:solidFill>
                <a:latin typeface="Arial Black" pitchFamily="34" charset="0"/>
              </a:rPr>
              <a:t>Основн</a:t>
            </a:r>
            <a:r>
              <a:rPr lang="uk-UA" sz="4400">
                <a:solidFill>
                  <a:srgbClr val="FF0000"/>
                </a:solidFill>
                <a:latin typeface="Arial Black" pitchFamily="34" charset="0"/>
              </a:rPr>
              <a:t>і</a:t>
            </a:r>
            <a:r>
              <a:rPr lang="ru-RU" sz="4400" b="0">
                <a:solidFill>
                  <a:srgbClr val="FF0000"/>
                </a:solidFill>
                <a:latin typeface="Arial Black" pitchFamily="34" charset="0"/>
              </a:rPr>
              <a:t> хімічні елементи</a:t>
            </a:r>
          </a:p>
        </p:txBody>
      </p:sp>
      <p:pic>
        <p:nvPicPr>
          <p:cNvPr id="21508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462588" y="1655763"/>
            <a:ext cx="3602037" cy="221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6" descr="C:\Documents and Settings\Anna\Мои документы\Downloads\Рис3-04Целлюлоза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025" y="4800600"/>
            <a:ext cx="6016625" cy="189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Rectangle 8"/>
          <p:cNvSpPr>
            <a:spLocks noChangeArrowheads="1"/>
          </p:cNvSpPr>
          <p:nvPr/>
        </p:nvSpPr>
        <p:spPr bwMode="auto">
          <a:xfrm>
            <a:off x="973138" y="1800225"/>
            <a:ext cx="2692400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r>
              <a:rPr lang="ru-RU" sz="3000" b="0">
                <a:solidFill>
                  <a:schemeClr val="bg1"/>
                </a:solidFill>
                <a:latin typeface="Arial Black" pitchFamily="34" charset="0"/>
              </a:rPr>
              <a:t>H (64 %), </a:t>
            </a:r>
          </a:p>
          <a:p>
            <a:r>
              <a:rPr lang="ru-RU" sz="3000" b="0">
                <a:solidFill>
                  <a:schemeClr val="bg1"/>
                </a:solidFill>
                <a:latin typeface="Arial Black" pitchFamily="34" charset="0"/>
              </a:rPr>
              <a:t>O (25,6 %),</a:t>
            </a:r>
          </a:p>
          <a:p>
            <a:r>
              <a:rPr lang="ru-RU" sz="3000" b="0">
                <a:solidFill>
                  <a:schemeClr val="bg1"/>
                </a:solidFill>
                <a:latin typeface="Arial Black" pitchFamily="34" charset="0"/>
              </a:rPr>
              <a:t>C (7,5 %) </a:t>
            </a:r>
            <a:endParaRPr lang="en-US" sz="3000" b="0">
              <a:solidFill>
                <a:schemeClr val="bg1"/>
              </a:solidFill>
              <a:latin typeface="Arial Black" pitchFamily="34" charset="0"/>
            </a:endParaRPr>
          </a:p>
          <a:p>
            <a:r>
              <a:rPr lang="ru-RU" sz="3000" b="0">
                <a:solidFill>
                  <a:srgbClr val="FF0000"/>
                </a:solidFill>
                <a:latin typeface="Arial Black" pitchFamily="34" charset="0"/>
              </a:rPr>
              <a:t>— 98 %</a:t>
            </a:r>
            <a:r>
              <a:rPr lang="ru-RU" sz="3000" b="0">
                <a:solidFill>
                  <a:srgbClr val="FF3399"/>
                </a:solidFill>
                <a:latin typeface="Arial Black" pitchFamily="34" charset="0"/>
              </a:rPr>
              <a:t> </a:t>
            </a:r>
          </a:p>
          <a:p>
            <a:endParaRPr lang="ru-RU" sz="3000" b="0">
              <a:solidFill>
                <a:srgbClr val="FF3399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Tm="15000"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215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22530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6"/>
          <a:srcRect/>
          <a:stretch>
            <a:fillRect/>
          </a:stretch>
        </p:blipFill>
        <p:spPr>
          <a:xfrm>
            <a:off x="0" y="0"/>
            <a:ext cx="10477500" cy="7200900"/>
          </a:xfrm>
        </p:spPr>
      </p:pic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823913" y="287338"/>
            <a:ext cx="8662987" cy="76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7" tIns="45714" rIns="91427" bIns="45714">
            <a:spAutoFit/>
          </a:bodyPr>
          <a:lstStyle/>
          <a:p>
            <a:r>
              <a:rPr lang="ru-RU" sz="4400" b="0">
                <a:solidFill>
                  <a:srgbClr val="FF0000"/>
                </a:solidFill>
                <a:latin typeface="Arial Black" pitchFamily="34" charset="0"/>
              </a:rPr>
              <a:t>Основні хімічні елементи</a:t>
            </a:r>
          </a:p>
        </p:txBody>
      </p:sp>
      <p:sp>
        <p:nvSpPr>
          <p:cNvPr id="22532" name="Подзаголовок 2"/>
          <p:cNvSpPr>
            <a:spLocks/>
          </p:cNvSpPr>
          <p:nvPr/>
        </p:nvSpPr>
        <p:spPr bwMode="auto">
          <a:xfrm>
            <a:off x="327025" y="1800225"/>
            <a:ext cx="2930525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733" tIns="49367" rIns="98733" bIns="49367"/>
          <a:lstStyle/>
          <a:p>
            <a:pPr algn="ctr" eaLnBrk="0" hangingPunct="0"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ru-RU" sz="3100" b="0">
                <a:solidFill>
                  <a:schemeClr val="bg1"/>
                </a:solidFill>
                <a:latin typeface="Arial Black" pitchFamily="34" charset="0"/>
              </a:rPr>
              <a:t>N (1,25 %), </a:t>
            </a:r>
          </a:p>
          <a:p>
            <a:pPr algn="ctr" eaLnBrk="0" hangingPunct="0"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ru-RU" sz="3100" b="0">
                <a:solidFill>
                  <a:schemeClr val="bg1"/>
                </a:solidFill>
                <a:latin typeface="Arial Black" pitchFamily="34" charset="0"/>
              </a:rPr>
              <a:t>P (0,24 %), </a:t>
            </a:r>
          </a:p>
          <a:p>
            <a:pPr algn="ctr" eaLnBrk="0" hangingPunct="0"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ru-RU" sz="3100" b="0">
                <a:solidFill>
                  <a:schemeClr val="bg1"/>
                </a:solidFill>
                <a:latin typeface="Arial Black" pitchFamily="34" charset="0"/>
              </a:rPr>
              <a:t>S (0,06 %)</a:t>
            </a:r>
          </a:p>
        </p:txBody>
      </p:sp>
      <p:pic>
        <p:nvPicPr>
          <p:cNvPr id="22533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4092575" y="1425575"/>
            <a:ext cx="5830888" cy="270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>
            <a:lum bright="-4000" contrast="6000"/>
          </a:blip>
          <a:srcRect/>
          <a:stretch>
            <a:fillRect/>
          </a:stretch>
        </p:blipFill>
        <p:spPr bwMode="auto">
          <a:xfrm>
            <a:off x="655638" y="4725988"/>
            <a:ext cx="4116387" cy="197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3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5811838" y="4425950"/>
            <a:ext cx="3906837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000">
    <p:sndAc>
      <p:stSnd>
        <p:snd r:embed="rId5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1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  <p:bldP spid="225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0477500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2768600" y="217488"/>
            <a:ext cx="5465763" cy="76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7" tIns="45714" rIns="91427" bIns="45714">
            <a:spAutoFit/>
          </a:bodyPr>
          <a:lstStyle/>
          <a:p>
            <a:r>
              <a:rPr lang="uk-UA" sz="4400" b="0">
                <a:solidFill>
                  <a:srgbClr val="FF0000"/>
                </a:solidFill>
                <a:latin typeface="Arial Black" pitchFamily="34" charset="0"/>
              </a:rPr>
              <a:t>Макроелементи</a:t>
            </a:r>
            <a:endParaRPr lang="ru-RU" sz="4400" b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3557" name="Rectangle 6"/>
          <p:cNvSpPr>
            <a:spLocks noChangeArrowheads="1"/>
          </p:cNvSpPr>
          <p:nvPr/>
        </p:nvSpPr>
        <p:spPr bwMode="auto">
          <a:xfrm>
            <a:off x="2470150" y="1008063"/>
            <a:ext cx="52371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pPr algn="ctr"/>
            <a:r>
              <a:rPr lang="ru-RU" sz="3600" b="0">
                <a:solidFill>
                  <a:srgbClr val="FF0066"/>
                </a:solidFill>
                <a:latin typeface="Arial Black" pitchFamily="34" charset="0"/>
              </a:rPr>
              <a:t>Органогенні</a:t>
            </a:r>
          </a:p>
          <a:p>
            <a:pPr algn="ctr"/>
            <a:r>
              <a:rPr lang="ru-RU" sz="3600" b="0">
                <a:solidFill>
                  <a:srgbClr val="66FF33"/>
                </a:solidFill>
                <a:latin typeface="Arial Black" pitchFamily="34" charset="0"/>
              </a:rPr>
              <a:t>C, H, O, N</a:t>
            </a:r>
          </a:p>
        </p:txBody>
      </p:sp>
      <p:pic>
        <p:nvPicPr>
          <p:cNvPr id="23558" name="Picture 5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342900" y="3671888"/>
            <a:ext cx="3605213" cy="320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6" descr="C:\Documents and Settings\Anna\Мои документы\Электронный конструктор урока\Уроки\Урок 04 Элементарный состав живых организмов\Иллюстрации\Рис 4-11.1 Структура ДНК.GIF"/>
          <p:cNvPicPr>
            <a:picLocks noChangeAspect="1" noChangeArrowheads="1"/>
          </p:cNvPicPr>
          <p:nvPr/>
        </p:nvPicPr>
        <p:blipFill>
          <a:blip r:embed="rId6">
            <a:lum bright="-10000" contrast="10000"/>
          </a:blip>
          <a:srcRect/>
          <a:stretch>
            <a:fillRect/>
          </a:stretch>
        </p:blipFill>
        <p:spPr bwMode="auto">
          <a:xfrm>
            <a:off x="4852988" y="3671888"/>
            <a:ext cx="5624512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Рисунок 6" descr="miloevaern.gi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047038" y="576263"/>
            <a:ext cx="200025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1" name="Rectangle 10"/>
          <p:cNvSpPr>
            <a:spLocks noChangeArrowheads="1"/>
          </p:cNvSpPr>
          <p:nvPr/>
        </p:nvSpPr>
        <p:spPr bwMode="auto">
          <a:xfrm>
            <a:off x="342900" y="2087563"/>
            <a:ext cx="7704138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>
                <a:solidFill>
                  <a:srgbClr val="0000FF"/>
                </a:solidFill>
              </a:rPr>
              <a:t>Становлять 98% маси живих істот. Вони є основними  складовими органічних сполук.</a:t>
            </a:r>
            <a:r>
              <a:rPr lang="uk-UA" sz="3200" b="0">
                <a:solidFill>
                  <a:srgbClr val="0000FF"/>
                </a:solidFill>
              </a:rPr>
              <a:t>   </a:t>
            </a:r>
          </a:p>
        </p:txBody>
      </p:sp>
    </p:spTree>
  </p:cSld>
  <p:clrMapOvr>
    <a:masterClrMapping/>
  </p:clrMapOvr>
  <p:transition advTm="15000"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10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235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2457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0477500" cy="7200900"/>
          </a:xfrm>
        </p:spPr>
      </p:pic>
      <p:sp>
        <p:nvSpPr>
          <p:cNvPr id="24579" name="Rectangle 5"/>
          <p:cNvSpPr>
            <a:spLocks noChangeArrowheads="1"/>
          </p:cNvSpPr>
          <p:nvPr/>
        </p:nvSpPr>
        <p:spPr bwMode="auto">
          <a:xfrm>
            <a:off x="269875" y="1800225"/>
            <a:ext cx="6985000" cy="512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uk-UA" sz="3000">
                <a:solidFill>
                  <a:srgbClr val="FF0000"/>
                </a:solidFill>
              </a:rPr>
              <a:t>  </a:t>
            </a:r>
            <a:r>
              <a:rPr lang="uk-UA" sz="3000">
                <a:solidFill>
                  <a:schemeClr val="bg2"/>
                </a:solidFill>
              </a:rPr>
              <a:t>входять до складу молекул води, багатьох неорганічних та органічних сполук. </a:t>
            </a:r>
          </a:p>
          <a:p>
            <a:pPr>
              <a:buFontTx/>
              <a:buChar char="•"/>
            </a:pPr>
            <a:r>
              <a:rPr lang="uk-UA" sz="3000">
                <a:solidFill>
                  <a:srgbClr val="FF0000"/>
                </a:solidFill>
              </a:rPr>
              <a:t>  </a:t>
            </a:r>
            <a:r>
              <a:rPr lang="uk-UA" sz="3000">
                <a:solidFill>
                  <a:schemeClr val="bg2"/>
                </a:solidFill>
              </a:rPr>
              <a:t>Завдяки оксигену у клітинах відбуваються процеси окиснення, при чому вивільняється необхідна для життєдіяльності енергія.</a:t>
            </a:r>
            <a:r>
              <a:rPr lang="uk-UA" sz="3000">
                <a:solidFill>
                  <a:srgbClr val="FF0000"/>
                </a:solidFill>
              </a:rPr>
              <a:t> </a:t>
            </a:r>
          </a:p>
          <a:p>
            <a:pPr>
              <a:buFontTx/>
              <a:buChar char="•"/>
            </a:pPr>
            <a:r>
              <a:rPr lang="uk-UA" sz="3000">
                <a:solidFill>
                  <a:srgbClr val="FF0000"/>
                </a:solidFill>
              </a:rPr>
              <a:t>  </a:t>
            </a:r>
            <a:r>
              <a:rPr lang="uk-UA" sz="3000">
                <a:solidFill>
                  <a:schemeClr val="bg2"/>
                </a:solidFill>
              </a:rPr>
              <a:t>Найважливіша роль кисню, звичайно, у процесі дихання організмів.</a:t>
            </a:r>
          </a:p>
        </p:txBody>
      </p:sp>
      <p:sp>
        <p:nvSpPr>
          <p:cNvPr id="24580" name="Text Box 6"/>
          <p:cNvSpPr txBox="1">
            <a:spLocks noChangeArrowheads="1"/>
          </p:cNvSpPr>
          <p:nvPr/>
        </p:nvSpPr>
        <p:spPr bwMode="auto">
          <a:xfrm>
            <a:off x="1782763" y="250825"/>
            <a:ext cx="6831012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4800">
                <a:solidFill>
                  <a:srgbClr val="FF0000"/>
                </a:solidFill>
                <a:latin typeface="Arial Black" pitchFamily="34" charset="0"/>
              </a:rPr>
              <a:t>Оксиген-кисень(О)</a:t>
            </a:r>
          </a:p>
          <a:p>
            <a:r>
              <a:rPr lang="uk-UA" b="0">
                <a:latin typeface="Arial Black" pitchFamily="34" charset="0"/>
              </a:rPr>
              <a:t> </a:t>
            </a:r>
            <a:r>
              <a:rPr lang="uk-UA" sz="4800">
                <a:solidFill>
                  <a:srgbClr val="FF0000"/>
                </a:solidFill>
                <a:latin typeface="Arial Black" pitchFamily="34" charset="0"/>
              </a:rPr>
              <a:t>Гідроген-водень(Н)</a:t>
            </a:r>
            <a:endParaRPr lang="ru-RU" sz="480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24581" name="Рисунок 6" descr="miloevaern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70775" y="4105275"/>
            <a:ext cx="200025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Рисунок 4" descr="186229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43800" y="2016125"/>
            <a:ext cx="2143125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25602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0477500" cy="7200900"/>
          </a:xfrm>
        </p:spPr>
      </p:pic>
      <p:sp>
        <p:nvSpPr>
          <p:cNvPr id="25603" name="Rectangle 5"/>
          <p:cNvSpPr>
            <a:spLocks noChangeArrowheads="1"/>
          </p:cNvSpPr>
          <p:nvPr/>
        </p:nvSpPr>
        <p:spPr bwMode="auto">
          <a:xfrm>
            <a:off x="414338" y="936625"/>
            <a:ext cx="7200900" cy="603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uk-UA" sz="3000">
                <a:solidFill>
                  <a:srgbClr val="FF0000"/>
                </a:solidFill>
              </a:rPr>
              <a:t>  </a:t>
            </a:r>
            <a:r>
              <a:rPr lang="uk-UA" sz="3000">
                <a:solidFill>
                  <a:schemeClr val="bg2"/>
                </a:solidFill>
              </a:rPr>
              <a:t>Становить 15-18 % від маси клітини. </a:t>
            </a:r>
          </a:p>
          <a:p>
            <a:pPr>
              <a:buFontTx/>
              <a:buChar char="•"/>
            </a:pPr>
            <a:r>
              <a:rPr lang="uk-UA" sz="3000">
                <a:solidFill>
                  <a:srgbClr val="FF0000"/>
                </a:solidFill>
              </a:rPr>
              <a:t>   Він входить:</a:t>
            </a:r>
          </a:p>
          <a:p>
            <a:r>
              <a:rPr lang="uk-UA" sz="3000">
                <a:solidFill>
                  <a:srgbClr val="FF0000"/>
                </a:solidFill>
              </a:rPr>
              <a:t>- </a:t>
            </a:r>
            <a:r>
              <a:rPr lang="uk-UA" sz="3000">
                <a:solidFill>
                  <a:schemeClr val="bg2"/>
                </a:solidFill>
              </a:rPr>
              <a:t>до складу молекул усіх  органічних і багатьох неорганічних сполук;</a:t>
            </a:r>
          </a:p>
          <a:p>
            <a:r>
              <a:rPr lang="uk-UA" sz="3000">
                <a:solidFill>
                  <a:srgbClr val="FF0000"/>
                </a:solidFill>
              </a:rPr>
              <a:t>- </a:t>
            </a:r>
            <a:r>
              <a:rPr lang="uk-UA" sz="3000">
                <a:solidFill>
                  <a:schemeClr val="bg2"/>
                </a:solidFill>
              </a:rPr>
              <a:t>до складу зовнішнього скелету  ракоподібних, черепашок молюсків та форамініфер; </a:t>
            </a:r>
          </a:p>
          <a:p>
            <a:r>
              <a:rPr lang="uk-UA" sz="3000">
                <a:solidFill>
                  <a:srgbClr val="FF0000"/>
                </a:solidFill>
              </a:rPr>
              <a:t> - </a:t>
            </a:r>
            <a:r>
              <a:rPr lang="uk-UA" sz="3000">
                <a:solidFill>
                  <a:schemeClr val="bg2"/>
                </a:solidFill>
              </a:rPr>
              <a:t>до складу внутрішнього скелету хребетних тварин; </a:t>
            </a:r>
          </a:p>
          <a:p>
            <a:r>
              <a:rPr lang="uk-UA" sz="3000">
                <a:solidFill>
                  <a:srgbClr val="FF0000"/>
                </a:solidFill>
              </a:rPr>
              <a:t> - </a:t>
            </a:r>
            <a:r>
              <a:rPr lang="uk-UA" sz="3000">
                <a:solidFill>
                  <a:schemeClr val="bg2"/>
                </a:solidFill>
              </a:rPr>
              <a:t>є складовою частиною вуглекислого газу.</a:t>
            </a:r>
            <a:r>
              <a:rPr lang="uk-UA" sz="3000" b="0">
                <a:solidFill>
                  <a:schemeClr val="bg2"/>
                </a:solidFill>
              </a:rPr>
              <a:t> </a:t>
            </a:r>
          </a:p>
        </p:txBody>
      </p:sp>
      <p:pic>
        <p:nvPicPr>
          <p:cNvPr id="25604" name="Рисунок 10" descr="7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23075" y="2087563"/>
            <a:ext cx="17145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Рисунок 14" descr="скел в тылы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53500" y="2376488"/>
            <a:ext cx="1524000" cy="359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Рисунок 12" descr="c9c3ed7d4eec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99338" y="5803900"/>
            <a:ext cx="1857375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7" name="Text Box 9"/>
          <p:cNvSpPr txBox="1">
            <a:spLocks noChangeArrowheads="1"/>
          </p:cNvSpPr>
          <p:nvPr/>
        </p:nvSpPr>
        <p:spPr bwMode="auto">
          <a:xfrm>
            <a:off x="1925638" y="215900"/>
            <a:ext cx="65405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4800">
                <a:solidFill>
                  <a:srgbClr val="FF0000"/>
                </a:solidFill>
                <a:latin typeface="Arial Black" pitchFamily="34" charset="0"/>
              </a:rPr>
              <a:t>Карбон-вуглець</a:t>
            </a:r>
            <a:r>
              <a:rPr lang="uk-UA" sz="4800" b="0">
                <a:solidFill>
                  <a:srgbClr val="FF0000"/>
                </a:solidFill>
                <a:latin typeface="Arial Black" pitchFamily="34" charset="0"/>
              </a:rPr>
              <a:t>(С)</a:t>
            </a:r>
            <a:endParaRPr lang="ru-RU" sz="4800" b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1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700" y="-11113"/>
            <a:ext cx="10490200" cy="721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2501900" y="957263"/>
            <a:ext cx="7489825" cy="561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733" tIns="49367" rIns="98733" bIns="49367" anchor="ctr">
            <a:spAutoFit/>
          </a:bodyPr>
          <a:lstStyle/>
          <a:p>
            <a:pPr marL="361950" indent="-361950" defTabSz="987425">
              <a:buFontTx/>
              <a:buChar char="•"/>
            </a:pPr>
            <a:r>
              <a:rPr lang="uk-UA" sz="3200" b="0">
                <a:solidFill>
                  <a:srgbClr val="FF0000"/>
                </a:solidFill>
              </a:rPr>
              <a:t>  </a:t>
            </a:r>
            <a:r>
              <a:rPr lang="uk-UA" sz="3000">
                <a:solidFill>
                  <a:schemeClr val="bg2"/>
                </a:solidFill>
              </a:rPr>
              <a:t>Є складовою частиною амінокислот, білків, нуклеїнових кислот, АТФ.</a:t>
            </a:r>
            <a:endParaRPr lang="en-US" sz="3000">
              <a:solidFill>
                <a:schemeClr val="bg2"/>
              </a:solidFill>
            </a:endParaRPr>
          </a:p>
          <a:p>
            <a:pPr marL="361950" indent="-361950" defTabSz="987425">
              <a:buFontTx/>
              <a:buChar char="•"/>
            </a:pPr>
            <a:r>
              <a:rPr lang="uk-UA" sz="3000">
                <a:solidFill>
                  <a:srgbClr val="FF0000"/>
                </a:solidFill>
              </a:rPr>
              <a:t>  </a:t>
            </a:r>
            <a:r>
              <a:rPr lang="uk-UA" sz="3000">
                <a:solidFill>
                  <a:schemeClr val="bg2"/>
                </a:solidFill>
              </a:rPr>
              <a:t>Атоми нітрогену входять до складу мінеральних сполук, які всмоктують рослини з грунту, що необхідні для їхнього росту.</a:t>
            </a:r>
            <a:r>
              <a:rPr lang="uk-UA" sz="3000">
                <a:solidFill>
                  <a:srgbClr val="FF0000"/>
                </a:solidFill>
              </a:rPr>
              <a:t> </a:t>
            </a:r>
            <a:endParaRPr lang="en-US" sz="3000">
              <a:solidFill>
                <a:srgbClr val="FF0000"/>
              </a:solidFill>
            </a:endParaRPr>
          </a:p>
          <a:p>
            <a:pPr marL="361950" indent="-361950" defTabSz="987425">
              <a:buFontTx/>
              <a:buChar char="•"/>
            </a:pPr>
            <a:r>
              <a:rPr lang="uk-UA" sz="3000">
                <a:solidFill>
                  <a:srgbClr val="FF0000"/>
                </a:solidFill>
              </a:rPr>
              <a:t>  </a:t>
            </a:r>
            <a:r>
              <a:rPr lang="uk-UA" sz="3000">
                <a:solidFill>
                  <a:schemeClr val="bg2"/>
                </a:solidFill>
              </a:rPr>
              <a:t>Цей газ можуть засвоювати з атмосфери деякі організми – азотфіксуючі бактерії та ціанобактерії, цим підвищується родючість грунтів.</a:t>
            </a:r>
          </a:p>
        </p:txBody>
      </p:sp>
      <p:pic>
        <p:nvPicPr>
          <p:cNvPr id="26629" name="Рисунок 9" descr="15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438" y="1152525"/>
            <a:ext cx="21145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Text Box 16"/>
          <p:cNvSpPr txBox="1">
            <a:spLocks noChangeArrowheads="1"/>
          </p:cNvSpPr>
          <p:nvPr/>
        </p:nvSpPr>
        <p:spPr bwMode="auto">
          <a:xfrm>
            <a:off x="3798888" y="0"/>
            <a:ext cx="41497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4800">
                <a:solidFill>
                  <a:srgbClr val="FF0000"/>
                </a:solidFill>
                <a:latin typeface="Arial Black" pitchFamily="34" charset="0"/>
              </a:rPr>
              <a:t>Нітроген</a:t>
            </a:r>
            <a:r>
              <a:rPr lang="en-US" sz="4800">
                <a:solidFill>
                  <a:srgbClr val="FF0000"/>
                </a:solidFill>
                <a:latin typeface="Arial Black" pitchFamily="34" charset="0"/>
              </a:rPr>
              <a:t>(N)</a:t>
            </a:r>
            <a:endParaRPr lang="ru-RU" sz="480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26631" name="Рисунок 6" descr="8744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35063" y="5113338"/>
            <a:ext cx="1143000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9000"/>
                            </p:stCondLst>
                            <p:childTnLst>
                              <p:par>
                                <p:cTn id="1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1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/>
      <p:bldP spid="266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27650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7"/>
          <a:srcRect/>
          <a:stretch>
            <a:fillRect/>
          </a:stretch>
        </p:blipFill>
        <p:spPr>
          <a:xfrm>
            <a:off x="0" y="0"/>
            <a:ext cx="10477500" cy="7239000"/>
          </a:xfrm>
        </p:spPr>
      </p:pic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2693988" y="360363"/>
            <a:ext cx="54673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7" tIns="45714" rIns="91427" bIns="45714">
            <a:spAutoFit/>
          </a:bodyPr>
          <a:lstStyle/>
          <a:p>
            <a:r>
              <a:rPr lang="uk-UA" sz="4400" b="0">
                <a:solidFill>
                  <a:srgbClr val="FF0000"/>
                </a:solidFill>
                <a:latin typeface="Arial Black" pitchFamily="34" charset="0"/>
              </a:rPr>
              <a:t>Макроелементи</a:t>
            </a:r>
            <a:endParaRPr lang="ru-RU" sz="4400" b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7652" name="Rectangle 6"/>
          <p:cNvSpPr>
            <a:spLocks noChangeArrowheads="1"/>
          </p:cNvSpPr>
          <p:nvPr/>
        </p:nvSpPr>
        <p:spPr bwMode="auto">
          <a:xfrm>
            <a:off x="2768600" y="1152525"/>
            <a:ext cx="52308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7" tIns="45714" rIns="91427" bIns="45714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ru-RU" sz="3200" b="0">
                <a:solidFill>
                  <a:srgbClr val="66FF33"/>
                </a:solidFill>
                <a:latin typeface="Arial Black" pitchFamily="34" charset="0"/>
              </a:rPr>
              <a:t>P, S, Na, K, </a:t>
            </a:r>
            <a:r>
              <a:rPr lang="en-US" sz="3200" b="0">
                <a:solidFill>
                  <a:srgbClr val="66FF33"/>
                </a:solidFill>
                <a:latin typeface="Arial Black" pitchFamily="34" charset="0"/>
              </a:rPr>
              <a:t>Mg, Ca, Cl</a:t>
            </a:r>
            <a:endParaRPr lang="ru-RU" sz="3200" b="0">
              <a:solidFill>
                <a:srgbClr val="66FF33"/>
              </a:solidFill>
              <a:latin typeface="Arial Black" pitchFamily="34" charset="0"/>
            </a:endParaRPr>
          </a:p>
        </p:txBody>
      </p:sp>
      <p:pic>
        <p:nvPicPr>
          <p:cNvPr id="27653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493713" y="2325688"/>
            <a:ext cx="2955925" cy="202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493713" y="4649788"/>
            <a:ext cx="299720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3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/>
          <a:srcRect/>
          <a:stretch>
            <a:fillRect/>
          </a:stretch>
        </p:blipFill>
        <p:spPr bwMode="auto">
          <a:xfrm>
            <a:off x="4295775" y="3900488"/>
            <a:ext cx="1811338" cy="224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4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/>
          <a:srcRect/>
          <a:stretch>
            <a:fillRect/>
          </a:stretch>
        </p:blipFill>
        <p:spPr bwMode="auto">
          <a:xfrm>
            <a:off x="6465888" y="2625725"/>
            <a:ext cx="3649662" cy="21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000">
    <p:sndAc>
      <p:stSnd>
        <p:snd r:embed="rId6" name="chimes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85775" y="0"/>
            <a:ext cx="9429750" cy="1008063"/>
          </a:xfrm>
          <a:noFill/>
        </p:spPr>
        <p:txBody>
          <a:bodyPr/>
          <a:lstStyle/>
          <a:p>
            <a:pPr algn="ctr"/>
            <a:r>
              <a:rPr lang="uk-UA" b="1" smtClean="0">
                <a:solidFill>
                  <a:srgbClr val="FF00FF"/>
                </a:solidFill>
                <a:effectLst/>
                <a:latin typeface="Arial Black" pitchFamily="34" charset="0"/>
              </a:rPr>
              <a:t>Магній(</a:t>
            </a:r>
            <a:r>
              <a:rPr lang="en-US" b="1" smtClean="0">
                <a:solidFill>
                  <a:srgbClr val="FF00FF"/>
                </a:solidFill>
                <a:effectLst/>
                <a:latin typeface="Arial Black" pitchFamily="34" charset="0"/>
              </a:rPr>
              <a:t>Mg</a:t>
            </a:r>
            <a:r>
              <a:rPr lang="uk-UA" b="1" smtClean="0">
                <a:solidFill>
                  <a:srgbClr val="FF00FF"/>
                </a:solidFill>
                <a:effectLst/>
                <a:latin typeface="Arial Black" pitchFamily="34" charset="0"/>
              </a:rPr>
              <a:t>)</a:t>
            </a:r>
            <a:endParaRPr lang="ru-RU" smtClean="0">
              <a:solidFill>
                <a:srgbClr val="FF00FF"/>
              </a:solidFill>
              <a:effectLst/>
              <a:latin typeface="Arial Black" pitchFamily="34" charset="0"/>
            </a:endParaRPr>
          </a:p>
        </p:txBody>
      </p:sp>
      <p:sp>
        <p:nvSpPr>
          <p:cNvPr id="28674" name="Содержимое 2"/>
          <p:cNvSpPr>
            <a:spLocks noGrp="1"/>
          </p:cNvSpPr>
          <p:nvPr>
            <p:ph idx="4294967295"/>
          </p:nvPr>
        </p:nvSpPr>
        <p:spPr>
          <a:xfrm>
            <a:off x="0" y="576263"/>
            <a:ext cx="10477500" cy="5184775"/>
          </a:xfrm>
          <a:noFill/>
        </p:spPr>
        <p:txBody>
          <a:bodyPr/>
          <a:lstStyle/>
          <a:p>
            <a:pPr eaLnBrk="1" fontAlgn="t" hangingPunct="1">
              <a:lnSpc>
                <a:spcPct val="150000"/>
              </a:lnSpc>
            </a:pPr>
            <a:r>
              <a:rPr lang="uk-UA" sz="3200" b="1" smtClean="0">
                <a:solidFill>
                  <a:srgbClr val="003300"/>
                </a:solidFill>
                <a:effectLst/>
                <a:latin typeface="Arial" charset="0"/>
              </a:rPr>
              <a:t>Магній входить до складу хлорофілу; </a:t>
            </a:r>
            <a:endParaRPr lang="uk-UA" sz="3200" smtClean="0">
              <a:solidFill>
                <a:srgbClr val="003300"/>
              </a:solidFill>
              <a:effectLst/>
              <a:latin typeface="Arial" charset="0"/>
            </a:endParaRPr>
          </a:p>
          <a:p>
            <a:pPr eaLnBrk="1" fontAlgn="t" hangingPunct="1">
              <a:lnSpc>
                <a:spcPct val="150000"/>
              </a:lnSpc>
            </a:pPr>
            <a:r>
              <a:rPr lang="uk-UA" sz="3200" b="1" smtClean="0">
                <a:solidFill>
                  <a:srgbClr val="003300"/>
                </a:solidFill>
                <a:effectLst/>
                <a:latin typeface="Arial" charset="0"/>
              </a:rPr>
              <a:t>За нестачі магнію припиняється ріст і розвиток рослин;</a:t>
            </a:r>
          </a:p>
          <a:p>
            <a:pPr eaLnBrk="1" fontAlgn="t" hangingPunct="1">
              <a:lnSpc>
                <a:spcPct val="150000"/>
              </a:lnSpc>
            </a:pPr>
            <a:r>
              <a:rPr lang="uk-UA" sz="3200" b="1" smtClean="0">
                <a:solidFill>
                  <a:srgbClr val="003300"/>
                </a:solidFill>
                <a:effectLst/>
                <a:latin typeface="Arial" charset="0"/>
              </a:rPr>
              <a:t>У тварин магній є будівельним матеріалом для кісткової тканини; </a:t>
            </a:r>
            <a:endParaRPr lang="uk-UA" sz="3200" smtClean="0">
              <a:solidFill>
                <a:srgbClr val="003300"/>
              </a:solidFill>
              <a:effectLst/>
              <a:latin typeface="Arial" charset="0"/>
            </a:endParaRPr>
          </a:p>
          <a:p>
            <a:pPr eaLnBrk="1" fontAlgn="t" hangingPunct="1">
              <a:lnSpc>
                <a:spcPct val="150000"/>
              </a:lnSpc>
            </a:pPr>
            <a:r>
              <a:rPr lang="uk-UA" sz="3200" b="1" smtClean="0">
                <a:solidFill>
                  <a:srgbClr val="003300"/>
                </a:solidFill>
                <a:effectLst/>
                <a:latin typeface="Arial" charset="0"/>
              </a:rPr>
              <a:t>Бере участь у багатьох процесах </a:t>
            </a:r>
          </a:p>
          <a:p>
            <a:pPr eaLnBrk="1" fontAlgn="t" hangingPunct="1">
              <a:lnSpc>
                <a:spcPct val="150000"/>
              </a:lnSpc>
              <a:buFontTx/>
              <a:buNone/>
            </a:pPr>
            <a:r>
              <a:rPr lang="uk-UA" sz="3200" b="1" smtClean="0">
                <a:solidFill>
                  <a:srgbClr val="003300"/>
                </a:solidFill>
                <a:effectLst/>
                <a:latin typeface="Arial" charset="0"/>
              </a:rPr>
              <a:t>	клітинного метаболізму</a:t>
            </a:r>
            <a:r>
              <a:rPr lang="en-US" sz="3200" b="1" smtClean="0">
                <a:solidFill>
                  <a:srgbClr val="003300"/>
                </a:solidFill>
                <a:effectLst/>
                <a:latin typeface="Arial" charset="0"/>
              </a:rPr>
              <a:t>.</a:t>
            </a:r>
            <a:endParaRPr lang="ru-RU" sz="3200" smtClean="0">
              <a:effectLst/>
              <a:latin typeface="Arial" charset="0"/>
            </a:endParaRPr>
          </a:p>
        </p:txBody>
      </p:sp>
      <p:pic>
        <p:nvPicPr>
          <p:cNvPr id="28675" name="Рисунок 4" descr="Kasztanowieclis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6313" y="4248150"/>
            <a:ext cx="3151187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550"/>
                            </p:stCondLst>
                            <p:childTnLst>
                              <p:par>
                                <p:cTn id="1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/>
      <p:bldP spid="2867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477500" cy="900113"/>
          </a:xfrm>
          <a:noFill/>
        </p:spPr>
        <p:txBody>
          <a:bodyPr/>
          <a:lstStyle/>
          <a:p>
            <a:pPr algn="ctr"/>
            <a:r>
              <a:rPr lang="uk-UA" b="1" smtClean="0">
                <a:solidFill>
                  <a:srgbClr val="FF0000"/>
                </a:solidFill>
                <a:effectLst/>
                <a:latin typeface="Arial Black" pitchFamily="34" charset="0"/>
              </a:rPr>
              <a:t>Натрій(Na)</a:t>
            </a:r>
            <a:endParaRPr lang="uk-UA" smtClean="0">
              <a:solidFill>
                <a:srgbClr val="FF0000"/>
              </a:solidFill>
              <a:effectLst/>
            </a:endParaRPr>
          </a:p>
        </p:txBody>
      </p:sp>
      <p:sp>
        <p:nvSpPr>
          <p:cNvPr id="29698" name="Содержимое 2"/>
          <p:cNvSpPr>
            <a:spLocks noGrp="1"/>
          </p:cNvSpPr>
          <p:nvPr>
            <p:ph idx="4294967295"/>
          </p:nvPr>
        </p:nvSpPr>
        <p:spPr>
          <a:xfrm>
            <a:off x="0" y="974725"/>
            <a:ext cx="10477500" cy="4752975"/>
          </a:xfrm>
          <a:noFill/>
        </p:spPr>
        <p:txBody>
          <a:bodyPr/>
          <a:lstStyle/>
          <a:p>
            <a:pPr marL="341313" indent="-341313" defTabSz="914400">
              <a:lnSpc>
                <a:spcPct val="150000"/>
              </a:lnSpc>
              <a:spcAft>
                <a:spcPts val="600"/>
              </a:spcAft>
            </a:pPr>
            <a:r>
              <a:rPr lang="uk-UA" sz="3100" b="1" smtClean="0">
                <a:solidFill>
                  <a:srgbClr val="003300"/>
                </a:solidFill>
                <a:effectLst/>
                <a:latin typeface="Arial" charset="0"/>
                <a:cs typeface="Arial" charset="0"/>
              </a:rPr>
              <a:t>Є основою водно-сольового обміну організму;</a:t>
            </a:r>
          </a:p>
          <a:p>
            <a:pPr marL="341313" indent="-341313" defTabSz="914400">
              <a:lnSpc>
                <a:spcPct val="150000"/>
              </a:lnSpc>
              <a:spcAft>
                <a:spcPts val="600"/>
              </a:spcAft>
            </a:pPr>
            <a:r>
              <a:rPr lang="uk-UA" sz="3100" b="1" smtClean="0">
                <a:solidFill>
                  <a:srgbClr val="003300"/>
                </a:solidFill>
                <a:effectLst/>
                <a:latin typeface="Arial" charset="0"/>
                <a:cs typeface="Arial" charset="0"/>
              </a:rPr>
              <a:t>Забезпечує постійність осмотичного тиску в організмі; </a:t>
            </a:r>
          </a:p>
          <a:p>
            <a:pPr marL="341313" indent="-341313" defTabSz="914400">
              <a:lnSpc>
                <a:spcPct val="150000"/>
              </a:lnSpc>
              <a:spcAft>
                <a:spcPts val="600"/>
              </a:spcAft>
            </a:pPr>
            <a:r>
              <a:rPr lang="uk-UA" sz="3100" b="1" smtClean="0">
                <a:solidFill>
                  <a:srgbClr val="003300"/>
                </a:solidFill>
                <a:effectLst/>
                <a:latin typeface="Arial" charset="0"/>
                <a:cs typeface="Arial" charset="0"/>
              </a:rPr>
              <a:t>З участю його йонів передається збудження по нервовому волокну, від них залежить нервово-м’язова активність;</a:t>
            </a:r>
          </a:p>
          <a:p>
            <a:pPr marL="341313" indent="-341313" defTabSz="914400">
              <a:lnSpc>
                <a:spcPct val="150000"/>
              </a:lnSpc>
              <a:spcAft>
                <a:spcPts val="600"/>
              </a:spcAft>
            </a:pPr>
            <a:r>
              <a:rPr lang="uk-UA" sz="3100" b="1" smtClean="0">
                <a:solidFill>
                  <a:srgbClr val="003300"/>
                </a:solidFill>
                <a:effectLst/>
                <a:latin typeface="Arial" charset="0"/>
                <a:cs typeface="Arial" charset="0"/>
              </a:rPr>
              <a:t>Відіграє важлтву роль у скоротливій функції міокарда</a:t>
            </a:r>
            <a:r>
              <a:rPr lang="en-US" sz="3100" b="1" smtClean="0">
                <a:solidFill>
                  <a:srgbClr val="003300"/>
                </a:solidFill>
                <a:effectLst/>
                <a:latin typeface="Arial" charset="0"/>
                <a:cs typeface="Arial" charset="0"/>
              </a:rPr>
              <a:t>.</a:t>
            </a:r>
            <a:endParaRPr lang="ru-RU" smtClean="0">
              <a:effectLst/>
            </a:endParaRPr>
          </a:p>
        </p:txBody>
      </p:sp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7" grpId="0"/>
      <p:bldP spid="2969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Прямоугольник 2"/>
          <p:cNvSpPr>
            <a:spLocks noChangeArrowheads="1"/>
          </p:cNvSpPr>
          <p:nvPr/>
        </p:nvSpPr>
        <p:spPr bwMode="auto">
          <a:xfrm>
            <a:off x="414338" y="936625"/>
            <a:ext cx="6484937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014" tIns="50507" rIns="101014" bIns="50507">
            <a:spAutoFit/>
          </a:bodyPr>
          <a:lstStyle/>
          <a:p>
            <a:pPr defTabSz="1009650">
              <a:buFontTx/>
              <a:buChar char="•"/>
            </a:pPr>
            <a:r>
              <a:rPr lang="uk-UA" sz="3100">
                <a:solidFill>
                  <a:schemeClr val="hlink"/>
                </a:solidFill>
                <a:latin typeface="Arial" charset="0"/>
              </a:rPr>
              <a:t> </a:t>
            </a:r>
            <a:r>
              <a:rPr lang="uk-UA" sz="3100">
                <a:solidFill>
                  <a:srgbClr val="000000"/>
                </a:solidFill>
                <a:latin typeface="Arial" charset="0"/>
              </a:rPr>
              <a:t>Входить до складу біомолекул. </a:t>
            </a:r>
          </a:p>
          <a:p>
            <a:pPr defTabSz="1009650">
              <a:buFontTx/>
              <a:buChar char="•"/>
            </a:pPr>
            <a:r>
              <a:rPr lang="uk-UA" sz="3100">
                <a:solidFill>
                  <a:schemeClr val="hlink"/>
                </a:solidFill>
                <a:latin typeface="Arial" charset="0"/>
              </a:rPr>
              <a:t> </a:t>
            </a:r>
            <a:r>
              <a:rPr lang="uk-UA" sz="3100">
                <a:solidFill>
                  <a:srgbClr val="000000"/>
                </a:solidFill>
                <a:latin typeface="Arial" charset="0"/>
              </a:rPr>
              <a:t>Є компонентом скелетів різних тварин.</a:t>
            </a:r>
            <a:r>
              <a:rPr lang="uk-UA" sz="3100">
                <a:solidFill>
                  <a:schemeClr val="hlink"/>
                </a:solidFill>
                <a:latin typeface="Arial" charset="0"/>
              </a:rPr>
              <a:t>  </a:t>
            </a:r>
          </a:p>
          <a:p>
            <a:pPr defTabSz="1009650">
              <a:buFontTx/>
              <a:buChar char="•"/>
            </a:pPr>
            <a:r>
              <a:rPr lang="uk-UA" sz="3100">
                <a:solidFill>
                  <a:schemeClr val="hlink"/>
                </a:solidFill>
                <a:latin typeface="Arial" charset="0"/>
              </a:rPr>
              <a:t> </a:t>
            </a:r>
            <a:r>
              <a:rPr lang="uk-UA" sz="3100">
                <a:solidFill>
                  <a:srgbClr val="000000"/>
                </a:solidFill>
                <a:latin typeface="Arial" charset="0"/>
              </a:rPr>
              <a:t>Сприяє роботі головного мозку.</a:t>
            </a:r>
            <a:r>
              <a:rPr lang="uk-UA" sz="3100">
                <a:solidFill>
                  <a:schemeClr val="hlink"/>
                </a:solidFill>
                <a:latin typeface="Arial" charset="0"/>
              </a:rPr>
              <a:t> </a:t>
            </a:r>
          </a:p>
          <a:p>
            <a:pPr defTabSz="1009650">
              <a:buFontTx/>
              <a:buChar char="•"/>
            </a:pPr>
            <a:r>
              <a:rPr lang="uk-UA" sz="3100">
                <a:solidFill>
                  <a:schemeClr val="hlink"/>
                </a:solidFill>
                <a:latin typeface="Arial" charset="0"/>
              </a:rPr>
              <a:t> </a:t>
            </a:r>
            <a:r>
              <a:rPr lang="uk-UA" sz="3100">
                <a:solidFill>
                  <a:srgbClr val="000000"/>
                </a:solidFill>
                <a:latin typeface="Arial" charset="0"/>
              </a:rPr>
              <a:t>Плоди дозрівають швидше, а самі рослини стають зимостійкішими.</a:t>
            </a:r>
          </a:p>
        </p:txBody>
      </p:sp>
      <p:pic>
        <p:nvPicPr>
          <p:cNvPr id="30722" name="Рисунок 4" descr="ск ящ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6600" y="5326063"/>
            <a:ext cx="2946400" cy="129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Рисунок 5" descr="персик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48213" y="4575175"/>
            <a:ext cx="2673350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Рисунок 6" descr="memory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31163" y="3149600"/>
            <a:ext cx="1792287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Rectangle 8"/>
          <p:cNvSpPr>
            <a:spLocks noChangeArrowheads="1"/>
          </p:cNvSpPr>
          <p:nvPr/>
        </p:nvSpPr>
        <p:spPr bwMode="auto">
          <a:xfrm>
            <a:off x="3582988" y="215900"/>
            <a:ext cx="3903662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4800">
                <a:solidFill>
                  <a:srgbClr val="FF0000"/>
                </a:solidFill>
                <a:latin typeface="Arial Black" pitchFamily="34" charset="0"/>
              </a:rPr>
              <a:t>Фосфор(Р)</a:t>
            </a:r>
            <a:endParaRPr lang="ru-RU" sz="480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1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7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Содержимое 3"/>
          <p:cNvSpPr>
            <a:spLocks noGrp="1"/>
          </p:cNvSpPr>
          <p:nvPr>
            <p:ph idx="4294967295"/>
          </p:nvPr>
        </p:nvSpPr>
        <p:spPr>
          <a:xfrm>
            <a:off x="0" y="1200150"/>
            <a:ext cx="10477500" cy="5232400"/>
          </a:xfrm>
          <a:noFill/>
        </p:spPr>
        <p:txBody>
          <a:bodyPr/>
          <a:lstStyle/>
          <a:p>
            <a:pPr marL="341313" indent="-341313" defTabSz="914400">
              <a:spcAft>
                <a:spcPts val="600"/>
              </a:spcAft>
            </a:pPr>
            <a:r>
              <a:rPr lang="uk-UA" sz="3100" b="1" smtClean="0">
                <a:solidFill>
                  <a:srgbClr val="003300"/>
                </a:solidFill>
                <a:effectLst/>
                <a:latin typeface="Arial" charset="0"/>
                <a:cs typeface="Arial" charset="0"/>
              </a:rPr>
              <a:t>Основний структурний елемент кісткових тканин;</a:t>
            </a:r>
          </a:p>
          <a:p>
            <a:pPr marL="341313" indent="-341313" defTabSz="914400">
              <a:spcAft>
                <a:spcPts val="600"/>
              </a:spcAft>
            </a:pPr>
            <a:r>
              <a:rPr lang="uk-UA" sz="3100" b="1" smtClean="0">
                <a:solidFill>
                  <a:srgbClr val="003300"/>
                </a:solidFill>
                <a:effectLst/>
                <a:latin typeface="Arial" charset="0"/>
                <a:cs typeface="Arial" charset="0"/>
              </a:rPr>
              <a:t>Впливає на проникність клітинних мембран; </a:t>
            </a:r>
          </a:p>
          <a:p>
            <a:pPr marL="341313" indent="-341313" defTabSz="914400">
              <a:spcAft>
                <a:spcPts val="600"/>
              </a:spcAft>
            </a:pPr>
            <a:r>
              <a:rPr lang="uk-UA" sz="3100" b="1" smtClean="0">
                <a:solidFill>
                  <a:srgbClr val="003300"/>
                </a:solidFill>
                <a:effectLst/>
                <a:latin typeface="Arial" charset="0"/>
                <a:cs typeface="Arial" charset="0"/>
              </a:rPr>
              <a:t>Бере участь у роботі багатьох ферментних систем, передачі нервових імпульсів, м’язовому скороченні; </a:t>
            </a:r>
          </a:p>
          <a:p>
            <a:pPr marL="341313" indent="-341313" defTabSz="914400">
              <a:spcAft>
                <a:spcPts val="600"/>
              </a:spcAft>
            </a:pPr>
            <a:r>
              <a:rPr lang="uk-UA" sz="3100" b="1" smtClean="0">
                <a:solidFill>
                  <a:srgbClr val="003300"/>
                </a:solidFill>
                <a:effectLst/>
                <a:latin typeface="Arial" charset="0"/>
                <a:cs typeface="Arial" charset="0"/>
              </a:rPr>
              <a:t>Відіграє важливу роль у всіх стадіях зсідання крові; </a:t>
            </a:r>
          </a:p>
          <a:p>
            <a:pPr marL="341313" indent="-341313" defTabSz="914400">
              <a:spcAft>
                <a:spcPts val="600"/>
              </a:spcAft>
            </a:pPr>
            <a:r>
              <a:rPr lang="uk-UA" sz="3100" b="1" smtClean="0">
                <a:solidFill>
                  <a:srgbClr val="003300"/>
                </a:solidFill>
                <a:effectLst/>
                <a:latin typeface="Arial" charset="0"/>
                <a:cs typeface="Arial" charset="0"/>
              </a:rPr>
              <a:t>У рослинній клітині кальцій регулює фізико-хімічний стан цитоплазми, що підтримує колоїдний стан і забезпечує тургор рослини</a:t>
            </a:r>
            <a:endParaRPr lang="ru-RU" sz="2700" smtClean="0">
              <a:effectLst/>
            </a:endParaRPr>
          </a:p>
        </p:txBody>
      </p:sp>
      <p:sp>
        <p:nvSpPr>
          <p:cNvPr id="31746" name="TextBox 5"/>
          <p:cNvSpPr txBox="1">
            <a:spLocks noChangeArrowheads="1"/>
          </p:cNvSpPr>
          <p:nvPr/>
        </p:nvSpPr>
        <p:spPr bwMode="auto">
          <a:xfrm>
            <a:off x="3275013" y="225425"/>
            <a:ext cx="462756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733" tIns="49367" rIns="98733" bIns="49367">
            <a:spAutoFit/>
          </a:bodyPr>
          <a:lstStyle/>
          <a:p>
            <a:pPr algn="ctr" defTabSz="987425"/>
            <a:r>
              <a:rPr lang="ru-RU" sz="4800">
                <a:solidFill>
                  <a:srgbClr val="FF3399"/>
                </a:solidFill>
                <a:latin typeface="Arial Black" pitchFamily="34" charset="0"/>
                <a:cs typeface="Arial" charset="0"/>
              </a:rPr>
              <a:t>Кальцій(Ca)</a:t>
            </a:r>
            <a:endParaRPr lang="ru-RU" sz="4800" b="0">
              <a:solidFill>
                <a:srgbClr val="FF3399"/>
              </a:solidFill>
              <a:latin typeface="Arial Black" pitchFamily="34" charset="0"/>
              <a:cs typeface="Arial" charset="0"/>
            </a:endParaRPr>
          </a:p>
        </p:txBody>
      </p:sp>
      <p:pic>
        <p:nvPicPr>
          <p:cNvPr id="31747" name="Рисунок 6" descr="2417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18475" y="0"/>
            <a:ext cx="11430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Рисунок 5" descr="1890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7575" y="0"/>
            <a:ext cx="168910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3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5" grpId="0"/>
      <p:bldP spid="3174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477500" cy="1489075"/>
          </a:xfrm>
          <a:noFill/>
        </p:spPr>
        <p:txBody>
          <a:bodyPr/>
          <a:lstStyle/>
          <a:p>
            <a:pPr algn="ctr"/>
            <a:r>
              <a:rPr lang="uk-UA" smtClean="0">
                <a:solidFill>
                  <a:srgbClr val="CC0000"/>
                </a:solidFill>
                <a:effectLst/>
                <a:latin typeface="Arial Black" pitchFamily="34" charset="0"/>
              </a:rPr>
              <a:t>Калій(К)</a:t>
            </a:r>
            <a:endParaRPr lang="ru-RU" smtClean="0">
              <a:solidFill>
                <a:srgbClr val="CC0000"/>
              </a:solidFill>
              <a:effectLst/>
              <a:latin typeface="Arial Black" pitchFamily="34" charset="0"/>
            </a:endParaRPr>
          </a:p>
        </p:txBody>
      </p:sp>
      <p:sp>
        <p:nvSpPr>
          <p:cNvPr id="32770" name="Содержимое 2"/>
          <p:cNvSpPr>
            <a:spLocks noGrp="1"/>
          </p:cNvSpPr>
          <p:nvPr>
            <p:ph idx="4294967295"/>
          </p:nvPr>
        </p:nvSpPr>
        <p:spPr>
          <a:xfrm>
            <a:off x="0" y="1274763"/>
            <a:ext cx="10477500" cy="5157787"/>
          </a:xfrm>
          <a:noFill/>
        </p:spPr>
        <p:txBody>
          <a:bodyPr/>
          <a:lstStyle/>
          <a:p>
            <a:pPr marL="341313" indent="-341313" defTabSz="914400">
              <a:lnSpc>
                <a:spcPct val="150000"/>
              </a:lnSpc>
              <a:spcAft>
                <a:spcPts val="600"/>
              </a:spcAft>
            </a:pPr>
            <a:r>
              <a:rPr lang="uk-UA" sz="3200" b="1" smtClean="0">
                <a:solidFill>
                  <a:srgbClr val="003300"/>
                </a:solidFill>
                <a:effectLst/>
              </a:rPr>
              <a:t>Підтримує потенціалу клітинної мембрани; </a:t>
            </a:r>
          </a:p>
          <a:p>
            <a:pPr marL="341313" indent="-341313" defTabSz="914400">
              <a:lnSpc>
                <a:spcPct val="150000"/>
              </a:lnSpc>
              <a:spcAft>
                <a:spcPts val="600"/>
              </a:spcAft>
            </a:pPr>
            <a:r>
              <a:rPr lang="uk-UA" sz="3200" b="1" smtClean="0">
                <a:solidFill>
                  <a:srgbClr val="003300"/>
                </a:solidFill>
                <a:effectLst/>
              </a:rPr>
              <a:t>Концентрація йонів Калію впливає на осмотичний тиск у клітинах ;</a:t>
            </a:r>
          </a:p>
          <a:p>
            <a:pPr marL="341313" indent="-341313" defTabSz="914400">
              <a:lnSpc>
                <a:spcPct val="150000"/>
              </a:lnSpc>
              <a:spcAft>
                <a:spcPts val="600"/>
              </a:spcAft>
            </a:pPr>
            <a:r>
              <a:rPr lang="uk-UA" sz="3200" b="1" smtClean="0">
                <a:solidFill>
                  <a:srgbClr val="003300"/>
                </a:solidFill>
                <a:effectLst/>
              </a:rPr>
              <a:t>Конкурентність між йонами Калію та Натрію обумовлює участь калію в регуляції кислотно-лужної рівноваги в організмі</a:t>
            </a:r>
            <a:r>
              <a:rPr lang="en-US" sz="3200" b="1" smtClean="0">
                <a:solidFill>
                  <a:srgbClr val="003300"/>
                </a:solidFill>
                <a:effectLst/>
              </a:rPr>
              <a:t>.</a:t>
            </a:r>
            <a:endParaRPr lang="ru-RU" sz="3200" smtClean="0">
              <a:effectLst/>
            </a:endParaRPr>
          </a:p>
        </p:txBody>
      </p:sp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525463" y="306388"/>
            <a:ext cx="9429750" cy="701675"/>
          </a:xfrm>
        </p:spPr>
        <p:txBody>
          <a:bodyPr/>
          <a:lstStyle/>
          <a:p>
            <a:r>
              <a:rPr lang="uk-UA" b="1" smtClean="0">
                <a:solidFill>
                  <a:srgbClr val="FF0000"/>
                </a:solidFill>
                <a:effectLst/>
                <a:latin typeface="Arial Black" pitchFamily="34" charset="0"/>
              </a:rPr>
              <a:t>Сульфур-сірка</a:t>
            </a:r>
            <a:r>
              <a:rPr lang="en-US" b="1" smtClean="0">
                <a:solidFill>
                  <a:srgbClr val="FF0000"/>
                </a:solidFill>
                <a:effectLst/>
                <a:latin typeface="Arial Black" pitchFamily="34" charset="0"/>
              </a:rPr>
              <a:t>(S)</a:t>
            </a:r>
            <a:r>
              <a:rPr lang="uk-UA" b="1" smtClean="0">
                <a:solidFill>
                  <a:srgbClr val="FF0000"/>
                </a:solidFill>
                <a:effectLst/>
                <a:latin typeface="Arial Black" pitchFamily="34" charset="0"/>
              </a:rPr>
              <a:t>.</a:t>
            </a:r>
            <a:endParaRPr lang="ru-RU" b="1" smtClean="0">
              <a:solidFill>
                <a:srgbClr val="FF0000"/>
              </a:solidFill>
              <a:effectLst/>
              <a:latin typeface="Arial Black" pitchFamily="34" charset="0"/>
            </a:endParaRP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5463" y="1296988"/>
            <a:ext cx="9429750" cy="5688012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uk-UA" sz="2000" smtClean="0">
              <a:effectLst/>
            </a:endParaRPr>
          </a:p>
          <a:p>
            <a:pPr>
              <a:lnSpc>
                <a:spcPct val="80000"/>
              </a:lnSpc>
            </a:pPr>
            <a:endParaRPr lang="uk-UA" sz="2000" smtClean="0">
              <a:effectLst/>
            </a:endParaRPr>
          </a:p>
          <a:p>
            <a:pPr>
              <a:lnSpc>
                <a:spcPct val="80000"/>
              </a:lnSpc>
            </a:pPr>
            <a:r>
              <a:rPr lang="uk-UA" sz="3100" smtClean="0">
                <a:solidFill>
                  <a:schemeClr val="hlink"/>
                </a:solidFill>
                <a:effectLst/>
              </a:rPr>
              <a:t> </a:t>
            </a:r>
            <a:r>
              <a:rPr lang="uk-UA" sz="3400" smtClean="0">
                <a:solidFill>
                  <a:schemeClr val="bg2"/>
                </a:solidFill>
                <a:effectLst/>
              </a:rPr>
              <a:t>Підтримує пружність та здоровий вигляд шкіри. </a:t>
            </a:r>
          </a:p>
          <a:p>
            <a:pPr>
              <a:lnSpc>
                <a:spcPct val="80000"/>
              </a:lnSpc>
            </a:pPr>
            <a:r>
              <a:rPr lang="uk-UA" sz="3400" smtClean="0">
                <a:solidFill>
                  <a:schemeClr val="hlink"/>
                </a:solidFill>
                <a:effectLst/>
              </a:rPr>
              <a:t> </a:t>
            </a:r>
            <a:r>
              <a:rPr lang="uk-UA" sz="3400" smtClean="0">
                <a:solidFill>
                  <a:schemeClr val="bg2"/>
                </a:solidFill>
                <a:effectLst/>
              </a:rPr>
              <a:t>Утворює кератин – білок, що знаходиться в суглобах, волоссі та нігтях. </a:t>
            </a:r>
          </a:p>
          <a:p>
            <a:pPr>
              <a:lnSpc>
                <a:spcPct val="80000"/>
              </a:lnSpc>
            </a:pPr>
            <a:r>
              <a:rPr lang="uk-UA" sz="3400" smtClean="0">
                <a:solidFill>
                  <a:schemeClr val="hlink"/>
                </a:solidFill>
                <a:effectLst/>
              </a:rPr>
              <a:t> </a:t>
            </a:r>
            <a:r>
              <a:rPr lang="uk-UA" sz="3400" smtClean="0">
                <a:solidFill>
                  <a:schemeClr val="bg2"/>
                </a:solidFill>
                <a:effectLst/>
              </a:rPr>
              <a:t>Входить до складу майже всіх білків і ферментів в організмі.</a:t>
            </a:r>
            <a:r>
              <a:rPr lang="uk-UA" sz="3400" smtClean="0">
                <a:solidFill>
                  <a:schemeClr val="hlink"/>
                </a:solidFill>
                <a:effectLst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uk-UA" sz="3400" smtClean="0">
                <a:solidFill>
                  <a:schemeClr val="hlink"/>
                </a:solidFill>
                <a:effectLst/>
              </a:rPr>
              <a:t> </a:t>
            </a:r>
            <a:r>
              <a:rPr lang="uk-UA" sz="3400" smtClean="0">
                <a:solidFill>
                  <a:schemeClr val="bg2"/>
                </a:solidFill>
                <a:effectLst/>
              </a:rPr>
              <a:t>Атоми сірки включені амінокислоти цистеїн і метіонін.</a:t>
            </a:r>
          </a:p>
          <a:p>
            <a:pPr>
              <a:lnSpc>
                <a:spcPct val="80000"/>
              </a:lnSpc>
            </a:pPr>
            <a:r>
              <a:rPr lang="uk-UA" sz="3400" smtClean="0">
                <a:solidFill>
                  <a:schemeClr val="hlink"/>
                </a:solidFill>
                <a:effectLst/>
              </a:rPr>
              <a:t> </a:t>
            </a:r>
            <a:r>
              <a:rPr lang="uk-UA" sz="3400" smtClean="0">
                <a:solidFill>
                  <a:schemeClr val="bg2"/>
                </a:solidFill>
                <a:effectLst/>
              </a:rPr>
              <a:t>Містяться в тіаміні та біотвані – вітамінах групи В.</a:t>
            </a:r>
            <a:endParaRPr lang="ru-RU" sz="3400" smtClean="0">
              <a:effectLst/>
            </a:endParaRPr>
          </a:p>
        </p:txBody>
      </p:sp>
      <p:pic>
        <p:nvPicPr>
          <p:cNvPr id="33795" name="Рисунок 4" descr="rastitelnaya_zhizn_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3800" y="0"/>
            <a:ext cx="2619375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25463" y="0"/>
            <a:ext cx="9429750" cy="1760538"/>
          </a:xfrm>
          <a:noFill/>
        </p:spPr>
        <p:txBody>
          <a:bodyPr/>
          <a:lstStyle/>
          <a:p>
            <a:pPr algn="ctr"/>
            <a:r>
              <a:rPr lang="ru-RU" b="1" smtClean="0">
                <a:solidFill>
                  <a:srgbClr val="FF0000"/>
                </a:solidFill>
                <a:effectLst/>
                <a:latin typeface="Arial Black" pitchFamily="34" charset="0"/>
              </a:rPr>
              <a:t>Хлор(Cl)</a:t>
            </a:r>
            <a:r>
              <a:rPr lang="ru-RU" smtClean="0">
                <a:solidFill>
                  <a:srgbClr val="FF0000"/>
                </a:solidFill>
                <a:effectLst/>
                <a:latin typeface="Arial Black" pitchFamily="34" charset="0"/>
              </a:rPr>
              <a:t/>
            </a:r>
            <a:br>
              <a:rPr lang="ru-RU" smtClean="0">
                <a:solidFill>
                  <a:srgbClr val="FF0000"/>
                </a:solidFill>
                <a:effectLst/>
                <a:latin typeface="Arial Black" pitchFamily="34" charset="0"/>
              </a:rPr>
            </a:br>
            <a:endParaRPr lang="ru-RU" smtClean="0">
              <a:solidFill>
                <a:srgbClr val="FF0000"/>
              </a:solidFill>
              <a:effectLst/>
            </a:endParaRPr>
          </a:p>
        </p:txBody>
      </p:sp>
      <p:sp>
        <p:nvSpPr>
          <p:cNvPr id="34818" name="Содержимое 2"/>
          <p:cNvSpPr>
            <a:spLocks noGrp="1"/>
          </p:cNvSpPr>
          <p:nvPr>
            <p:ph idx="4294967295"/>
          </p:nvPr>
        </p:nvSpPr>
        <p:spPr>
          <a:xfrm>
            <a:off x="0" y="647700"/>
            <a:ext cx="10477500" cy="6553200"/>
          </a:xfrm>
          <a:noFill/>
        </p:spPr>
        <p:txBody>
          <a:bodyPr/>
          <a:lstStyle/>
          <a:p>
            <a:pPr marL="341313" indent="-341313" defTabSz="914400">
              <a:lnSpc>
                <a:spcPct val="150000"/>
              </a:lnSpc>
              <a:spcAft>
                <a:spcPts val="600"/>
              </a:spcAft>
            </a:pPr>
            <a:r>
              <a:rPr lang="uk-UA" sz="2800" b="1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У формі хлорид-аніону бере участь у регуляції тургору в деяких рослинах; </a:t>
            </a:r>
          </a:p>
          <a:p>
            <a:pPr marL="341313" indent="-341313" defTabSz="914400">
              <a:lnSpc>
                <a:spcPct val="150000"/>
              </a:lnSpc>
              <a:spcAft>
                <a:spcPts val="600"/>
              </a:spcAft>
            </a:pPr>
            <a:r>
              <a:rPr lang="uk-UA" sz="2800" b="1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Переміщаючись разом з Калієм, він підтримує в клітинах електронейтральність; </a:t>
            </a:r>
          </a:p>
          <a:p>
            <a:pPr marL="341313" indent="-341313" defTabSz="914400">
              <a:lnSpc>
                <a:spcPct val="150000"/>
              </a:lnSpc>
              <a:spcAft>
                <a:spcPts val="600"/>
              </a:spcAft>
            </a:pPr>
            <a:r>
              <a:rPr lang="uk-UA" sz="2800" b="1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Стимулює фотосинтетичне фосфорилювання.</a:t>
            </a:r>
            <a:r>
              <a:rPr lang="uk-UA" sz="2800" b="1" smtClean="0">
                <a:solidFill>
                  <a:srgbClr val="003300"/>
                </a:solidFill>
                <a:effectLst/>
                <a:latin typeface="Arial" charset="0"/>
                <a:cs typeface="Arial" charset="0"/>
              </a:rPr>
              <a:t> </a:t>
            </a:r>
          </a:p>
          <a:p>
            <a:pPr marL="341313" indent="-341313" defTabSz="914400">
              <a:lnSpc>
                <a:spcPct val="150000"/>
              </a:lnSpc>
              <a:spcAft>
                <a:spcPts val="600"/>
              </a:spcAft>
            </a:pPr>
            <a:r>
              <a:rPr lang="uk-UA" sz="2800" b="1" smtClean="0">
                <a:solidFill>
                  <a:schemeClr val="bg2"/>
                </a:solidFill>
                <a:effectLst/>
                <a:latin typeface="Arial" charset="0"/>
              </a:rPr>
              <a:t>Входить до складу хлороводневої кислоти – складової шлункового соку. </a:t>
            </a:r>
          </a:p>
          <a:p>
            <a:pPr marL="341313" indent="-341313" defTabSz="914400">
              <a:lnSpc>
                <a:spcPct val="150000"/>
              </a:lnSpc>
              <a:spcAft>
                <a:spcPts val="600"/>
              </a:spcAft>
            </a:pPr>
            <a:r>
              <a:rPr lang="uk-UA" sz="2800" b="1" smtClean="0">
                <a:solidFill>
                  <a:schemeClr val="bg2"/>
                </a:solidFill>
                <a:effectLst/>
                <a:latin typeface="Arial" charset="0"/>
              </a:rPr>
              <a:t>Разом із Натрієм Хлор є складовою частиною плазми крові у концентрації 0,9 %.</a:t>
            </a:r>
            <a:endParaRPr lang="ru-RU" sz="2800" b="1" smtClean="0">
              <a:solidFill>
                <a:schemeClr val="bg2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35843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10490200" cy="721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Rectangle 5"/>
          <p:cNvSpPr>
            <a:spLocks noChangeArrowheads="1"/>
          </p:cNvSpPr>
          <p:nvPr/>
        </p:nvSpPr>
        <p:spPr bwMode="auto">
          <a:xfrm>
            <a:off x="2544763" y="431800"/>
            <a:ext cx="5513387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7" tIns="45714" rIns="91427" bIns="45714">
            <a:spAutoFit/>
          </a:bodyPr>
          <a:lstStyle/>
          <a:p>
            <a:r>
              <a:rPr lang="ru-RU" sz="4800">
                <a:solidFill>
                  <a:srgbClr val="FF0000"/>
                </a:solidFill>
                <a:latin typeface="Arial Black" pitchFamily="34" charset="0"/>
              </a:rPr>
              <a:t>Мікроелементи</a:t>
            </a:r>
          </a:p>
        </p:txBody>
      </p:sp>
      <p:sp>
        <p:nvSpPr>
          <p:cNvPr id="35845" name="Rectangle 6"/>
          <p:cNvSpPr>
            <a:spLocks noChangeArrowheads="1"/>
          </p:cNvSpPr>
          <p:nvPr/>
        </p:nvSpPr>
        <p:spPr bwMode="auto">
          <a:xfrm>
            <a:off x="2095500" y="1439863"/>
            <a:ext cx="682783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en-US" sz="3200">
                <a:solidFill>
                  <a:srgbClr val="66FF33"/>
                </a:solidFill>
                <a:latin typeface="Arial Black" pitchFamily="34" charset="0"/>
              </a:rPr>
              <a:t>Fe, Cu, Zn, Mn, Co, I,</a:t>
            </a:r>
            <a:r>
              <a:rPr lang="uk-UA" sz="3200">
                <a:solidFill>
                  <a:srgbClr val="66FF33"/>
                </a:solidFill>
                <a:latin typeface="Arial Black" pitchFamily="34" charset="0"/>
              </a:rPr>
              <a:t> </a:t>
            </a:r>
            <a:r>
              <a:rPr lang="en-US" sz="3200">
                <a:solidFill>
                  <a:srgbClr val="66FF33"/>
                </a:solidFill>
                <a:latin typeface="Arial Black" pitchFamily="34" charset="0"/>
              </a:rPr>
              <a:t>Mo, V, Ni, Cr, F, Se, Si,</a:t>
            </a:r>
            <a:r>
              <a:rPr lang="uk-UA" sz="3200">
                <a:solidFill>
                  <a:srgbClr val="66FF33"/>
                </a:solidFill>
                <a:latin typeface="Arial Black" pitchFamily="34" charset="0"/>
              </a:rPr>
              <a:t> </a:t>
            </a:r>
            <a:r>
              <a:rPr lang="en-US" sz="3200">
                <a:solidFill>
                  <a:srgbClr val="66FF33"/>
                </a:solidFill>
                <a:latin typeface="Arial Black" pitchFamily="34" charset="0"/>
              </a:rPr>
              <a:t>Li, B, As</a:t>
            </a:r>
            <a:endParaRPr lang="ru-RU" sz="3200">
              <a:solidFill>
                <a:srgbClr val="66FF33"/>
              </a:solidFill>
              <a:latin typeface="Arial Black" pitchFamily="34" charset="0"/>
            </a:endParaRPr>
          </a:p>
        </p:txBody>
      </p:sp>
      <p:pic>
        <p:nvPicPr>
          <p:cNvPr id="35846" name="Picture 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298450" y="3600450"/>
            <a:ext cx="6138863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7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6884988" y="3600450"/>
            <a:ext cx="3221037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8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/>
          <a:srcRect/>
          <a:stretch>
            <a:fillRect/>
          </a:stretch>
        </p:blipFill>
        <p:spPr bwMode="auto">
          <a:xfrm>
            <a:off x="8415338" y="215900"/>
            <a:ext cx="2062162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9" name="Picture 2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/>
          <a:srcRect/>
          <a:stretch>
            <a:fillRect/>
          </a:stretch>
        </p:blipFill>
        <p:spPr bwMode="auto">
          <a:xfrm>
            <a:off x="0" y="215900"/>
            <a:ext cx="2047875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000">
    <p:sndAc>
      <p:stSnd>
        <p:snd r:embed="rId6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 tmFilter="0,0; .5, 1; 1, 1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4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400"/>
                            </p:stCondLst>
                            <p:childTnLst>
                              <p:par>
                                <p:cTn id="26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10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400"/>
                            </p:stCondLst>
                            <p:childTnLst>
                              <p:par>
                                <p:cTn id="3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1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4400"/>
                            </p:stCondLst>
                            <p:childTnLst>
                              <p:par>
                                <p:cTn id="34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10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/>
      <p:bldP spid="3584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3686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490200" cy="721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Рисунок 6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3138" y="1147763"/>
            <a:ext cx="8531225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Rectangle 6"/>
          <p:cNvSpPr>
            <a:spLocks noChangeArrowheads="1"/>
          </p:cNvSpPr>
          <p:nvPr/>
        </p:nvSpPr>
        <p:spPr bwMode="auto">
          <a:xfrm>
            <a:off x="747713" y="217488"/>
            <a:ext cx="91567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733" tIns="49367" rIns="98733" bIns="49367">
            <a:spAutoFit/>
          </a:bodyPr>
          <a:lstStyle/>
          <a:p>
            <a:pPr algn="ctr" defTabSz="987425"/>
            <a:r>
              <a:rPr lang="uk-UA" sz="4800" b="0">
                <a:solidFill>
                  <a:srgbClr val="FF0000"/>
                </a:solidFill>
                <a:latin typeface="Segoe Print" pitchFamily="2" charset="0"/>
              </a:rPr>
              <a:t> </a:t>
            </a:r>
            <a:r>
              <a:rPr lang="uk-UA" sz="4400" b="0">
                <a:solidFill>
                  <a:srgbClr val="FF0000"/>
                </a:solidFill>
                <a:latin typeface="Arial Black" pitchFamily="34" charset="0"/>
              </a:rPr>
              <a:t>Олігоелемент</a:t>
            </a:r>
            <a:r>
              <a:rPr lang="ru-RU" sz="4400" b="0">
                <a:solidFill>
                  <a:srgbClr val="FF0000"/>
                </a:solidFill>
                <a:latin typeface="Arial Black" pitchFamily="34" charset="0"/>
              </a:rPr>
              <a:t>и</a:t>
            </a:r>
          </a:p>
        </p:txBody>
      </p:sp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3789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490200" cy="721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868363" y="581025"/>
            <a:ext cx="8577262" cy="604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733" tIns="49367" rIns="98733" bIns="49367" anchor="ctr">
            <a:spAutoFit/>
          </a:bodyPr>
          <a:lstStyle/>
          <a:p>
            <a:pPr defTabSz="987425"/>
            <a:r>
              <a:rPr lang="uk-UA" sz="3000" b="0">
                <a:solidFill>
                  <a:srgbClr val="FF0000"/>
                </a:solidFill>
              </a:rPr>
              <a:t>Олігоелементами (або мікроелементами)</a:t>
            </a:r>
            <a:r>
              <a:rPr lang="uk-UA" sz="3000" b="0">
                <a:solidFill>
                  <a:schemeClr val="bg2"/>
                </a:solidFill>
              </a:rPr>
              <a:t> називають елементи, які присутні в організмі людини в дуже малій кількості. Це, в першу чергу, 15 життєво необхідних елементів – Fe, J, Cu, Zn, Co, Cr, Mo, Ni, V, Se, Mn, As, F, Si, Li – надлишок чи дефіцит яких в організмі людини призводить до проблем зі здоров’ям та зовнішністю. Олігоелементи відіграють велике значення у врегулюванні життєвих процесів на клітинному рівні. Відновлення елементного складу організму – перше, з чого необхідно розпочинати оздоровлення та покращення зовнішності.</a:t>
            </a:r>
            <a:r>
              <a:rPr lang="uk-UA" b="0">
                <a:solidFill>
                  <a:schemeClr val="bg2"/>
                </a:solidFill>
              </a:rPr>
              <a:t> </a:t>
            </a:r>
          </a:p>
        </p:txBody>
      </p:sp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10477500" cy="7200900"/>
          </a:xfrm>
        </p:spPr>
        <p:txBody>
          <a:bodyPr/>
          <a:lstStyle/>
          <a:p>
            <a:pPr>
              <a:buFontTx/>
              <a:buNone/>
            </a:pPr>
            <a:r>
              <a:rPr lang="uk-UA" sz="3200" smtClean="0">
                <a:solidFill>
                  <a:schemeClr val="bg2"/>
                </a:solidFill>
                <a:effectLst/>
              </a:rPr>
              <a:t>Медики давно звернули увагу на те, що багато</a:t>
            </a:r>
            <a:r>
              <a:rPr lang="en-US" sz="3200" smtClean="0">
                <a:solidFill>
                  <a:schemeClr val="bg2"/>
                </a:solidFill>
                <a:effectLst/>
              </a:rPr>
              <a:t> </a:t>
            </a:r>
            <a:r>
              <a:rPr lang="uk-UA" sz="3200" smtClean="0">
                <a:solidFill>
                  <a:schemeClr val="bg2"/>
                </a:solidFill>
                <a:effectLst/>
              </a:rPr>
              <a:t>хвороб пов'язані з недостатністю надходження та утримання в організмі певних олігоелементів (мікроелементів).</a:t>
            </a:r>
            <a:r>
              <a:rPr lang="en-US" sz="3200" smtClean="0">
                <a:solidFill>
                  <a:schemeClr val="bg2"/>
                </a:solidFill>
                <a:effectLst/>
              </a:rPr>
              <a:t> </a:t>
            </a:r>
            <a:r>
              <a:rPr lang="uk-UA" sz="3200" smtClean="0">
                <a:solidFill>
                  <a:schemeClr val="bg2"/>
                </a:solidFill>
                <a:effectLst/>
              </a:rPr>
              <a:t>Дефіцит заліза призводить до анемії, дефіцит йоду призводить до порушень в обміні речовин, насамперед у жінок, а це веде до проблем із зайвою вагою. Олігоелементи мають здатність стимулювати роботу рецепторів, що відповідають за розчинення, видалення жиру на рівні клітини, а значить, вони стимулюють процеси схуднення. Аде частина олігоелементів не засвоюється через шлунково-кишковий тракт, тому в багатьох випадках дефіцит олігоелементів поповнюють через шкіру.</a:t>
            </a:r>
            <a:endParaRPr lang="ru-RU" sz="3200" smtClean="0">
              <a:solidFill>
                <a:schemeClr val="bg2"/>
              </a:solidFill>
              <a:effectLst/>
            </a:endParaRPr>
          </a:p>
        </p:txBody>
      </p:sp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 </a:t>
            </a:r>
            <a:endParaRPr lang="ru-RU" smtClean="0">
              <a:effectLst/>
            </a:endParaRP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3993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74625" y="-123825"/>
            <a:ext cx="10826750" cy="744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0" y="0"/>
            <a:ext cx="10477500" cy="719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733" tIns="49367" rIns="98733" bIns="49367">
            <a:spAutoFit/>
          </a:bodyPr>
          <a:lstStyle/>
          <a:p>
            <a:pPr algn="ctr" defTabSz="987425"/>
            <a:r>
              <a:rPr lang="uk-UA" sz="3100" b="0">
                <a:solidFill>
                  <a:srgbClr val="FF0000"/>
                </a:solidFill>
                <a:latin typeface="Arial Black" pitchFamily="34" charset="0"/>
              </a:rPr>
              <a:t>Ферум-залізо </a:t>
            </a:r>
            <a:r>
              <a:rPr lang="en-US" sz="3100" b="0">
                <a:solidFill>
                  <a:srgbClr val="FF0000"/>
                </a:solidFill>
                <a:latin typeface="Arial Black" pitchFamily="34" charset="0"/>
              </a:rPr>
              <a:t>(Fe)</a:t>
            </a:r>
            <a:r>
              <a:rPr lang="uk-UA" sz="3100" b="0">
                <a:solidFill>
                  <a:srgbClr val="FF3399"/>
                </a:solidFill>
                <a:latin typeface="Arial Black" pitchFamily="34" charset="0"/>
              </a:rPr>
              <a:t>.</a:t>
            </a:r>
            <a:r>
              <a:rPr lang="uk-UA" sz="3100" b="0">
                <a:latin typeface="Arial Black" pitchFamily="34" charset="0"/>
              </a:rPr>
              <a:t> </a:t>
            </a:r>
          </a:p>
          <a:p>
            <a:pPr defTabSz="987425">
              <a:buFontTx/>
              <a:buChar char="•"/>
            </a:pPr>
            <a:r>
              <a:rPr lang="uk-UA" sz="3100" b="0">
                <a:solidFill>
                  <a:srgbClr val="FF0000"/>
                </a:solidFill>
              </a:rPr>
              <a:t>  </a:t>
            </a:r>
            <a:r>
              <a:rPr lang="uk-UA" sz="3100" b="0">
                <a:solidFill>
                  <a:schemeClr val="bg1"/>
                </a:solidFill>
              </a:rPr>
              <a:t>Входить до складу гемоглобіну - надаючи крові червоний колір. Гемоглобін переносить кисень з легень по всьому тілу, тому низький вміст заліза проявляється у втомі і м'язовій слабкості. </a:t>
            </a:r>
          </a:p>
          <a:p>
            <a:pPr defTabSz="987425">
              <a:buFontTx/>
              <a:buChar char="•"/>
            </a:pPr>
            <a:r>
              <a:rPr lang="uk-UA" sz="3100" b="0">
                <a:solidFill>
                  <a:srgbClr val="FF0000"/>
                </a:solidFill>
              </a:rPr>
              <a:t>  </a:t>
            </a:r>
            <a:r>
              <a:rPr lang="uk-UA" sz="3100" b="0">
                <a:solidFill>
                  <a:schemeClr val="bg1"/>
                </a:solidFill>
              </a:rPr>
              <a:t>Залізо потрібне для структурної побудови м'язових білків (міоглобін). Воно бере участь у багатьох біохімічних реакціях як каталізатор. </a:t>
            </a:r>
          </a:p>
          <a:p>
            <a:pPr defTabSz="987425">
              <a:buFontTx/>
              <a:buChar char="•"/>
            </a:pPr>
            <a:r>
              <a:rPr lang="uk-UA" sz="3100" b="0">
                <a:solidFill>
                  <a:srgbClr val="FF0000"/>
                </a:solidFill>
              </a:rPr>
              <a:t> </a:t>
            </a:r>
            <a:r>
              <a:rPr lang="uk-UA" sz="3100" b="0">
                <a:solidFill>
                  <a:schemeClr val="bg1"/>
                </a:solidFill>
              </a:rPr>
              <a:t>Про низьку кількість заліза свідчить </a:t>
            </a:r>
          </a:p>
          <a:p>
            <a:pPr defTabSz="987425"/>
            <a:r>
              <a:rPr lang="uk-UA" sz="3100" b="0">
                <a:solidFill>
                  <a:schemeClr val="bg1"/>
                </a:solidFill>
              </a:rPr>
              <a:t>бліда шкіра і бліді слизові оболонки -</a:t>
            </a:r>
          </a:p>
          <a:p>
            <a:pPr defTabSz="987425"/>
            <a:r>
              <a:rPr lang="uk-UA" sz="3100" b="0">
                <a:solidFill>
                  <a:schemeClr val="bg1"/>
                </a:solidFill>
              </a:rPr>
              <a:t>це класичні ознаки анемії.</a:t>
            </a:r>
            <a:endParaRPr lang="uk-UA" sz="3100" b="0">
              <a:solidFill>
                <a:srgbClr val="FF0000"/>
              </a:solidFill>
            </a:endParaRPr>
          </a:p>
          <a:p>
            <a:pPr defTabSz="987425">
              <a:buFontTx/>
              <a:buChar char="•"/>
            </a:pPr>
            <a:r>
              <a:rPr lang="uk-UA" sz="3100" b="0">
                <a:solidFill>
                  <a:srgbClr val="FF0000"/>
                </a:solidFill>
              </a:rPr>
              <a:t> </a:t>
            </a:r>
            <a:r>
              <a:rPr lang="uk-UA" sz="3100" b="0">
                <a:solidFill>
                  <a:schemeClr val="bg1"/>
                </a:solidFill>
              </a:rPr>
              <a:t> Для того, щоб </a:t>
            </a:r>
            <a:r>
              <a:rPr lang="en-US" sz="3100" b="0">
                <a:solidFill>
                  <a:schemeClr val="bg1"/>
                </a:solidFill>
              </a:rPr>
              <a:t>Fe</a:t>
            </a:r>
            <a:r>
              <a:rPr lang="uk-UA" sz="3100" b="0">
                <a:solidFill>
                  <a:schemeClr val="bg1"/>
                </a:solidFill>
              </a:rPr>
              <a:t> ефективно працював</a:t>
            </a:r>
          </a:p>
          <a:p>
            <a:pPr defTabSz="987425"/>
            <a:r>
              <a:rPr lang="uk-UA" sz="3100" b="0">
                <a:solidFill>
                  <a:schemeClr val="bg1"/>
                </a:solidFill>
              </a:rPr>
              <a:t> в організмі, необхідні </a:t>
            </a:r>
            <a:r>
              <a:rPr lang="en-US" sz="3100" b="0">
                <a:solidFill>
                  <a:schemeClr val="bg1"/>
                </a:solidFill>
              </a:rPr>
              <a:t>Ca</a:t>
            </a:r>
            <a:r>
              <a:rPr lang="uk-UA" sz="3100" b="0">
                <a:solidFill>
                  <a:schemeClr val="bg1"/>
                </a:solidFill>
              </a:rPr>
              <a:t> і </a:t>
            </a:r>
            <a:r>
              <a:rPr lang="en-US" sz="3100" b="0">
                <a:solidFill>
                  <a:schemeClr val="bg1"/>
                </a:solidFill>
              </a:rPr>
              <a:t>Cu</a:t>
            </a:r>
            <a:r>
              <a:rPr lang="uk-UA" sz="3100" b="0">
                <a:solidFill>
                  <a:schemeClr val="bg1"/>
                </a:solidFill>
              </a:rPr>
              <a:t>.</a:t>
            </a:r>
            <a:endParaRPr lang="uk-UA" sz="3100" b="0">
              <a:solidFill>
                <a:srgbClr val="FF0000"/>
              </a:solidFill>
            </a:endParaRPr>
          </a:p>
          <a:p>
            <a:pPr defTabSz="987425">
              <a:buFontTx/>
              <a:buChar char="•"/>
            </a:pPr>
            <a:r>
              <a:rPr lang="uk-UA" sz="3100" b="0">
                <a:solidFill>
                  <a:srgbClr val="FF0000"/>
                </a:solidFill>
              </a:rPr>
              <a:t>  </a:t>
            </a:r>
            <a:r>
              <a:rPr lang="uk-UA" sz="3100" b="0">
                <a:solidFill>
                  <a:schemeClr val="bg1"/>
                </a:solidFill>
              </a:rPr>
              <a:t>При недостачі порушуються процеси </a:t>
            </a:r>
          </a:p>
          <a:p>
            <a:pPr defTabSz="987425"/>
            <a:r>
              <a:rPr lang="uk-UA" sz="3100" b="0">
                <a:solidFill>
                  <a:schemeClr val="bg1"/>
                </a:solidFill>
              </a:rPr>
              <a:t>утворення еритроцитів.</a:t>
            </a:r>
            <a:r>
              <a:rPr lang="uk-UA" sz="3100" b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39941" name="Рисунок 7" descr="hemo.jpg"/>
          <p:cNvPicPr>
            <a:picLocks noChangeAspect="1"/>
          </p:cNvPicPr>
          <p:nvPr/>
        </p:nvPicPr>
        <p:blipFill>
          <a:blip r:embed="rId4">
            <a:lum contrast="-4000"/>
          </a:blip>
          <a:srcRect/>
          <a:stretch>
            <a:fillRect/>
          </a:stretch>
        </p:blipFill>
        <p:spPr bwMode="auto">
          <a:xfrm>
            <a:off x="7615238" y="4027488"/>
            <a:ext cx="3071812" cy="317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Рисунок 5" descr="эритроцит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839200" y="2879725"/>
            <a:ext cx="17907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1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2000"/>
                                        <p:tgtEl>
                                          <p:spTgt spid="225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2000"/>
                                        <p:tgtEl>
                                          <p:spTgt spid="225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2000"/>
                                        <p:tgtEl>
                                          <p:spTgt spid="225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4403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700" y="-11113"/>
            <a:ext cx="10490200" cy="721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269875" y="-3175"/>
            <a:ext cx="9864725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733" tIns="49367" rIns="98733" bIns="49367" anchor="ctr">
            <a:spAutoFit/>
          </a:bodyPr>
          <a:lstStyle/>
          <a:p>
            <a:pPr algn="ctr" defTabSz="987425"/>
            <a:r>
              <a:rPr lang="uk-UA" sz="3500" b="0">
                <a:solidFill>
                  <a:srgbClr val="FF0000"/>
                </a:solidFill>
                <a:latin typeface="Arial Black" pitchFamily="34" charset="0"/>
              </a:rPr>
              <a:t>Йод</a:t>
            </a:r>
            <a:r>
              <a:rPr lang="en-US" sz="3500" b="0">
                <a:solidFill>
                  <a:srgbClr val="FF0000"/>
                </a:solidFill>
                <a:latin typeface="Arial Black" pitchFamily="34" charset="0"/>
              </a:rPr>
              <a:t>(I)</a:t>
            </a:r>
            <a:r>
              <a:rPr lang="uk-UA" sz="3500" b="0">
                <a:solidFill>
                  <a:srgbClr val="FF0000"/>
                </a:solidFill>
                <a:latin typeface="Arial Black" pitchFamily="34" charset="0"/>
              </a:rPr>
              <a:t>.</a:t>
            </a:r>
            <a:r>
              <a:rPr lang="uk-UA" sz="3500" b="0"/>
              <a:t> </a:t>
            </a:r>
          </a:p>
          <a:p>
            <a:pPr defTabSz="987425">
              <a:buFontTx/>
              <a:buChar char="•"/>
            </a:pPr>
            <a:r>
              <a:rPr lang="uk-UA" sz="3500" b="0">
                <a:solidFill>
                  <a:srgbClr val="FF0000"/>
                </a:solidFill>
              </a:rPr>
              <a:t>  </a:t>
            </a:r>
            <a:r>
              <a:rPr lang="uk-UA" sz="3400">
                <a:solidFill>
                  <a:schemeClr val="bg2"/>
                </a:solidFill>
              </a:rPr>
              <a:t>Регулятор функції щитовидної залози, яка керує обміном речовин і регулює вагу. </a:t>
            </a:r>
          </a:p>
          <a:p>
            <a:pPr defTabSz="987425">
              <a:buFontTx/>
              <a:buChar char="•"/>
            </a:pPr>
            <a:r>
              <a:rPr lang="uk-UA" sz="3400">
                <a:solidFill>
                  <a:srgbClr val="FF0000"/>
                </a:solidFill>
              </a:rPr>
              <a:t>  </a:t>
            </a:r>
            <a:r>
              <a:rPr lang="uk-UA" sz="3400">
                <a:solidFill>
                  <a:schemeClr val="bg2"/>
                </a:solidFill>
              </a:rPr>
              <a:t>Сприяє утворенню гормонів, включаючи тироксин і трийодтиронін, які контролюють швидкість обміну речовин, супроводжуваного вивільненням енергії. </a:t>
            </a:r>
          </a:p>
          <a:p>
            <a:pPr defTabSz="987425">
              <a:buFontTx/>
              <a:buChar char="•"/>
            </a:pPr>
            <a:r>
              <a:rPr lang="uk-UA" sz="3400">
                <a:solidFill>
                  <a:srgbClr val="FF0000"/>
                </a:solidFill>
              </a:rPr>
              <a:t>  </a:t>
            </a:r>
            <a:r>
              <a:rPr lang="uk-UA" sz="3400">
                <a:solidFill>
                  <a:schemeClr val="bg2"/>
                </a:solidFill>
              </a:rPr>
              <a:t>Його засвоєння погіршується і через прийом ліків.</a:t>
            </a:r>
          </a:p>
        </p:txBody>
      </p:sp>
      <p:pic>
        <p:nvPicPr>
          <p:cNvPr id="43013" name="Рисунок 5" descr="struma4n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2988" y="4824413"/>
            <a:ext cx="2571750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Рисунок 4" descr="482d6713e83d1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91500" y="4752975"/>
            <a:ext cx="22860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7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1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7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uiExpand="1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5120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700" y="0"/>
            <a:ext cx="10490200" cy="721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784225" y="619125"/>
            <a:ext cx="8824913" cy="596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733" tIns="49367" rIns="98733" bIns="49367" anchor="ctr">
            <a:spAutoFit/>
          </a:bodyPr>
          <a:lstStyle/>
          <a:p>
            <a:pPr defTabSz="987425"/>
            <a:r>
              <a:rPr lang="uk-UA" sz="3500" b="0">
                <a:solidFill>
                  <a:srgbClr val="FF0000"/>
                </a:solidFill>
              </a:rPr>
              <a:t>Як визначити, що мікроелементів не вистачає?</a:t>
            </a:r>
            <a:endParaRPr lang="ru-RU" sz="3500" b="0">
              <a:solidFill>
                <a:srgbClr val="FF0000"/>
              </a:solidFill>
            </a:endParaRPr>
          </a:p>
          <a:p>
            <a:pPr defTabSz="987425"/>
            <a:r>
              <a:rPr lang="uk-UA" sz="3500" b="0">
                <a:solidFill>
                  <a:schemeClr val="accent2"/>
                </a:solidFill>
              </a:rPr>
              <a:t>У першу чергу, потрібно звернути увагу на стан волосся, нігтів. Про дефіцит говорять наступні ознаки:</a:t>
            </a:r>
            <a:endParaRPr lang="ru-RU" sz="3500" b="0">
              <a:solidFill>
                <a:schemeClr val="accent2"/>
              </a:solidFill>
            </a:endParaRPr>
          </a:p>
          <a:p>
            <a:pPr defTabSz="987425"/>
            <a:r>
              <a:rPr lang="uk-UA" sz="3500" b="0">
                <a:solidFill>
                  <a:schemeClr val="bg2"/>
                </a:solidFill>
              </a:rPr>
              <a:t>• Зміни нігтьової пластини (ламкість, нерівність, поява смугастості)</a:t>
            </a:r>
            <a:endParaRPr lang="ru-RU" sz="3500" b="0">
              <a:solidFill>
                <a:schemeClr val="bg2"/>
              </a:solidFill>
            </a:endParaRPr>
          </a:p>
          <a:p>
            <a:pPr defTabSz="987425"/>
            <a:r>
              <a:rPr lang="uk-UA" sz="3500" b="0">
                <a:solidFill>
                  <a:schemeClr val="bg2"/>
                </a:solidFill>
              </a:rPr>
              <a:t>• Ламкість і підвищене випадання волосся (дифузна і вогнищева алопеція)</a:t>
            </a:r>
            <a:endParaRPr lang="ru-RU" sz="3500" b="0">
              <a:solidFill>
                <a:schemeClr val="bg2"/>
              </a:solidFill>
            </a:endParaRPr>
          </a:p>
          <a:p>
            <a:pPr defTabSz="987425"/>
            <a:r>
              <a:rPr lang="uk-UA" sz="3500" b="0">
                <a:solidFill>
                  <a:schemeClr val="bg2"/>
                </a:solidFill>
              </a:rPr>
              <a:t>• Раннє посивіння волосся</a:t>
            </a:r>
            <a:endParaRPr lang="ru-RU" sz="3500" b="0">
              <a:solidFill>
                <a:schemeClr val="bg2"/>
              </a:solidFill>
            </a:endParaRPr>
          </a:p>
          <a:p>
            <a:pPr defTabSz="987425"/>
            <a:r>
              <a:rPr lang="uk-UA" sz="3500" b="0">
                <a:solidFill>
                  <a:schemeClr val="bg2"/>
                </a:solidFill>
              </a:rPr>
              <a:t>• Зміна емалі зубів</a:t>
            </a:r>
          </a:p>
        </p:txBody>
      </p:sp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5222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700" y="0"/>
            <a:ext cx="10490200" cy="721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417513"/>
            <a:ext cx="10477500" cy="596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733" tIns="49367" rIns="98733" bIns="49367" anchor="ctr">
            <a:spAutoFit/>
          </a:bodyPr>
          <a:lstStyle/>
          <a:p>
            <a:pPr algn="ctr" defTabSz="987425"/>
            <a:r>
              <a:rPr lang="uk-UA" sz="3500" b="0">
                <a:solidFill>
                  <a:srgbClr val="FF0000"/>
                </a:solidFill>
                <a:latin typeface="Arial Black" pitchFamily="34" charset="0"/>
              </a:rPr>
              <a:t>Чому олігоелементів не вистачає?</a:t>
            </a:r>
            <a:endParaRPr lang="ru-RU" sz="3500" b="0">
              <a:solidFill>
                <a:srgbClr val="FF0000"/>
              </a:solidFill>
              <a:latin typeface="Arial Black" pitchFamily="34" charset="0"/>
            </a:endParaRPr>
          </a:p>
          <a:p>
            <a:pPr algn="ctr" defTabSz="987425"/>
            <a:r>
              <a:rPr lang="uk-UA" sz="3500" b="0">
                <a:solidFill>
                  <a:srgbClr val="0000CC"/>
                </a:solidFill>
              </a:rPr>
              <a:t>• несприятлива екологічна обстановка</a:t>
            </a:r>
            <a:endParaRPr lang="ru-RU" sz="3500" b="0">
              <a:solidFill>
                <a:srgbClr val="0000CC"/>
              </a:solidFill>
            </a:endParaRPr>
          </a:p>
          <a:p>
            <a:pPr algn="ctr" defTabSz="987425"/>
            <a:r>
              <a:rPr lang="uk-UA" sz="3500" b="0">
                <a:solidFill>
                  <a:srgbClr val="0000CC"/>
                </a:solidFill>
              </a:rPr>
              <a:t>• стрес</a:t>
            </a:r>
            <a:endParaRPr lang="ru-RU" sz="3500" b="0">
              <a:solidFill>
                <a:srgbClr val="0000CC"/>
              </a:solidFill>
            </a:endParaRPr>
          </a:p>
          <a:p>
            <a:pPr algn="ctr" defTabSz="987425"/>
            <a:r>
              <a:rPr lang="uk-UA" sz="3500" b="0">
                <a:solidFill>
                  <a:srgbClr val="0000CC"/>
                </a:solidFill>
              </a:rPr>
              <a:t>• хронічні захворювання</a:t>
            </a:r>
            <a:endParaRPr lang="ru-RU" sz="3500" b="0">
              <a:solidFill>
                <a:srgbClr val="0000CC"/>
              </a:solidFill>
            </a:endParaRPr>
          </a:p>
          <a:p>
            <a:pPr algn="ctr" defTabSz="987425"/>
            <a:r>
              <a:rPr lang="uk-UA" sz="3500" b="0">
                <a:solidFill>
                  <a:srgbClr val="0000CC"/>
                </a:solidFill>
              </a:rPr>
              <a:t>• вживання в їжу продуктів з критичним вмістом токсичних мінералів (вони витісняють</a:t>
            </a:r>
            <a:endParaRPr lang="en-US" sz="3500" b="0">
              <a:solidFill>
                <a:srgbClr val="0000CC"/>
              </a:solidFill>
            </a:endParaRPr>
          </a:p>
          <a:p>
            <a:pPr algn="ctr" defTabSz="987425"/>
            <a:r>
              <a:rPr lang="uk-UA" sz="3500" b="0">
                <a:solidFill>
                  <a:srgbClr val="0000CC"/>
                </a:solidFill>
              </a:rPr>
              <a:t>з організму незамінні мікроелементи)</a:t>
            </a:r>
            <a:endParaRPr lang="ru-RU" sz="3500" b="0">
              <a:solidFill>
                <a:srgbClr val="0000CC"/>
              </a:solidFill>
            </a:endParaRPr>
          </a:p>
          <a:p>
            <a:pPr algn="ctr" defTabSz="987425"/>
            <a:r>
              <a:rPr lang="uk-UA" sz="3500" b="0">
                <a:solidFill>
                  <a:srgbClr val="0000CC"/>
                </a:solidFill>
              </a:rPr>
              <a:t>• незбалансованість дієти</a:t>
            </a:r>
            <a:endParaRPr lang="ru-RU" sz="3500" b="0">
              <a:solidFill>
                <a:srgbClr val="0000CC"/>
              </a:solidFill>
            </a:endParaRPr>
          </a:p>
          <a:p>
            <a:pPr algn="ctr" defTabSz="987425"/>
            <a:r>
              <a:rPr lang="uk-UA" sz="3500" b="0">
                <a:solidFill>
                  <a:srgbClr val="0000CC"/>
                </a:solidFill>
              </a:rPr>
              <a:t>• швидка втрата ваги</a:t>
            </a:r>
            <a:endParaRPr lang="ru-RU" sz="3500" b="0">
              <a:solidFill>
                <a:srgbClr val="0000CC"/>
              </a:solidFill>
            </a:endParaRPr>
          </a:p>
          <a:p>
            <a:pPr algn="ctr" defTabSz="987425"/>
            <a:r>
              <a:rPr lang="uk-UA" sz="3500" b="0">
                <a:solidFill>
                  <a:srgbClr val="0000CC"/>
                </a:solidFill>
              </a:rPr>
              <a:t>• сезонний гіповітаміноз (при дефіциті </a:t>
            </a:r>
            <a:endParaRPr lang="en-US" sz="3500" b="0">
              <a:solidFill>
                <a:srgbClr val="0000CC"/>
              </a:solidFill>
            </a:endParaRPr>
          </a:p>
          <a:p>
            <a:pPr algn="ctr" defTabSz="987425"/>
            <a:r>
              <a:rPr lang="uk-UA" sz="3500" b="0">
                <a:solidFill>
                  <a:srgbClr val="0000CC"/>
                </a:solidFill>
              </a:rPr>
              <a:t>вітамінів виникає дефіцит олігоелементів)</a:t>
            </a:r>
          </a:p>
        </p:txBody>
      </p:sp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33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33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33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7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7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7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7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337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300"/>
                            </p:stCondLst>
                            <p:childTnLst>
                              <p:par>
                                <p:cTn id="66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3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3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3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3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tmFilter="0,0; .5, 1; 1, 1"/>
                                        <p:tgtEl>
                                          <p:spTgt spid="33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600"/>
                            </p:stCondLst>
                            <p:childTnLst>
                              <p:par>
                                <p:cTn id="74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7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37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37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37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tmFilter="0,0; .5, 1; 1, 1"/>
                                        <p:tgtEl>
                                          <p:spTgt spid="337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5325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700" y="-11113"/>
            <a:ext cx="10490200" cy="721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2" name="Rectangle 6"/>
          <p:cNvSpPr>
            <a:spLocks noChangeArrowheads="1"/>
          </p:cNvSpPr>
          <p:nvPr/>
        </p:nvSpPr>
        <p:spPr bwMode="auto">
          <a:xfrm>
            <a:off x="598488" y="0"/>
            <a:ext cx="9879012" cy="646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uk-UA" sz="3800" b="0">
                <a:solidFill>
                  <a:schemeClr val="bg1"/>
                </a:solidFill>
                <a:latin typeface="Arial" charset="0"/>
              </a:rPr>
              <a:t>З їжею до організму надходить основна частина різних вітамінів. Однак не всі вони після приготування їжі зберігаються в необхідній кількості. Наприклад, процес кип'ятіння молока "вбиває" не тільки небажані мікроорганізми, а й важливі вітаміни. "Тепличні" продукти мають у своєму складі вітаміни в помітно меншій кількості, ніж їхні брати з грядок. Вітаміни та мінерали, крім того, втрачаються при варінні, заморожуванні, висушуванні. </a:t>
            </a:r>
            <a:endParaRPr lang="ru-RU" sz="3800" b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 advTm="15000">
    <p:sndAc>
      <p:stSnd>
        <p:snd r:embed="rId2" name="chimes.wav"/>
      </p:stSnd>
    </p:sndAc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5427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1113"/>
            <a:ext cx="10490200" cy="721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454025" y="390525"/>
            <a:ext cx="6884988" cy="543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733" tIns="49367" rIns="98733" bIns="49367" anchor="ctr">
            <a:spAutoFit/>
          </a:bodyPr>
          <a:lstStyle/>
          <a:p>
            <a:pPr defTabSz="987425"/>
            <a:r>
              <a:rPr lang="uk-UA" sz="3500" b="0">
                <a:solidFill>
                  <a:srgbClr val="0000CC"/>
                </a:solidFill>
              </a:rPr>
              <a:t>Більш того, на жаль, не всі олігоелементи добре засвоюються через шлунково-кишковий тракт (ШКТ). Деякі елементи досить погано всмоктуються - це означає, як би ви не харчувалися - їх все одно може не вистачати, тим більше під час стресу їх витрата значно збільшується.</a:t>
            </a:r>
          </a:p>
        </p:txBody>
      </p:sp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5632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700" y="0"/>
            <a:ext cx="10490200" cy="721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0" y="60325"/>
            <a:ext cx="10926763" cy="687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733" tIns="49367" rIns="98733" bIns="49367" anchor="ctr">
            <a:spAutoFit/>
          </a:bodyPr>
          <a:lstStyle/>
          <a:p>
            <a:pPr algn="ctr" defTabSz="987425"/>
            <a:r>
              <a:rPr lang="uk-UA" sz="3600" b="0">
                <a:solidFill>
                  <a:srgbClr val="FF0000"/>
                </a:solidFill>
              </a:rPr>
              <a:t>Симптоми, які свідчать про нестачу основних олігоелементів:</a:t>
            </a:r>
            <a:endParaRPr lang="ru-RU" sz="3600" b="0">
              <a:solidFill>
                <a:srgbClr val="FF0000"/>
              </a:solidFill>
            </a:endParaRPr>
          </a:p>
          <a:p>
            <a:pPr defTabSz="987425">
              <a:buFontTx/>
              <a:buChar char="•"/>
            </a:pPr>
            <a:r>
              <a:rPr lang="uk-UA" sz="3100" b="0">
                <a:solidFill>
                  <a:srgbClr val="990099"/>
                </a:solidFill>
              </a:rPr>
              <a:t> Поганий апетит - брак цинку і заліза</a:t>
            </a:r>
            <a:endParaRPr lang="ru-RU" sz="3100" b="0">
              <a:solidFill>
                <a:srgbClr val="990099"/>
              </a:solidFill>
            </a:endParaRPr>
          </a:p>
          <a:p>
            <a:pPr defTabSz="987425">
              <a:buFontTx/>
              <a:buChar char="•"/>
            </a:pPr>
            <a:r>
              <a:rPr lang="uk-UA" sz="3100" b="0">
                <a:solidFill>
                  <a:srgbClr val="990099"/>
                </a:solidFill>
              </a:rPr>
              <a:t> Погана пам'ять - дефіцит цинку, марганцю, міді</a:t>
            </a:r>
            <a:endParaRPr lang="ru-RU" sz="3100" b="0">
              <a:solidFill>
                <a:srgbClr val="990099"/>
              </a:solidFill>
            </a:endParaRPr>
          </a:p>
          <a:p>
            <a:pPr defTabSz="987425">
              <a:buFontTx/>
              <a:buChar char="•"/>
            </a:pPr>
            <a:r>
              <a:rPr lang="uk-UA" sz="3100" b="0">
                <a:solidFill>
                  <a:srgbClr val="990099"/>
                </a:solidFill>
              </a:rPr>
              <a:t> Хронічна втома - Магній, Марганець</a:t>
            </a:r>
            <a:endParaRPr lang="ru-RU" sz="3100" b="0">
              <a:solidFill>
                <a:srgbClr val="990099"/>
              </a:solidFill>
            </a:endParaRPr>
          </a:p>
          <a:p>
            <a:pPr defTabSz="987425">
              <a:buFontTx/>
              <a:buChar char="•"/>
            </a:pPr>
            <a:r>
              <a:rPr lang="uk-UA" sz="3100" b="0">
                <a:solidFill>
                  <a:srgbClr val="990099"/>
                </a:solidFill>
              </a:rPr>
              <a:t> Знижений настрій - Мідь, Марганець, Калій, Цинк</a:t>
            </a:r>
            <a:endParaRPr lang="ru-RU" sz="3100" b="0">
              <a:solidFill>
                <a:srgbClr val="990099"/>
              </a:solidFill>
            </a:endParaRPr>
          </a:p>
          <a:p>
            <a:pPr defTabSz="987425">
              <a:buFontTx/>
              <a:buChar char="•"/>
            </a:pPr>
            <a:r>
              <a:rPr lang="uk-UA" sz="3100" b="0">
                <a:solidFill>
                  <a:srgbClr val="990099"/>
                </a:solidFill>
              </a:rPr>
              <a:t> Загальна слабкість - Калій, Магній, Цинк</a:t>
            </a:r>
            <a:endParaRPr lang="ru-RU" sz="3100" b="0">
              <a:solidFill>
                <a:srgbClr val="990099"/>
              </a:solidFill>
            </a:endParaRPr>
          </a:p>
          <a:p>
            <a:pPr defTabSz="987425">
              <a:buFontTx/>
              <a:buChar char="•"/>
            </a:pPr>
            <a:r>
              <a:rPr lang="uk-UA" sz="3100" b="0">
                <a:solidFill>
                  <a:srgbClr val="990099"/>
                </a:solidFill>
              </a:rPr>
              <a:t> Розлади сну - Магній, Марганець</a:t>
            </a:r>
            <a:endParaRPr lang="ru-RU" sz="3100" b="0">
              <a:solidFill>
                <a:srgbClr val="990099"/>
              </a:solidFill>
            </a:endParaRPr>
          </a:p>
          <a:p>
            <a:pPr defTabSz="987425">
              <a:buFontTx/>
              <a:buChar char="•"/>
            </a:pPr>
            <a:r>
              <a:rPr lang="uk-UA" sz="3100" b="0">
                <a:solidFill>
                  <a:srgbClr val="990099"/>
                </a:solidFill>
              </a:rPr>
              <a:t> Зниження слуху - Марганець, Мідь   </a:t>
            </a:r>
            <a:endParaRPr lang="ru-RU" sz="3100" b="0">
              <a:solidFill>
                <a:srgbClr val="990099"/>
              </a:solidFill>
            </a:endParaRPr>
          </a:p>
          <a:p>
            <a:pPr defTabSz="987425">
              <a:buFontTx/>
              <a:buChar char="•"/>
            </a:pPr>
            <a:r>
              <a:rPr lang="uk-UA" sz="3100" b="0">
                <a:solidFill>
                  <a:srgbClr val="990099"/>
                </a:solidFill>
              </a:rPr>
              <a:t> Порушення гостроти зору - Цинк, Мідь, Магній, Хром</a:t>
            </a:r>
            <a:endParaRPr lang="ru-RU" sz="3100" b="0">
              <a:solidFill>
                <a:srgbClr val="990099"/>
              </a:solidFill>
            </a:endParaRPr>
          </a:p>
          <a:p>
            <a:pPr defTabSz="987425">
              <a:buFontTx/>
              <a:buChar char="•"/>
            </a:pPr>
            <a:r>
              <a:rPr lang="uk-UA" sz="3100" b="0">
                <a:solidFill>
                  <a:srgbClr val="990099"/>
                </a:solidFill>
              </a:rPr>
              <a:t> Надмірна вага - Хром, Марганець, Цинк</a:t>
            </a:r>
            <a:endParaRPr lang="ru-RU" sz="3100" b="0">
              <a:solidFill>
                <a:srgbClr val="990099"/>
              </a:solidFill>
            </a:endParaRPr>
          </a:p>
          <a:p>
            <a:pPr defTabSz="987425">
              <a:buFontTx/>
              <a:buChar char="•"/>
            </a:pPr>
            <a:r>
              <a:rPr lang="uk-UA" sz="3100" b="0">
                <a:solidFill>
                  <a:srgbClr val="990099"/>
                </a:solidFill>
              </a:rPr>
              <a:t> Захворювання печінки - брак селену і цинку</a:t>
            </a:r>
            <a:endParaRPr lang="ru-RU" sz="3100" b="0">
              <a:solidFill>
                <a:srgbClr val="990099"/>
              </a:solidFill>
            </a:endParaRPr>
          </a:p>
          <a:p>
            <a:pPr defTabSz="987425">
              <a:buFontTx/>
              <a:buChar char="•"/>
            </a:pPr>
            <a:r>
              <a:rPr lang="uk-UA" sz="3100" b="0">
                <a:solidFill>
                  <a:srgbClr val="990099"/>
                </a:solidFill>
              </a:rPr>
              <a:t> Підвищена кислотність шлунка - магній</a:t>
            </a:r>
            <a:endParaRPr lang="ru-RU" sz="3100" b="0">
              <a:solidFill>
                <a:srgbClr val="990099"/>
              </a:solidFill>
            </a:endParaRPr>
          </a:p>
          <a:p>
            <a:pPr defTabSz="987425">
              <a:buFontTx/>
              <a:buChar char="•"/>
            </a:pPr>
            <a:r>
              <a:rPr lang="uk-UA" sz="3100" b="0">
                <a:solidFill>
                  <a:srgbClr val="990099"/>
                </a:solidFill>
              </a:rPr>
              <a:t> Застій жовчі - знову магній</a:t>
            </a:r>
          </a:p>
        </p:txBody>
      </p:sp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7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7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37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78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78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8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78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8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8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78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78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 tmFilter="0,0; .5, 1; 1, 1"/>
                                        <p:tgtEl>
                                          <p:spTgt spid="378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78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78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8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8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tmFilter="0,0; .5, 1; 1, 1"/>
                                        <p:tgtEl>
                                          <p:spTgt spid="378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789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789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789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789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3789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789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789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789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789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5734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490200" cy="721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287338" y="-58738"/>
            <a:ext cx="10190162" cy="7210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733" tIns="49367" rIns="98733" bIns="49367" anchor="ctr">
            <a:spAutoFit/>
          </a:bodyPr>
          <a:lstStyle/>
          <a:p>
            <a:pPr defTabSz="987425">
              <a:buFontTx/>
              <a:buChar char="•"/>
            </a:pPr>
            <a:r>
              <a:rPr lang="en-US" sz="3200" b="0">
                <a:solidFill>
                  <a:schemeClr val="bg2"/>
                </a:solidFill>
              </a:rPr>
              <a:t>  </a:t>
            </a:r>
            <a:r>
              <a:rPr lang="uk-UA" sz="3100" b="0">
                <a:solidFill>
                  <a:schemeClr val="bg2"/>
                </a:solidFill>
              </a:rPr>
              <a:t>Поразка слизової шлунково-кишкового тракту - Селен, Цинк, Калій, Залізо</a:t>
            </a:r>
            <a:endParaRPr lang="ru-RU" sz="3100" b="0">
              <a:solidFill>
                <a:schemeClr val="bg2"/>
              </a:solidFill>
            </a:endParaRPr>
          </a:p>
          <a:p>
            <a:pPr defTabSz="987425">
              <a:buFontTx/>
              <a:buChar char="•"/>
            </a:pPr>
            <a:r>
              <a:rPr lang="en-US" sz="3100" b="0">
                <a:solidFill>
                  <a:schemeClr val="bg2"/>
                </a:solidFill>
              </a:rPr>
              <a:t>  </a:t>
            </a:r>
            <a:r>
              <a:rPr lang="uk-UA" sz="3100" b="0">
                <a:solidFill>
                  <a:schemeClr val="bg2"/>
                </a:solidFill>
              </a:rPr>
              <a:t>Запори - Магній, Марганець, Цинк, Хром</a:t>
            </a:r>
            <a:endParaRPr lang="ru-RU" sz="3100" b="0">
              <a:solidFill>
                <a:schemeClr val="bg2"/>
              </a:solidFill>
            </a:endParaRPr>
          </a:p>
          <a:p>
            <a:pPr defTabSz="987425">
              <a:buFontTx/>
              <a:buChar char="•"/>
            </a:pPr>
            <a:r>
              <a:rPr lang="en-US" sz="3100" b="0">
                <a:solidFill>
                  <a:schemeClr val="bg2"/>
                </a:solidFill>
              </a:rPr>
              <a:t>  </a:t>
            </a:r>
            <a:r>
              <a:rPr lang="uk-UA" sz="3100" b="0">
                <a:solidFill>
                  <a:schemeClr val="bg2"/>
                </a:solidFill>
              </a:rPr>
              <a:t>Дисбактеріоз - Цинк, Залізо, Кальцій, Кобальт</a:t>
            </a:r>
            <a:endParaRPr lang="ru-RU" sz="3100" b="0">
              <a:solidFill>
                <a:schemeClr val="bg2"/>
              </a:solidFill>
            </a:endParaRPr>
          </a:p>
          <a:p>
            <a:pPr defTabSz="987425">
              <a:buFontTx/>
              <a:buChar char="•"/>
            </a:pPr>
            <a:r>
              <a:rPr lang="en-US" sz="3100" b="0">
                <a:solidFill>
                  <a:schemeClr val="bg2"/>
                </a:solidFill>
              </a:rPr>
              <a:t>  </a:t>
            </a:r>
            <a:r>
              <a:rPr lang="uk-UA" sz="3100" b="0">
                <a:solidFill>
                  <a:schemeClr val="bg2"/>
                </a:solidFill>
              </a:rPr>
              <a:t>Харчова алергія - брак цинку, селену, марганцю, магнію, кальцію</a:t>
            </a:r>
            <a:endParaRPr lang="ru-RU" sz="3100" b="0">
              <a:solidFill>
                <a:schemeClr val="bg2"/>
              </a:solidFill>
            </a:endParaRPr>
          </a:p>
          <a:p>
            <a:pPr defTabSz="987425">
              <a:buFontTx/>
              <a:buChar char="•"/>
            </a:pPr>
            <a:r>
              <a:rPr lang="en-US" sz="3100" b="0">
                <a:solidFill>
                  <a:schemeClr val="bg2"/>
                </a:solidFill>
              </a:rPr>
              <a:t>  </a:t>
            </a:r>
            <a:r>
              <a:rPr lang="uk-UA" sz="3100" b="0">
                <a:solidFill>
                  <a:schemeClr val="bg2"/>
                </a:solidFill>
              </a:rPr>
              <a:t>Відставання в психічному розвитку у дітей - Марганець, Цинк, Мідь, Кобальт</a:t>
            </a:r>
            <a:endParaRPr lang="ru-RU" sz="3100" b="0">
              <a:solidFill>
                <a:schemeClr val="bg2"/>
              </a:solidFill>
            </a:endParaRPr>
          </a:p>
          <a:p>
            <a:pPr defTabSz="987425">
              <a:buFontTx/>
              <a:buChar char="•"/>
            </a:pPr>
            <a:r>
              <a:rPr lang="en-US" sz="3100" b="0">
                <a:solidFill>
                  <a:schemeClr val="bg2"/>
                </a:solidFill>
              </a:rPr>
              <a:t>  </a:t>
            </a:r>
            <a:r>
              <a:rPr lang="uk-UA" sz="3100" b="0">
                <a:solidFill>
                  <a:schemeClr val="bg2"/>
                </a:solidFill>
              </a:rPr>
              <a:t>Відставання у фізичному розвитку у дітей - Цинк, Мідь, Магній, Кобальт, Кальцій, Залізо</a:t>
            </a:r>
            <a:endParaRPr lang="ru-RU" sz="3100" b="0">
              <a:solidFill>
                <a:schemeClr val="bg2"/>
              </a:solidFill>
            </a:endParaRPr>
          </a:p>
          <a:p>
            <a:pPr defTabSz="987425">
              <a:buFontTx/>
              <a:buChar char="•"/>
            </a:pPr>
            <a:r>
              <a:rPr lang="en-US" sz="3100" b="0">
                <a:solidFill>
                  <a:schemeClr val="bg2"/>
                </a:solidFill>
              </a:rPr>
              <a:t>  </a:t>
            </a:r>
            <a:r>
              <a:rPr lang="uk-UA" sz="3100" b="0">
                <a:solidFill>
                  <a:schemeClr val="bg2"/>
                </a:solidFill>
              </a:rPr>
              <a:t>Підвищений рівень цукру в крові - Хром, Марганець, Цинк, Магній</a:t>
            </a:r>
            <a:endParaRPr lang="ru-RU" sz="3100" b="0">
              <a:solidFill>
                <a:schemeClr val="bg2"/>
              </a:solidFill>
            </a:endParaRPr>
          </a:p>
          <a:p>
            <a:pPr defTabSz="987425">
              <a:buFontTx/>
              <a:buChar char="•"/>
            </a:pPr>
            <a:r>
              <a:rPr lang="en-US" sz="3100" b="0">
                <a:solidFill>
                  <a:schemeClr val="bg2"/>
                </a:solidFill>
              </a:rPr>
              <a:t>  </a:t>
            </a:r>
            <a:r>
              <a:rPr lang="uk-UA" sz="3100" b="0">
                <a:solidFill>
                  <a:schemeClr val="bg2"/>
                </a:solidFill>
              </a:rPr>
              <a:t>Порушення серцево-судинної діяльності - Калій, Магній, Селен</a:t>
            </a:r>
            <a:endParaRPr lang="en-US" sz="3100" b="0">
              <a:solidFill>
                <a:schemeClr val="bg2"/>
              </a:solidFill>
            </a:endParaRPr>
          </a:p>
          <a:p>
            <a:pPr defTabSz="987425">
              <a:buFontTx/>
              <a:buChar char="•"/>
            </a:pPr>
            <a:r>
              <a:rPr lang="en-US" sz="3100" b="0">
                <a:solidFill>
                  <a:schemeClr val="bg2"/>
                </a:solidFill>
              </a:rPr>
              <a:t>  </a:t>
            </a:r>
            <a:r>
              <a:rPr lang="uk-UA" sz="3100" b="0">
                <a:solidFill>
                  <a:schemeClr val="bg2"/>
                </a:solidFill>
              </a:rPr>
              <a:t>Випадання волосся - Цинк, Селен, Кремній</a:t>
            </a:r>
            <a:endParaRPr lang="ru-RU" sz="3100" b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8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8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8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8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8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5837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700" y="-11113"/>
            <a:ext cx="10490200" cy="721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0" name="Rectangle 5"/>
          <p:cNvSpPr>
            <a:spLocks noChangeArrowheads="1"/>
          </p:cNvSpPr>
          <p:nvPr/>
        </p:nvSpPr>
        <p:spPr bwMode="auto">
          <a:xfrm>
            <a:off x="0" y="0"/>
            <a:ext cx="10701338" cy="578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733" tIns="49367" rIns="98733" bIns="49367">
            <a:spAutoFit/>
          </a:bodyPr>
          <a:lstStyle/>
          <a:p>
            <a:pPr defTabSz="987425">
              <a:buFontTx/>
              <a:buChar char="•"/>
            </a:pPr>
            <a:r>
              <a:rPr lang="en-US" sz="3200" b="0">
                <a:solidFill>
                  <a:schemeClr val="bg2"/>
                </a:solidFill>
              </a:rPr>
              <a:t>  </a:t>
            </a:r>
            <a:r>
              <a:rPr lang="uk-UA" sz="3100" b="0">
                <a:solidFill>
                  <a:schemeClr val="bg2"/>
                </a:solidFill>
              </a:rPr>
              <a:t>Слабкість суглобів і зв'язок, порушення постави - </a:t>
            </a:r>
            <a:r>
              <a:rPr lang="en-US" sz="3100" b="0">
                <a:solidFill>
                  <a:schemeClr val="bg2"/>
                </a:solidFill>
              </a:rPr>
              <a:t>      </a:t>
            </a:r>
            <a:r>
              <a:rPr lang="uk-UA" sz="3100" b="0">
                <a:solidFill>
                  <a:schemeClr val="bg2"/>
                </a:solidFill>
              </a:rPr>
              <a:t>Мідь, Кремній, Марганець</a:t>
            </a:r>
            <a:endParaRPr lang="ru-RU" sz="3100" b="0">
              <a:solidFill>
                <a:schemeClr val="bg2"/>
              </a:solidFill>
            </a:endParaRPr>
          </a:p>
          <a:p>
            <a:pPr defTabSz="987425">
              <a:buFontTx/>
              <a:buChar char="•"/>
            </a:pPr>
            <a:r>
              <a:rPr lang="en-US" sz="3100" b="0">
                <a:solidFill>
                  <a:schemeClr val="bg2"/>
                </a:solidFill>
              </a:rPr>
              <a:t>  </a:t>
            </a:r>
            <a:r>
              <a:rPr lang="uk-UA" sz="3100" b="0">
                <a:solidFill>
                  <a:schemeClr val="bg2"/>
                </a:solidFill>
              </a:rPr>
              <a:t>Крихкість кісток - Марганець, Кальцій, Магній, Мідь, Кремній</a:t>
            </a:r>
            <a:endParaRPr lang="ru-RU" sz="3100" b="0">
              <a:solidFill>
                <a:schemeClr val="bg2"/>
              </a:solidFill>
            </a:endParaRPr>
          </a:p>
          <a:p>
            <a:pPr defTabSz="987425">
              <a:buFontTx/>
              <a:buChar char="•"/>
            </a:pPr>
            <a:r>
              <a:rPr lang="en-US" sz="3100" b="0">
                <a:solidFill>
                  <a:schemeClr val="bg2"/>
                </a:solidFill>
              </a:rPr>
              <a:t>  </a:t>
            </a:r>
            <a:r>
              <a:rPr lang="uk-UA" sz="3100" b="0">
                <a:solidFill>
                  <a:schemeClr val="bg2"/>
                </a:solidFill>
              </a:rPr>
              <a:t>Поганий ріст волосся і нігтів - Цинк, Селен, Кремній, Магній</a:t>
            </a:r>
            <a:endParaRPr lang="ru-RU" sz="3100" b="0">
              <a:solidFill>
                <a:schemeClr val="bg2"/>
              </a:solidFill>
            </a:endParaRPr>
          </a:p>
          <a:p>
            <a:pPr defTabSz="987425">
              <a:buFontTx/>
              <a:buChar char="•"/>
            </a:pPr>
            <a:r>
              <a:rPr lang="en-US" sz="3100" b="0">
                <a:solidFill>
                  <a:schemeClr val="bg2"/>
                </a:solidFill>
              </a:rPr>
              <a:t>  </a:t>
            </a:r>
            <a:r>
              <a:rPr lang="uk-UA" sz="3100" b="0">
                <a:solidFill>
                  <a:schemeClr val="bg2"/>
                </a:solidFill>
              </a:rPr>
              <a:t>Вугри - Хром, Селен, Цинк</a:t>
            </a:r>
            <a:endParaRPr lang="ru-RU" sz="3100" b="0">
              <a:solidFill>
                <a:schemeClr val="bg2"/>
              </a:solidFill>
            </a:endParaRPr>
          </a:p>
          <a:p>
            <a:pPr defTabSz="987425">
              <a:buFontTx/>
              <a:buChar char="•"/>
            </a:pPr>
            <a:r>
              <a:rPr lang="en-US" sz="3100" b="0">
                <a:solidFill>
                  <a:schemeClr val="bg2"/>
                </a:solidFill>
              </a:rPr>
              <a:t>  </a:t>
            </a:r>
            <a:r>
              <a:rPr lang="uk-UA" sz="3100" b="0">
                <a:solidFill>
                  <a:schemeClr val="bg2"/>
                </a:solidFill>
              </a:rPr>
              <a:t>Запалення, подразнення шкіри - Цинк, Селен, Кремній</a:t>
            </a:r>
            <a:endParaRPr lang="ru-RU" sz="3100" b="0">
              <a:solidFill>
                <a:schemeClr val="bg2"/>
              </a:solidFill>
            </a:endParaRPr>
          </a:p>
          <a:p>
            <a:pPr defTabSz="987425">
              <a:buFontTx/>
              <a:buChar char="•"/>
            </a:pPr>
            <a:r>
              <a:rPr lang="en-US" sz="3100" b="0">
                <a:solidFill>
                  <a:schemeClr val="bg2"/>
                </a:solidFill>
              </a:rPr>
              <a:t>  </a:t>
            </a:r>
            <a:r>
              <a:rPr lang="uk-UA" sz="3100" b="0">
                <a:solidFill>
                  <a:schemeClr val="bg2"/>
                </a:solidFill>
              </a:rPr>
              <a:t>Порушення пігментації шкіри - Мідь, Марганець, Селен</a:t>
            </a:r>
            <a:endParaRPr lang="ru-RU" sz="3100" b="0">
              <a:solidFill>
                <a:schemeClr val="bg2"/>
              </a:solidFill>
            </a:endParaRPr>
          </a:p>
          <a:p>
            <a:pPr defTabSz="987425">
              <a:buFontTx/>
              <a:buChar char="•"/>
            </a:pPr>
            <a:r>
              <a:rPr lang="en-US" sz="3100" b="0">
                <a:solidFill>
                  <a:schemeClr val="bg2"/>
                </a:solidFill>
              </a:rPr>
              <a:t>  </a:t>
            </a:r>
            <a:r>
              <a:rPr lang="uk-UA" sz="3100" b="0">
                <a:solidFill>
                  <a:schemeClr val="bg2"/>
                </a:solidFill>
              </a:rPr>
              <a:t>Ламкість нігтів - Кремній, Селен</a:t>
            </a:r>
            <a:endParaRPr lang="ru-RU" sz="3100" b="0">
              <a:solidFill>
                <a:schemeClr val="bg2"/>
              </a:solidFill>
            </a:endParaRPr>
          </a:p>
          <a:p>
            <a:pPr defTabSz="987425">
              <a:buFontTx/>
              <a:buChar char="•"/>
            </a:pPr>
            <a:r>
              <a:rPr lang="en-US" sz="3100" b="0">
                <a:solidFill>
                  <a:schemeClr val="bg2"/>
                </a:solidFill>
              </a:rPr>
              <a:t>  </a:t>
            </a:r>
            <a:r>
              <a:rPr lang="uk-UA" sz="3100" b="0">
                <a:solidFill>
                  <a:schemeClr val="bg2"/>
                </a:solidFill>
              </a:rPr>
              <a:t>Шкірні алергії - Селен, Цинк</a:t>
            </a:r>
            <a:endParaRPr lang="ru-RU" sz="3100" b="0">
              <a:solidFill>
                <a:schemeClr val="bg2"/>
              </a:solidFill>
            </a:endParaRPr>
          </a:p>
          <a:p>
            <a:pPr defTabSz="987425">
              <a:buFontTx/>
              <a:buChar char="•"/>
            </a:pPr>
            <a:r>
              <a:rPr lang="en-US" sz="3100" b="0">
                <a:solidFill>
                  <a:schemeClr val="bg2"/>
                </a:solidFill>
              </a:rPr>
              <a:t>  </a:t>
            </a:r>
            <a:r>
              <a:rPr lang="uk-UA" sz="3100" b="0">
                <a:solidFill>
                  <a:schemeClr val="bg2"/>
                </a:solidFill>
              </a:rPr>
              <a:t>Запальні захворювання порожнини рота - Цинк, Мідь</a:t>
            </a:r>
          </a:p>
        </p:txBody>
      </p:sp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tmFilter="0,0; .5, 1; 1, 1"/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tmFilter="0,0; .5, 1; 1, 1"/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9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9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9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99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9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9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9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9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tmFilter="0,0; .5, 1; 1, 1"/>
                                        <p:tgtEl>
                                          <p:spTgt spid="399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9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39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9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9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99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9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399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99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99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99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99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5939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0477500" cy="7186613"/>
          </a:xfrm>
        </p:spPr>
      </p:pic>
      <p:sp>
        <p:nvSpPr>
          <p:cNvPr id="57347" name="Rectangle 5"/>
          <p:cNvSpPr>
            <a:spLocks noChangeArrowheads="1"/>
          </p:cNvSpPr>
          <p:nvPr/>
        </p:nvSpPr>
        <p:spPr bwMode="auto">
          <a:xfrm>
            <a:off x="1871663" y="385763"/>
            <a:ext cx="71723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7" tIns="45714" rIns="91427" bIns="45714">
            <a:spAutoFit/>
          </a:bodyPr>
          <a:lstStyle/>
          <a:p>
            <a:r>
              <a:rPr lang="ru-RU" sz="4400">
                <a:solidFill>
                  <a:srgbClr val="FF0000"/>
                </a:solidFill>
                <a:latin typeface="Arial Black" pitchFamily="34" charset="0"/>
              </a:rPr>
              <a:t>Ультрамікроелементи</a:t>
            </a:r>
          </a:p>
        </p:txBody>
      </p:sp>
      <p:sp>
        <p:nvSpPr>
          <p:cNvPr id="57348" name="Rectangle 6"/>
          <p:cNvSpPr>
            <a:spLocks noChangeArrowheads="1"/>
          </p:cNvSpPr>
          <p:nvPr/>
        </p:nvSpPr>
        <p:spPr bwMode="auto">
          <a:xfrm>
            <a:off x="3143250" y="1582738"/>
            <a:ext cx="50149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en-US" sz="3200">
                <a:solidFill>
                  <a:srgbClr val="66FF33"/>
                </a:solidFill>
                <a:latin typeface="Arial Black" pitchFamily="34" charset="0"/>
              </a:rPr>
              <a:t>U, Ra, Au, Hg, </a:t>
            </a:r>
            <a:r>
              <a:rPr lang="uk-UA" sz="3200">
                <a:solidFill>
                  <a:srgbClr val="66FF33"/>
                </a:solidFill>
                <a:latin typeface="Arial Black" pitchFamily="34" charset="0"/>
              </a:rPr>
              <a:t> </a:t>
            </a:r>
            <a:r>
              <a:rPr lang="en-US" sz="3200">
                <a:solidFill>
                  <a:srgbClr val="66FF33"/>
                </a:solidFill>
                <a:latin typeface="Arial Black" pitchFamily="34" charset="0"/>
              </a:rPr>
              <a:t>Se</a:t>
            </a:r>
            <a:endParaRPr lang="ru-RU" sz="3200">
              <a:solidFill>
                <a:srgbClr val="66FF33"/>
              </a:solidFill>
              <a:latin typeface="Arial Black" pitchFamily="34" charset="0"/>
            </a:endParaRPr>
          </a:p>
        </p:txBody>
      </p:sp>
      <p:pic>
        <p:nvPicPr>
          <p:cNvPr id="57349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2046288" y="2549525"/>
            <a:ext cx="5751512" cy="395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000"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/>
      <p:bldP spid="5734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27887" y="1500568"/>
            <a:ext cx="8514590" cy="1425076"/>
          </a:xfrm>
          <a:prstGeom prst="rect">
            <a:avLst/>
          </a:prstGeom>
          <a:noFill/>
        </p:spPr>
        <p:txBody>
          <a:bodyPr spcFirstLastPara="1">
            <a:prstTxWarp prst="textArchDow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dirty="0" err="1">
                <a:ln w="11430"/>
                <a:gradFill>
                  <a:gsLst>
                    <a:gs pos="0">
                      <a:srgbClr val="C0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Дякую</a:t>
            </a:r>
            <a:r>
              <a:rPr lang="ru-RU" sz="6600" dirty="0">
                <a:ln w="11430"/>
                <a:gradFill>
                  <a:gsLst>
                    <a:gs pos="0">
                      <a:srgbClr val="C0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за </a:t>
            </a:r>
            <a:r>
              <a:rPr lang="ru-RU" sz="6600" dirty="0" err="1">
                <a:ln w="11430"/>
                <a:gradFill>
                  <a:gsLst>
                    <a:gs pos="0">
                      <a:srgbClr val="C0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увагу</a:t>
            </a:r>
            <a:r>
              <a:rPr lang="ru-RU" sz="6600" dirty="0">
                <a:ln w="11430"/>
                <a:gradFill>
                  <a:gsLst>
                    <a:gs pos="0">
                      <a:srgbClr val="C0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!!!</a:t>
            </a:r>
          </a:p>
        </p:txBody>
      </p:sp>
    </p:spTree>
  </p:cSld>
  <p:clrMapOvr>
    <a:masterClrMapping/>
  </p:clrMapOvr>
  <p:transition advTm="15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2122195159SlideId25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2122195159SlideId25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22252532SlideId2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22252628SlideId26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22252628SlideId26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22252628SlideId26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24802514SlideId26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2225270SlideId26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22252725SlideId26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22252725SlideId26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22252725SlideId26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22252920SlideId26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22252920SlideId26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22252936SlideId26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22252955SlideId26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2225300SlideId269"/>
</p:tagLst>
</file>

<file path=ppt/theme/theme1.xml><?xml version="1.0" encoding="utf-8"?>
<a:theme xmlns:a="http://schemas.openxmlformats.org/drawingml/2006/main" name="Океан">
  <a:themeElements>
    <a:clrScheme name="Океан 9">
      <a:dk1>
        <a:srgbClr val="010199"/>
      </a:dk1>
      <a:lt1>
        <a:srgbClr val="FFFFFF"/>
      </a:lt1>
      <a:dk2>
        <a:srgbClr val="99FF66"/>
      </a:dk2>
      <a:lt2>
        <a:srgbClr val="FFFFFF"/>
      </a:lt2>
      <a:accent1>
        <a:srgbClr val="33CCCC"/>
      </a:accent1>
      <a:accent2>
        <a:srgbClr val="00C600"/>
      </a:accent2>
      <a:accent3>
        <a:srgbClr val="CAFFB8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9">
        <a:dk1>
          <a:srgbClr val="010199"/>
        </a:dk1>
        <a:lt1>
          <a:srgbClr val="FFFFFF"/>
        </a:lt1>
        <a:dk2>
          <a:srgbClr val="99FF66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CAFFB8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Океан 1">
    <a:dk1>
      <a:srgbClr val="010199"/>
    </a:dk1>
    <a:lt1>
      <a:srgbClr val="FFFFFF"/>
    </a:lt1>
    <a:dk2>
      <a:srgbClr val="000099"/>
    </a:dk2>
    <a:lt2>
      <a:srgbClr val="FFFFFF"/>
    </a:lt2>
    <a:accent1>
      <a:srgbClr val="33CCCC"/>
    </a:accent1>
    <a:accent2>
      <a:srgbClr val="00C600"/>
    </a:accent2>
    <a:accent3>
      <a:srgbClr val="AAAACA"/>
    </a:accent3>
    <a:accent4>
      <a:srgbClr val="DADADA"/>
    </a:accent4>
    <a:accent5>
      <a:srgbClr val="ADE2E2"/>
    </a:accent5>
    <a:accent6>
      <a:srgbClr val="00B300"/>
    </a:accent6>
    <a:hlink>
      <a:srgbClr val="FFCC00"/>
    </a:hlink>
    <a:folHlink>
      <a:srgbClr val="6699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3816</TotalTime>
  <Words>1681</Words>
  <Application>Microsoft Office PowerPoint</Application>
  <PresentationFormat>Произвольный</PresentationFormat>
  <Paragraphs>160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Океан</vt:lpstr>
      <vt:lpstr>ТЕМА: Неорганічні речовини і вода живих організмів </vt:lpstr>
      <vt:lpstr>1. Органічні і неорганічні класи сполук</vt:lpstr>
      <vt:lpstr>Слайд 3</vt:lpstr>
      <vt:lpstr>2. Загальний вміст неорганічних речовин</vt:lpstr>
      <vt:lpstr>Слайд 5</vt:lpstr>
      <vt:lpstr>Мінеральні речовини у живих організмах :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Магній(Mg)</vt:lpstr>
      <vt:lpstr>Натрій(Na)</vt:lpstr>
      <vt:lpstr>Слайд 16</vt:lpstr>
      <vt:lpstr>Слайд 17</vt:lpstr>
      <vt:lpstr>Калій(К)</vt:lpstr>
      <vt:lpstr>Сульфур-сірка(S).</vt:lpstr>
      <vt:lpstr>Хлор(Cl) </vt:lpstr>
      <vt:lpstr>Слайд 21</vt:lpstr>
      <vt:lpstr>Слайд 22</vt:lpstr>
      <vt:lpstr>Слайд 23</vt:lpstr>
      <vt:lpstr>Слайд 24</vt:lpstr>
      <vt:lpstr> 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Вiкуся</dc:creator>
  <cp:lastModifiedBy>Roshko</cp:lastModifiedBy>
  <cp:revision>70</cp:revision>
  <dcterms:created xsi:type="dcterms:W3CDTF">2011-12-18T10:38:34Z</dcterms:created>
  <dcterms:modified xsi:type="dcterms:W3CDTF">2022-09-05T18:00:17Z</dcterms:modified>
</cp:coreProperties>
</file>