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2" r:id="rId11"/>
    <p:sldId id="267" r:id="rId12"/>
  </p:sldIdLst>
  <p:sldSz cx="12169775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5FF1C868-BFEB-4C86-BD45-5CFCCEA90D0E}">
          <p14:sldIdLst>
            <p14:sldId id="256"/>
            <p14:sldId id="257"/>
            <p14:sldId id="258"/>
            <p14:sldId id="259"/>
            <p14:sldId id="260"/>
            <p14:sldId id="261"/>
            <p14:sldId id="263"/>
            <p14:sldId id="264"/>
            <p14:sldId id="265"/>
            <p14:sldId id="266"/>
            <p14:sldId id="262"/>
            <p14:sldId id="269"/>
            <p14:sldId id="267"/>
            <p14:sldId id="268"/>
            <p14:sldId id="271"/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34" y="-77"/>
      </p:cViewPr>
      <p:guideLst>
        <p:guide orient="horz" pos="2160"/>
        <p:guide pos="38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9CABE-EB10-4A56-A8F8-05A2DF3C3470}" type="datetimeFigureOut">
              <a:rPr lang="uk-UA" smtClean="0"/>
              <a:pPr/>
              <a:t>13.09.2022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0CE60-FB46-4C6D-9A39-F5B0B770A3C9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012353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CE60-FB46-4C6D-9A39-F5B0B770A3C9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59685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3" y="2130426"/>
            <a:ext cx="10344309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466" y="3886200"/>
            <a:ext cx="85188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8" y="4406901"/>
            <a:ext cx="1034430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1328" y="2906713"/>
            <a:ext cx="1034430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8489" y="1600201"/>
            <a:ext cx="53749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86302" y="1600201"/>
            <a:ext cx="53749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535113"/>
            <a:ext cx="53770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8489" y="2174875"/>
            <a:ext cx="53770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2077" y="1535113"/>
            <a:ext cx="53792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82077" y="2174875"/>
            <a:ext cx="537921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73050"/>
            <a:ext cx="400377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58044" y="273051"/>
            <a:ext cx="68032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89" y="1435101"/>
            <a:ext cx="400377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1" y="4800600"/>
            <a:ext cx="730186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5361" y="612775"/>
            <a:ext cx="730186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5361" y="5367338"/>
            <a:ext cx="730186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23087" y="274639"/>
            <a:ext cx="2738199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489" y="274639"/>
            <a:ext cx="8011769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74638"/>
            <a:ext cx="1095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600201"/>
            <a:ext cx="1095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8489" y="6356351"/>
            <a:ext cx="28396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58007" y="6356351"/>
            <a:ext cx="385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21672" y="6356351"/>
            <a:ext cx="28396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0351" y="692696"/>
            <a:ext cx="10344309" cy="1470025"/>
          </a:xfrm>
        </p:spPr>
        <p:txBody>
          <a:bodyPr>
            <a:noAutofit/>
          </a:bodyPr>
          <a:lstStyle/>
          <a:p>
            <a:r>
              <a:rPr lang="uk-UA" sz="6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Органічні молекули живого. Біополімери</a:t>
            </a:r>
            <a:endParaRPr lang="uk-UA" sz="6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026"/>
          <a:stretch/>
        </p:blipFill>
        <p:spPr bwMode="auto">
          <a:xfrm>
            <a:off x="786452" y="2629843"/>
            <a:ext cx="10697492" cy="38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238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263" y="764704"/>
            <a:ext cx="11305256" cy="3082354"/>
          </a:xfrm>
        </p:spPr>
        <p:txBody>
          <a:bodyPr>
            <a:normAutofit fontScale="90000"/>
          </a:bodyPr>
          <a:lstStyle/>
          <a:p>
            <a:pPr algn="r"/>
            <a:r>
              <a:rPr lang="uk-UA" dirty="0"/>
              <a:t/>
            </a:r>
            <a:br>
              <a:rPr lang="uk-UA" dirty="0"/>
            </a:br>
            <a:r>
              <a:rPr lang="uk-UA" sz="53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Де </a:t>
            </a:r>
            <a:r>
              <a:rPr lang="uk-UA" sz="53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Карбон, там різноманітність речовин, </a:t>
            </a:r>
            <a:r>
              <a:rPr lang="uk-UA" sz="53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де </a:t>
            </a:r>
            <a:r>
              <a:rPr lang="uk-UA" sz="53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Карбон, там </a:t>
            </a:r>
            <a:r>
              <a:rPr lang="uk-UA" sz="53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найрізноманітніші </a:t>
            </a:r>
            <a:r>
              <a:rPr lang="uk-UA" sz="53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за молекулярною архітектурою конструкції.</a:t>
            </a:r>
            <a:br>
              <a:rPr lang="uk-UA" sz="53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uk-UA" sz="53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uk-UA" sz="53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uk-UA" sz="4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Енциклопедія </a:t>
            </a:r>
            <a:r>
              <a:rPr lang="uk-UA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юного хіміка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5357264" cy="297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228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69062" y="564259"/>
            <a:ext cx="3009529" cy="2476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239" y="5517232"/>
            <a:ext cx="11665296" cy="1143000"/>
          </a:xfrm>
        </p:spPr>
        <p:txBody>
          <a:bodyPr>
            <a:normAutofit/>
          </a:bodyPr>
          <a:lstStyle/>
          <a:p>
            <a:r>
              <a:rPr lang="uk-UA" sz="4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Що таке біомолекули?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496" y="499681"/>
            <a:ext cx="8352928" cy="308205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b="1" dirty="0">
                <a:solidFill>
                  <a:srgbClr val="002060"/>
                </a:solidFill>
                <a:latin typeface="Comic Sans MS" panose="030F0702030302020204" pitchFamily="66" charset="0"/>
              </a:rPr>
              <a:t>У листопаді 2014 р. на комету Чурюмова-Герасименко (її відкрив у 1969 р. український науковець Клим Чурюмов у результаті вивчення фотопластинок, знятих Світланою Герасименко) з космічного апарату «Розетта» вперше здійснив посадку модуль «Філи». Він взяв зразки ґрунту, в яких було виявлено шістнадцять органічних сполук, з яких чотири було помічено на кометах уперше. </a:t>
            </a:r>
            <a:endParaRPr lang="uk-UA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1587" y="3088059"/>
            <a:ext cx="2807034" cy="20567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8263" y="3465204"/>
            <a:ext cx="826452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Це ацетамід 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CH</a:t>
            </a:r>
            <a:r>
              <a:rPr lang="en-US" sz="27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3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CONH</a:t>
            </a:r>
            <a:r>
              <a:rPr lang="en-US" sz="27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2</a:t>
            </a:r>
            <a:r>
              <a:rPr lang="en-US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uk-UA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ацетон </a:t>
            </a:r>
            <a:r>
              <a:rPr lang="uk-UA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CH</a:t>
            </a:r>
            <a:r>
              <a:rPr lang="en-US" sz="27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3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)</a:t>
            </a:r>
            <a:r>
              <a:rPr lang="en-US" sz="27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2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CO</a:t>
            </a:r>
            <a:r>
              <a:rPr lang="en-US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uk-UA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метилізоцианат 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CH</a:t>
            </a:r>
            <a:r>
              <a:rPr lang="en-US" sz="27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3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NCO</a:t>
            </a:r>
            <a:r>
              <a:rPr lang="en-US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uk-UA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і пропіональдегід 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CH</a:t>
            </a:r>
            <a:r>
              <a:rPr lang="en-US" sz="27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3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CH</a:t>
            </a:r>
            <a:r>
              <a:rPr lang="en-US" sz="27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2</a:t>
            </a:r>
            <a:r>
              <a:rPr lang="en-US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CHO</a:t>
            </a:r>
            <a:r>
              <a:rPr lang="en-US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. </a:t>
            </a:r>
            <a:r>
              <a:rPr lang="uk-UA" sz="27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Ці сполуки, згідно з гіпотезою науковців, могли бути вихідними сполуками для виникнення біомолекул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20029" y="5146785"/>
            <a:ext cx="26301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Кулестержнева модель молекули Ацетону </a:t>
            </a:r>
            <a:r>
              <a:rPr lang="uk-UA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CH</a:t>
            </a:r>
            <a:r>
              <a:rPr lang="en-US" sz="1400" b="1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3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)</a:t>
            </a:r>
            <a:r>
              <a:rPr lang="en-US" sz="1400" b="1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</a:t>
            </a:r>
            <a:endParaRPr lang="uk-UA" sz="14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1944" y="2733074"/>
            <a:ext cx="2736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Космічний апарат «Розетта»</a:t>
            </a:r>
            <a:endParaRPr lang="uk-U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2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116632"/>
            <a:ext cx="10952798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Біомолекули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4915205"/>
              </p:ext>
            </p:extLst>
          </p:nvPr>
        </p:nvGraphicFramePr>
        <p:xfrm>
          <a:off x="468263" y="1340768"/>
          <a:ext cx="11377264" cy="19507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1377264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Речовини, що мають скелети з ковалентно зв’язаних атомів Карбону і синтезуються клітинами організмів</a:t>
                      </a:r>
                      <a:endParaRPr lang="uk-UA" sz="22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біомолекули належать до органічних сполук;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вивчають біохімія та молекулярна біологія;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вміст біомолекул у клітинах становить близько 30 %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4312116"/>
              </p:ext>
            </p:extLst>
          </p:nvPr>
        </p:nvGraphicFramePr>
        <p:xfrm>
          <a:off x="468264" y="3429000"/>
          <a:ext cx="6768751" cy="31394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7687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Причини різноманітності біомолекул</a:t>
                      </a:r>
                      <a:endParaRPr lang="uk-UA" sz="20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здатність атомів сполучатись між собою з утворенням карбонових скелетів;</a:t>
                      </a:r>
                      <a:endParaRPr lang="uk-UA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завдяки ковалентним зв’язкам біомолекули достатньо міцні, стійкі до нагрівання, дії світла, впливу агресивного хімічного середовища;</a:t>
                      </a:r>
                      <a:endParaRPr lang="uk-UA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карбоновий каркас є рухливим, і тому ланцюги здатні вигинатися, скручуватися, можуть бути відкритими (лінійна форма) і замикатися в кільця (циклічна форма)</a:t>
                      </a:r>
                      <a:endParaRPr lang="uk-UA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0185" y="3429000"/>
            <a:ext cx="4785239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286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116632"/>
            <a:ext cx="10952798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Біомолекули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912682"/>
              </p:ext>
            </p:extLst>
          </p:nvPr>
        </p:nvGraphicFramePr>
        <p:xfrm>
          <a:off x="324247" y="1268760"/>
          <a:ext cx="6840760" cy="40589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672408"/>
                <a:gridCol w="3168352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2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Хімічні зв’язки між молекулами</a:t>
                      </a:r>
                      <a:endParaRPr lang="uk-UA" sz="22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uk-UA" sz="20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Ковалентні</a:t>
                      </a:r>
                      <a:endParaRPr lang="uk-UA" sz="2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2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Нековалентні</a:t>
                      </a:r>
                      <a:endParaRPr lang="uk-UA" sz="2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міцні;</a:t>
                      </a:r>
                      <a:endParaRPr lang="uk-UA" sz="18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слабкі;</a:t>
                      </a:r>
                      <a:endParaRPr lang="uk-UA" sz="18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наприклад, дисульфідний, пептидний</a:t>
                      </a:r>
                      <a:endParaRPr lang="uk-UA" sz="18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наприклад, водневий, йонний</a:t>
                      </a:r>
                      <a:endParaRPr lang="uk-UA" sz="18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зв’язки визначають існування біомолекул та їх короткочасну взаємодію між собою;</a:t>
                      </a:r>
                      <a:endParaRPr lang="uk-UA" sz="18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uk-UA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завдяки енергії своїх зв’язків біомолекули мають високу енергоємкість і здатність до окиснення з виділенням великої кількості теплоти;</a:t>
                      </a:r>
                      <a:endParaRPr lang="uk-UA" sz="18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кінцевими продуктами цього окиснення є </a:t>
                      </a: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СО</a:t>
                      </a:r>
                      <a:r>
                        <a:rPr lang="uk-UA" sz="18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, Н</a:t>
                      </a:r>
                      <a:r>
                        <a:rPr lang="uk-UA" sz="18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О, </a:t>
                      </a:r>
                      <a:r>
                        <a:rPr lang="en-US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NH</a:t>
                      </a:r>
                      <a:r>
                        <a:rPr lang="en-US" sz="18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r>
                        <a:rPr lang="en-US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,</a:t>
                      </a: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що видаляються з клітин</a:t>
                      </a:r>
                      <a:endParaRPr lang="uk-UA" sz="18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3411287"/>
              </p:ext>
            </p:extLst>
          </p:nvPr>
        </p:nvGraphicFramePr>
        <p:xfrm>
          <a:off x="324247" y="5409310"/>
          <a:ext cx="11521280" cy="9144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1521280"/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хімічна активність біомолекул може змінюватись в різних умовах. На активність молекул у клітинах впливають йони металів (наприклад, йони 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Mg</a:t>
                      </a:r>
                      <a:r>
                        <a:rPr lang="uk-UA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Fe</a:t>
                      </a:r>
                      <a:r>
                        <a:rPr lang="uk-UA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), деякі неорганічні сполуки (наприклад, </a:t>
                      </a: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О</a:t>
                      </a:r>
                      <a:r>
                        <a:rPr lang="uk-UA" sz="18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uk-UA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СО</a:t>
                      </a:r>
                      <a:r>
                        <a:rPr lang="uk-UA" sz="18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uk-UA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), біологічно активні речовини (вітаміни, гормони та ін.)</a:t>
                      </a:r>
                      <a:endParaRPr lang="uk-UA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5141129"/>
              </p:ext>
            </p:extLst>
          </p:nvPr>
        </p:nvGraphicFramePr>
        <p:xfrm>
          <a:off x="7453039" y="1268760"/>
          <a:ext cx="4320480" cy="403244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320480"/>
              </a:tblGrid>
              <a:tr h="447702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Основні особливості біомолекул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13647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аявність міцних ковалентних зв'язків, що зумовлюють тривале існування молекул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48086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аявність слабких нековалентних зв'язків, що визначають структуру і взаємодію молекул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44770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висока енергоємкість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51971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змінна активність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792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116632"/>
            <a:ext cx="10952798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Біомолекули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550017"/>
              </p:ext>
            </p:extLst>
          </p:nvPr>
        </p:nvGraphicFramePr>
        <p:xfrm>
          <a:off x="324247" y="1268760"/>
          <a:ext cx="11377264" cy="1524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1377264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Біомолекули мають відносно </a:t>
                      </a:r>
                      <a:r>
                        <a:rPr lang="ru-RU" sz="22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велику молекулярну масу</a:t>
                      </a:r>
                      <a:endParaRPr lang="uk-UA" sz="22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молекулярна маса вимірюється в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дальтонах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(1 дальтон дорівнює 1/12 атомної маси Карбону)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у деяких нуклеїнових кислот вона досягає кількох мільярдів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8305818"/>
              </p:ext>
            </p:extLst>
          </p:nvPr>
        </p:nvGraphicFramePr>
        <p:xfrm>
          <a:off x="324247" y="2924944"/>
          <a:ext cx="11377264" cy="11633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688632"/>
                <a:gridCol w="5688632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За молекулярною масою біомолекули умовно поділяють на: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Малі біомолекули 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Макробіомолекули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жирні кислоти, моносахариди, амінокислоти</a:t>
                      </a:r>
                      <a:endParaRPr lang="uk-UA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білки, полісахариди, нуклеїнові кислоти</a:t>
                      </a:r>
                      <a:endParaRPr lang="uk-UA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610" y="4050647"/>
            <a:ext cx="2880320" cy="216024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23" r="20719"/>
          <a:stretch/>
        </p:blipFill>
        <p:spPr bwMode="auto">
          <a:xfrm>
            <a:off x="3348582" y="4107583"/>
            <a:ext cx="2592289" cy="226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7692185"/>
              </p:ext>
            </p:extLst>
          </p:nvPr>
        </p:nvGraphicFramePr>
        <p:xfrm>
          <a:off x="369408" y="6247422"/>
          <a:ext cx="11332102" cy="34993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331103"/>
                <a:gridCol w="3528392"/>
                <a:gridCol w="2664296"/>
                <a:gridCol w="2808311"/>
              </a:tblGrid>
              <a:tr h="3499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Амінокислота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Моносахарид рибоза С</a:t>
                      </a:r>
                      <a:r>
                        <a:rPr lang="uk-UA" sz="16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</a:t>
                      </a:r>
                      <a:r>
                        <a:rPr lang="uk-UA" sz="16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10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О</a:t>
                      </a:r>
                      <a:r>
                        <a:rPr lang="uk-UA" sz="16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Білок гемоглобіну</a:t>
                      </a:r>
                      <a:endParaRPr lang="uk-UA" sz="16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Нуклеїнова</a:t>
                      </a: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кислота  ДНК</a:t>
                      </a:r>
                      <a:endParaRPr lang="uk-UA" sz="16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903" y="4055882"/>
            <a:ext cx="2376264" cy="237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7255" y="3940142"/>
            <a:ext cx="1944216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62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116632"/>
            <a:ext cx="10952798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Малі біомолекули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00423118"/>
              </p:ext>
            </p:extLst>
          </p:nvPr>
        </p:nvGraphicFramePr>
        <p:xfrm>
          <a:off x="468263" y="1412776"/>
          <a:ext cx="8424936" cy="48158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842493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молекули з відносно </a:t>
                      </a:r>
                      <a:r>
                        <a:rPr lang="ru-RU" sz="22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невеликою молекулярною масою </a:t>
                      </a:r>
                      <a:r>
                        <a:rPr lang="ru-RU" sz="22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від 100 до 1000 а. о. м, що містять до 30 атомів Карбону</a:t>
                      </a:r>
                      <a:endParaRPr lang="uk-UA" sz="22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на частку малих молекул припадає до 5 % від маси клітини;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містяться характеристичні (функціональні) групи (наприклад,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СООН, ОН, NH</a:t>
                      </a:r>
                      <a:r>
                        <a:rPr lang="ru-RU" sz="20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, СН</a:t>
                      </a:r>
                      <a:r>
                        <a:rPr lang="ru-RU" sz="20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), властивості яких і визначають їхню поведінку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наприклад, аміногрупа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NH</a:t>
                      </a:r>
                      <a:r>
                        <a:rPr lang="ru-RU" sz="2000" b="1" baseline="-250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визначає лужні властивості амінокислот, а карбоксильна група </a:t>
                      </a:r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СООН</a:t>
                      </a: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– кислотні; 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до малих біомолекул належать жирні кислоти, мономерні біомолекули (моносахариди, амінокислоти й нуклеотиди), біорегуляторні молекули (гормони, нейромедіатори, вітаміни, алкалоїди), енергетичні біомолекули (АТФ, ГТФ)</a:t>
                      </a:r>
                      <a:endParaRPr lang="uk-UA" sz="20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65207" y="1194308"/>
            <a:ext cx="2880320" cy="294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965207" y="4077072"/>
            <a:ext cx="29523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Кулестержнева модель молекули амінокислоти Аланіну</a:t>
            </a:r>
            <a:endParaRPr lang="uk-UA" sz="1400" dirty="0">
              <a:solidFill>
                <a:srgbClr val="002060"/>
              </a:solidFill>
            </a:endParaRPr>
          </a:p>
        </p:txBody>
      </p:sp>
      <p:sp>
        <p:nvSpPr>
          <p:cNvPr id="3" name="AutoShape 9" descr="Аминокислоты"/>
          <p:cNvSpPr>
            <a:spLocks noChangeAspect="1" noChangeArrowheads="1"/>
          </p:cNvSpPr>
          <p:nvPr/>
        </p:nvSpPr>
        <p:spPr bwMode="auto">
          <a:xfrm>
            <a:off x="155575" y="-685800"/>
            <a:ext cx="32099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9347769"/>
              </p:ext>
            </p:extLst>
          </p:nvPr>
        </p:nvGraphicFramePr>
        <p:xfrm>
          <a:off x="9270312" y="4840775"/>
          <a:ext cx="2520280" cy="9144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5202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СН</a:t>
                      </a:r>
                      <a:r>
                        <a:rPr lang="ru-RU" sz="18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3 </a:t>
                      </a:r>
                      <a:r>
                        <a:rPr lang="uk-UA" dirty="0" smtClean="0">
                          <a:latin typeface="Comic Sans MS" panose="030F0702030302020204" pitchFamily="66" charset="0"/>
                          <a:cs typeface="Times New Roman"/>
                        </a:rPr>
                        <a:t>─ 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СН</a:t>
                      </a:r>
                      <a:r>
                        <a:rPr lang="uk-UA" dirty="0" smtClean="0">
                          <a:latin typeface="Comic Sans MS" panose="030F0702030302020204" pitchFamily="66" charset="0"/>
                          <a:cs typeface="Times New Roman"/>
                        </a:rPr>
                        <a:t>  ─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СООН</a:t>
                      </a:r>
                    </a:p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       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  <a:cs typeface="Times New Roman"/>
                        </a:rPr>
                        <a:t>│</a:t>
                      </a:r>
                    </a:p>
                    <a:p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       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NH</a:t>
                      </a:r>
                      <a:r>
                        <a:rPr lang="ru-RU" sz="1800" b="1" baseline="-25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uk-UA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9215378" y="5805264"/>
            <a:ext cx="26301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Структурна формула молекули амінокислоти Аланіну</a:t>
            </a:r>
            <a:endParaRPr lang="uk-UA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430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0690" y="2244347"/>
            <a:ext cx="3054837" cy="26968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116632"/>
            <a:ext cx="10952798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Малі біомолекули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9860917"/>
              </p:ext>
            </p:extLst>
          </p:nvPr>
        </p:nvGraphicFramePr>
        <p:xfrm>
          <a:off x="396255" y="2204864"/>
          <a:ext cx="8352928" cy="44500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8352928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Функції малих біомолекул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Регуляторна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наприклад, гормони здійснюють </a:t>
                      </a:r>
                      <a:r>
                        <a:rPr lang="ru-RU" sz="17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гуморальну регуляцію </a:t>
                      </a:r>
                      <a:r>
                        <a:rPr lang="ru-RU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процесів, нейромедіатори - передають інформацію між нейронами;</a:t>
                      </a:r>
                      <a:endParaRPr lang="uk-UA" sz="17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Будівельна</a:t>
                      </a:r>
                      <a:endParaRPr lang="uk-UA" sz="1800" b="1" dirty="0" smtClean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малі біомолекули досить часто виконують роль </a:t>
                      </a:r>
                      <a:r>
                        <a:rPr lang="uk-UA" sz="17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простих сполук</a:t>
                      </a:r>
                      <a:r>
                        <a:rPr lang="uk-UA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, з яких утворюються складні, тобто є мономерами;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з амінокислот утворюються білки, з моносахаридів - полісахариди, а з нуклеотидів - нуклеїнові кислоти</a:t>
                      </a:r>
                      <a:endParaRPr lang="uk-UA" sz="17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Енергетична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малі біомолекули можуть розпадатися з </a:t>
                      </a:r>
                      <a:r>
                        <a:rPr lang="uk-UA" sz="17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вивільненням енергії</a:t>
                      </a:r>
                      <a:r>
                        <a:rPr lang="uk-UA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;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під час розщеплення 1 г глюкози вивільняється 17,6 кДж, а під час гідролізу 1 моль АТФ до АДФ - близько 40 кДж</a:t>
                      </a:r>
                      <a:endParaRPr lang="uk-UA" sz="17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Інформаційна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7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міжлітинна передача інформації</a:t>
                      </a:r>
                      <a:endParaRPr lang="uk-UA" sz="17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utoShape 9" descr="Аминокислоты"/>
          <p:cNvSpPr>
            <a:spLocks noChangeAspect="1" noChangeArrowheads="1"/>
          </p:cNvSpPr>
          <p:nvPr/>
        </p:nvSpPr>
        <p:spPr bwMode="auto">
          <a:xfrm>
            <a:off x="155575" y="-685800"/>
            <a:ext cx="32099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0801531"/>
              </p:ext>
            </p:extLst>
          </p:nvPr>
        </p:nvGraphicFramePr>
        <p:xfrm>
          <a:off x="396255" y="1196752"/>
          <a:ext cx="11463626" cy="10058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1463626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Малі біомолекули містяться у вільному стані в цитоплазмі клітини і завдяки дифузії можуть швидко переміщуватися, що робить їх незамінними в процесах передачі інформації та саморегуляції клітин й організму</a:t>
                      </a:r>
                      <a:endParaRPr lang="uk-UA" sz="20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977047" y="2267040"/>
            <a:ext cx="817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Синапс</a:t>
            </a:r>
            <a:endParaRPr lang="uk-UA" sz="1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64317" y="5013176"/>
            <a:ext cx="3030582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0756829" y="6250805"/>
            <a:ext cx="1072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sz="14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Дипептид</a:t>
            </a:r>
            <a:endParaRPr lang="uk-UA" sz="1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58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150"/>
          <a:stretch/>
        </p:blipFill>
        <p:spPr bwMode="auto">
          <a:xfrm>
            <a:off x="9449517" y="4951812"/>
            <a:ext cx="2381250" cy="129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9517" y="2132431"/>
            <a:ext cx="2380042" cy="13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116632"/>
            <a:ext cx="10952798" cy="1143000"/>
          </a:xfrm>
        </p:spPr>
        <p:txBody>
          <a:bodyPr>
            <a:normAutofit/>
          </a:bodyPr>
          <a:lstStyle/>
          <a:p>
            <a:r>
              <a:rPr lang="uk-UA" sz="60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Біополемери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66886887"/>
              </p:ext>
            </p:extLst>
          </p:nvPr>
        </p:nvGraphicFramePr>
        <p:xfrm>
          <a:off x="396255" y="2132856"/>
          <a:ext cx="9001000" cy="4150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001000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Функції </a:t>
                      </a:r>
                      <a:r>
                        <a:rPr lang="ru-RU" sz="2000" b="1" dirty="0" err="1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біополімерів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Будівельна: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є будівельним метаріалом для  хромосом, клітинних стінок рослин, грибів й прокаріотів, рибосом тощо;</a:t>
                      </a:r>
                      <a:endParaRPr lang="uk-UA" sz="16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Енергетична функція: 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розпад макромолекул внаслідок руйнування ковалентних зв’язків під час реакцій гідролізу відбувається з виділенням великої кількості енергії;</a:t>
                      </a:r>
                      <a:endParaRPr lang="uk-UA" sz="16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Захисна: 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білкові комплекси антиген/антитіло є основою гуморального імунітету;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Регуляторна: 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комплекси фермент/субстрат забезпечують клітинну регуляцію процесів життя (регуляторна функція); </a:t>
                      </a:r>
                      <a:endParaRPr lang="uk-UA" sz="16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Запаслива: 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розгалуженість структури, велика кількість мономерів, інертність молекул сприяє тому, що полісахаридні макромолекули відкладаються в клітинах про запас (наприклад, крохмаль у рослин, глікоген - у тварин, грибів, архей);</a:t>
                      </a:r>
                      <a:endParaRPr lang="uk-UA" sz="16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Інформаційна: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комплементарність нуклеотидів у побудові ДНК забезпечує їхню унікальну здатність до </a:t>
                      </a:r>
                      <a:r>
                        <a:rPr lang="uk-UA" sz="1600" b="1" dirty="0" err="1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самоподвоєння</a:t>
                      </a:r>
                      <a:r>
                        <a:rPr lang="uk-UA" sz="16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й передачі спадкової інформації наступному поколінню</a:t>
                      </a:r>
                      <a:endParaRPr lang="uk-UA" sz="16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utoShape 9" descr="Аминокислоты"/>
          <p:cNvSpPr>
            <a:spLocks noChangeAspect="1" noChangeArrowheads="1"/>
          </p:cNvSpPr>
          <p:nvPr/>
        </p:nvSpPr>
        <p:spPr bwMode="auto">
          <a:xfrm>
            <a:off x="155575" y="-685800"/>
            <a:ext cx="32099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1149276"/>
              </p:ext>
            </p:extLst>
          </p:nvPr>
        </p:nvGraphicFramePr>
        <p:xfrm>
          <a:off x="396255" y="1196752"/>
          <a:ext cx="11463626" cy="9144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1463626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Біополімери </a:t>
                      </a:r>
                      <a:r>
                        <a:rPr lang="uk-UA" sz="18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(від грец. біос - життя, полі - численний, </a:t>
                      </a:r>
                      <a:r>
                        <a:rPr lang="uk-UA" sz="1800" dirty="0" err="1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мерос</a:t>
                      </a:r>
                      <a:r>
                        <a:rPr lang="uk-UA" sz="1800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 - частина) мають велику молекулярну масу (зазвичай від 10 000 до 1 млн), тому розташовуються в ядрі чи цитоплазмі у прикріпленому стані або переміщуються дуже повільно</a:t>
                      </a:r>
                      <a:endParaRPr lang="uk-UA" sz="18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489962" y="3141945"/>
            <a:ext cx="1339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Хромосома</a:t>
            </a:r>
            <a:endParaRPr lang="uk-UA" sz="1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431074" y="5727586"/>
            <a:ext cx="2380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Крохмальні зерна в рослинній клітині</a:t>
            </a:r>
            <a:endParaRPr lang="uk-UA" sz="1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694" b="5372"/>
          <a:stretch/>
        </p:blipFill>
        <p:spPr bwMode="auto">
          <a:xfrm>
            <a:off x="9449517" y="3549445"/>
            <a:ext cx="2372633" cy="129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471519" y="4539526"/>
            <a:ext cx="1339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uk-UA" sz="14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Атнитіла</a:t>
            </a:r>
            <a:endParaRPr lang="uk-UA" sz="1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58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116632"/>
            <a:ext cx="10952798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Висновки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0271" y="1164134"/>
            <a:ext cx="111612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Біомолекули </a:t>
            </a:r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є органічними сполуками, що синтезуються в клітинах живих організмів і мають ряд особливостей будови й </a:t>
            </a:r>
            <a:r>
              <a:rPr lang="ru-RU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функціонування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Основними </a:t>
            </a:r>
            <a:r>
              <a:rPr lang="uk-UA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функціями малих молекул у клітинах є: будівельна (участь мономерів у реакціях синтезу складніших молекул), енергетична (розпад з вивільненням енергії), регуляторна (участь у регуляції процесів життєдіяльності клітин та організму) та інформаційна (міжклітинна передача інформації</a:t>
            </a:r>
            <a:r>
              <a:rPr lang="uk-UA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Макромолекули</a:t>
            </a:r>
            <a:r>
              <a:rPr lang="ru-RU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мають ряд особливостей, що зумовлюють виконання таких функцій, як </a:t>
            </a:r>
            <a:r>
              <a:rPr lang="ru-RU" sz="2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будівельна</a:t>
            </a:r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енергетична</a:t>
            </a:r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регуляторна</a:t>
            </a:r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захисна, </a:t>
            </a:r>
            <a:r>
              <a:rPr lang="ru-RU" sz="2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інформаційна</a:t>
            </a:r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та запаслива</a:t>
            </a:r>
            <a:endParaRPr lang="uk-UA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42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898" y="15551"/>
            <a:ext cx="12061552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Самостійна робота з таблицею</a:t>
            </a:r>
            <a:endParaRPr lang="uk-UA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798" y="1484784"/>
            <a:ext cx="11377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За допомогою таблиці </a:t>
            </a:r>
            <a:r>
              <a:rPr lang="ru-RU" sz="2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порівняйте</a:t>
            </a:r>
            <a:r>
              <a:rPr lang="ru-RU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малі</a:t>
            </a:r>
            <a:r>
              <a:rPr lang="ru-RU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молекули й </a:t>
            </a:r>
            <a:r>
              <a:rPr lang="ru-RU" sz="2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макромолекули</a:t>
            </a:r>
            <a:endParaRPr lang="uk-UA" sz="24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5623959"/>
              </p:ext>
            </p:extLst>
          </p:nvPr>
        </p:nvGraphicFramePr>
        <p:xfrm>
          <a:off x="662577" y="2204864"/>
          <a:ext cx="11103705" cy="36880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974913"/>
                <a:gridCol w="3600400"/>
                <a:gridCol w="35283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Ознака</a:t>
                      </a:r>
                      <a:endParaRPr lang="uk-UA" sz="3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Малі молекули</a:t>
                      </a:r>
                      <a:endParaRPr lang="uk-UA" sz="3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Макромолекули</a:t>
                      </a:r>
                      <a:endParaRPr lang="uk-UA" sz="3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Вміст</a:t>
                      </a:r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Молекулярна маса</a:t>
                      </a:r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Особливості будови молекул</a:t>
                      </a:r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Властивості</a:t>
                      </a:r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Основні групи</a:t>
                      </a:r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Функції</a:t>
                      </a:r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b="1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77080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943</Words>
  <Application>Microsoft Office PowerPoint</Application>
  <PresentationFormat>Произвольный</PresentationFormat>
  <Paragraphs>100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Органічні молекули живого. Біополімери</vt:lpstr>
      <vt:lpstr> Де Карбон, там різноманітність речовин, де Карбон, там найрізноманітніші за молекулярною архітектурою конструкції.  Енциклопедія юного хіміка </vt:lpstr>
      <vt:lpstr>Що таке біомолекули?</vt:lpstr>
      <vt:lpstr>Біомолекули</vt:lpstr>
      <vt:lpstr>Біомолекули</vt:lpstr>
      <vt:lpstr>Біомолекули</vt:lpstr>
      <vt:lpstr>Малі біомолекули</vt:lpstr>
      <vt:lpstr>Малі біомолекули</vt:lpstr>
      <vt:lpstr>Біополемери</vt:lpstr>
      <vt:lpstr>Висновки</vt:lpstr>
      <vt:lpstr>Самостійна робота з таблицею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Органічні молекули живого. Біополімери</dc:title>
  <dc:creator>Ольга</dc:creator>
  <cp:lastModifiedBy>Roshko</cp:lastModifiedBy>
  <cp:revision>20</cp:revision>
  <dcterms:created xsi:type="dcterms:W3CDTF">2021-09-05T05:13:49Z</dcterms:created>
  <dcterms:modified xsi:type="dcterms:W3CDTF">2022-09-13T13:52:27Z</dcterms:modified>
</cp:coreProperties>
</file>