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11" r:id="rId1"/>
  </p:sldMasterIdLst>
  <p:sldIdLst>
    <p:sldId id="256" r:id="rId2"/>
    <p:sldId id="264" r:id="rId3"/>
    <p:sldId id="263" r:id="rId4"/>
    <p:sldId id="268" r:id="rId5"/>
    <p:sldId id="258" r:id="rId6"/>
    <p:sldId id="259" r:id="rId7"/>
    <p:sldId id="260" r:id="rId8"/>
    <p:sldId id="257" r:id="rId9"/>
    <p:sldId id="261" r:id="rId10"/>
    <p:sldId id="265" r:id="rId11"/>
    <p:sldId id="266" r:id="rId12"/>
    <p:sldId id="267" r:id="rId13"/>
  </p:sldIdLst>
  <p:sldSz cx="12192000" cy="6858000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77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82391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49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438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096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472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8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54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28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97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2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114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1259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98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0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376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98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47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10CB62-23E0-4B9B-8FFA-E5A6DEC71187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5D1AA32-3D14-41C9-90B8-B83A3D219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3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2" r:id="rId1"/>
    <p:sldLayoutId id="2147484713" r:id="rId2"/>
    <p:sldLayoutId id="2147484714" r:id="rId3"/>
    <p:sldLayoutId id="2147484715" r:id="rId4"/>
    <p:sldLayoutId id="2147484716" r:id="rId5"/>
    <p:sldLayoutId id="2147484717" r:id="rId6"/>
    <p:sldLayoutId id="2147484718" r:id="rId7"/>
    <p:sldLayoutId id="2147484719" r:id="rId8"/>
    <p:sldLayoutId id="2147484720" r:id="rId9"/>
    <p:sldLayoutId id="2147484721" r:id="rId10"/>
    <p:sldLayoutId id="2147484722" r:id="rId11"/>
    <p:sldLayoutId id="2147484723" r:id="rId12"/>
    <p:sldLayoutId id="2147484724" r:id="rId13"/>
    <p:sldLayoutId id="2147484725" r:id="rId14"/>
    <p:sldLayoutId id="2147484726" r:id="rId15"/>
    <p:sldLayoutId id="2147484727" r:id="rId16"/>
    <p:sldLayoutId id="214748472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47747">
            <a:off x="2558606" y="412518"/>
            <a:ext cx="8256305" cy="4452468"/>
          </a:xfrm>
        </p:spPr>
        <p:txBody>
          <a:bodyPr>
            <a:normAutofit/>
          </a:bodyPr>
          <a:lstStyle/>
          <a:p>
            <a:r>
              <a:rPr lang="uk-UA" sz="6700" b="1" dirty="0" err="1"/>
              <a:t>Мовна</a:t>
            </a:r>
            <a:r>
              <a:rPr lang="uk-UA" sz="6700" b="1" dirty="0"/>
              <a:t> особистість в сучасному полікультурному середовищі</a:t>
            </a:r>
            <a:r>
              <a:rPr lang="en-US" dirty="0"/>
              <a:t/>
            </a:r>
            <a:br>
              <a:rPr lang="en-US" dirty="0"/>
            </a:br>
            <a:r>
              <a:rPr lang="ru-RU" sz="2000" b="1" dirty="0" err="1" smtClean="0">
                <a:solidFill>
                  <a:schemeClr val="tx1"/>
                </a:solidFill>
                <a:latin typeface="Bahnschrift" panose="020B0502040204020203" pitchFamily="34" charset="0"/>
              </a:rPr>
              <a:t>Презентацію</a:t>
            </a:r>
            <a:r>
              <a:rPr lang="ru-RU" sz="2000" b="1" dirty="0" smtClean="0">
                <a:solidFill>
                  <a:schemeClr val="tx1"/>
                </a:solidFill>
                <a:latin typeface="Bahnschrift" panose="020B0502040204020203" pitchFamily="34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Bahnschrift" panose="020B0502040204020203" pitchFamily="34" charset="0"/>
              </a:rPr>
              <a:t>підготувала</a:t>
            </a:r>
            <a:r>
              <a:rPr lang="ru-RU" sz="2000" b="1" dirty="0" smtClean="0">
                <a:solidFill>
                  <a:schemeClr val="tx1"/>
                </a:solidFill>
                <a:latin typeface="Bahnschrift" panose="020B0502040204020203" pitchFamily="34" charset="0"/>
              </a:rPr>
              <a:t> </a:t>
            </a:r>
            <a:r>
              <a:rPr lang="ru-RU" sz="2000" b="1" smtClean="0">
                <a:solidFill>
                  <a:schemeClr val="tx1"/>
                </a:solidFill>
                <a:latin typeface="Bahnschrift" panose="020B0502040204020203" pitchFamily="34" charset="0"/>
              </a:rPr>
              <a:t>викладач:  </a:t>
            </a:r>
            <a:r>
              <a:rPr lang="ru-RU" sz="2000" b="1" dirty="0" err="1" smtClean="0">
                <a:solidFill>
                  <a:schemeClr val="tx1"/>
                </a:solidFill>
                <a:latin typeface="Bahnschrift" panose="020B0502040204020203" pitchFamily="34" charset="0"/>
              </a:rPr>
              <a:t>Радкевич</a:t>
            </a:r>
            <a:r>
              <a:rPr lang="ru-RU" sz="2000" b="1" dirty="0" smtClean="0">
                <a:solidFill>
                  <a:schemeClr val="tx1"/>
                </a:solidFill>
                <a:latin typeface="Bahnschrift" panose="020B0502040204020203" pitchFamily="34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Bahnschrift" panose="020B0502040204020203" pitchFamily="34" charset="0"/>
              </a:rPr>
              <a:t>С.м</a:t>
            </a:r>
            <a:r>
              <a:rPr lang="ru-RU" sz="2000" b="1" dirty="0" smtClean="0">
                <a:solidFill>
                  <a:schemeClr val="tx1"/>
                </a:solidFill>
              </a:rPr>
              <a:t>.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823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sz="4000" dirty="0" smtClean="0"/>
              <a:t>Як про духовну зрілість окремої особи, так і про зрілість цілого народу судять найперше з культури його літературної мови</a:t>
            </a:r>
          </a:p>
          <a:p>
            <a:pPr marL="0" indent="0">
              <a:buNone/>
            </a:pPr>
            <a:r>
              <a:rPr lang="uk-UA" sz="4000" dirty="0" smtClean="0"/>
              <a:t>									І. Огієнко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8592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40933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Проблеми мови. </a:t>
            </a:r>
            <a:r>
              <a:rPr lang="uk-UA" sz="2000" dirty="0" smtClean="0"/>
              <a:t>Засмічування запозиченнями.</a:t>
            </a:r>
            <a:endParaRPr lang="en-US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4024" y="1433015"/>
            <a:ext cx="11042176" cy="45983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Грумінг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порпання, догляд	            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Ґеймер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гравець</a:t>
            </a:r>
          </a:p>
          <a:p>
            <a:pPr marL="0" indent="0">
              <a:buNone/>
            </a:pP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Девайс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прилад, пристрій                         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Диджиталізація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Дефейс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спотворення,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оманка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Дрон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безпілотник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верхоогляд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Д’юті-фрі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безмитниця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чистоцін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Екшн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дія</a:t>
            </a:r>
          </a:p>
          <a:p>
            <a:pPr marL="0" indent="0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Тинейджер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підліток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розбризкувач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Дайвінг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підводне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Дисконт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знижка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убивця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Консумент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підтяжка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          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О'кей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гаразд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аркінг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автостоянка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Сервіс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99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1"/>
            <a:ext cx="3295072" cy="1300018"/>
          </a:xfrm>
        </p:spPr>
        <p:txBody>
          <a:bodyPr/>
          <a:lstStyle/>
          <a:p>
            <a:r>
              <a:rPr lang="ru-RU" dirty="0" smtClean="0"/>
              <a:t>Сленг</a:t>
            </a:r>
            <a:endParaRPr lang="en-US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065338" y="281133"/>
            <a:ext cx="3924115" cy="554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76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1"/>
            <a:ext cx="10396882" cy="789676"/>
          </a:xfrm>
        </p:spPr>
        <p:txBody>
          <a:bodyPr>
            <a:normAutofit fontScale="90000"/>
          </a:bodyPr>
          <a:lstStyle/>
          <a:p>
            <a:r>
              <a:rPr lang="uk-UA" dirty="0"/>
              <a:t>Прокоментуйте слова: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74042" y="1475475"/>
            <a:ext cx="10820400" cy="419565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6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sz="2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вмирають</a:t>
            </a:r>
            <a:r>
              <a:rPr lang="ru-RU" sz="2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6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інфаркту</a:t>
            </a:r>
            <a:r>
              <a:rPr lang="ru-RU" sz="2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відбирає</a:t>
            </a:r>
            <a:r>
              <a:rPr lang="ru-RU" sz="2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мову</a:t>
            </a:r>
            <a:r>
              <a:rPr lang="ru-RU" sz="2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</a:t>
            </a:r>
            <a:r>
              <a:rPr lang="uk-UA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uk-UA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Л. Костенко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Чудова думка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втрачає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свою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цінність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коли вона погано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висловлена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6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</a:t>
            </a:r>
            <a:r>
              <a:rPr lang="uk-UA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Вольтер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Тих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небагатьох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хто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говорить правильно,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сприймають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як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диваків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чужаків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власне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юрбі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вони й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самі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почуваються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діаспорою</a:t>
            </a:r>
            <a:r>
              <a:rPr lang="uk-UA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6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                                                                          В. Радчук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66040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840509"/>
            <a:ext cx="10831945" cy="45720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всіх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народів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мова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засіб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спілкування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 нас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фактор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відчуження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Не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інтелектуальне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надбання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століть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не код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порозуміння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не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першоелемент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літератури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з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важкої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руки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Імперії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й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досі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багатьох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ознака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націоналізму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сепаратизму, причина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конфліктів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моральних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травм</a:t>
            </a:r>
            <a:r>
              <a:rPr lang="uk-UA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6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Л. Костенко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Мова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зникає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тому,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вчать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інші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тому,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нею не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говорять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хто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знає</a:t>
            </a:r>
            <a:r>
              <a:rPr lang="uk-UA" sz="2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6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Х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Арце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87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799" y="526473"/>
            <a:ext cx="10379365" cy="514465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Гарна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мова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надає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пристойну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форму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навіть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дурним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думкам</a:t>
            </a:r>
            <a:r>
              <a:rPr lang="uk-UA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800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</a:t>
            </a:r>
            <a:r>
              <a:rPr lang="ru-RU" sz="2800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uk-UA" sz="2800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800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Швебель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i="1" spc="-55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Моральність</a:t>
            </a:r>
            <a:r>
              <a:rPr lang="ru-RU" sz="2800" b="1" i="1" spc="-5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людини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видно в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ставленні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слова </a:t>
            </a:r>
            <a:r>
              <a:rPr lang="uk-UA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800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</a:t>
            </a:r>
            <a:r>
              <a:rPr lang="ru-RU" sz="2800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uk-UA" sz="2800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800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Толстой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Чужу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мову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вивчити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шість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років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свою треба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вчити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все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uk-UA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800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</a:t>
            </a:r>
            <a:r>
              <a:rPr lang="uk-UA" sz="2800" spc="-5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spc="-5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Вольтер</a:t>
            </a: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i="1" spc="-55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2800" b="1" i="1" spc="-5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римляни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вивчали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винятки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правил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своєї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граматики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 в них </a:t>
            </a:r>
            <a:r>
              <a:rPr lang="ru-RU" sz="2800" b="1" i="1" spc="-5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лишилось би часу на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підкорення</a:t>
            </a:r>
            <a:r>
              <a:rPr lang="ru-RU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світу</a:t>
            </a:r>
            <a:r>
              <a:rPr lang="uk-UA" sz="2800" b="1" i="1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800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</a:t>
            </a:r>
            <a:r>
              <a:rPr lang="ru-RU" sz="2800" spc="-55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Генріх</a:t>
            </a:r>
            <a:r>
              <a:rPr lang="ru-RU" sz="2800" spc="-5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Гейне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04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3173"/>
          </a:xfrm>
        </p:spPr>
        <p:txBody>
          <a:bodyPr>
            <a:normAutofit/>
          </a:bodyPr>
          <a:lstStyle/>
          <a:p>
            <a:r>
              <a:rPr lang="uk-UA" dirty="0" err="1" smtClean="0"/>
              <a:t>Мовний</a:t>
            </a:r>
            <a:r>
              <a:rPr lang="uk-UA" dirty="0" smtClean="0"/>
              <a:t> практикум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1228298"/>
            <a:ext cx="10515600" cy="45351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uk-UA" dirty="0"/>
              <a:t>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 smtClean="0"/>
              <a:t>необхідності</a:t>
            </a:r>
            <a:r>
              <a:rPr lang="ru-RU" dirty="0" smtClean="0"/>
              <a:t>; </a:t>
            </a:r>
            <a:r>
              <a:rPr lang="uk-UA" dirty="0" smtClean="0"/>
              <a:t>                                      </a:t>
            </a:r>
            <a:r>
              <a:rPr lang="ru-RU" dirty="0" err="1" smtClean="0"/>
              <a:t>являти</a:t>
            </a:r>
            <a:r>
              <a:rPr lang="ru-RU" dirty="0" smtClean="0"/>
              <a:t> собою; 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я </a:t>
            </a:r>
            <a:r>
              <a:rPr lang="ru-RU" dirty="0" err="1" smtClean="0"/>
              <a:t>рахую</a:t>
            </a:r>
            <a:r>
              <a:rPr lang="ru-RU" dirty="0" smtClean="0"/>
              <a:t>;</a:t>
            </a:r>
            <a:r>
              <a:rPr lang="uk-UA" dirty="0" smtClean="0"/>
              <a:t>                                                                               </a:t>
            </a:r>
            <a:r>
              <a:rPr lang="ru-RU" dirty="0" err="1" smtClean="0"/>
              <a:t>зберуться</a:t>
            </a:r>
            <a:r>
              <a:rPr lang="ru-RU" dirty="0" smtClean="0"/>
              <a:t> </a:t>
            </a:r>
            <a:r>
              <a:rPr lang="ru-RU" dirty="0" err="1"/>
              <a:t>всі</a:t>
            </a:r>
            <a:r>
              <a:rPr lang="ru-RU" dirty="0"/>
              <a:t> без </a:t>
            </a:r>
            <a:r>
              <a:rPr lang="ru-RU" dirty="0" err="1"/>
              <a:t>виключення</a:t>
            </a:r>
            <a:r>
              <a:rPr lang="ru-RU" dirty="0"/>
              <a:t> </a:t>
            </a:r>
            <a:r>
              <a:rPr lang="ru-RU" dirty="0" smtClean="0"/>
              <a:t>; 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вони </a:t>
            </a:r>
            <a:r>
              <a:rPr lang="ru-RU" dirty="0" err="1" smtClean="0"/>
              <a:t>настоюють</a:t>
            </a:r>
            <a:r>
              <a:rPr lang="uk-UA" dirty="0" smtClean="0"/>
              <a:t>;                                                       </a:t>
            </a:r>
            <a:r>
              <a:rPr lang="ru-RU" dirty="0" smtClean="0"/>
              <a:t>на </a:t>
            </a:r>
            <a:r>
              <a:rPr lang="ru-RU" dirty="0" err="1"/>
              <a:t>протязі</a:t>
            </a:r>
            <a:r>
              <a:rPr lang="ru-RU" dirty="0"/>
              <a:t>  </a:t>
            </a:r>
            <a:r>
              <a:rPr lang="ru-RU" dirty="0" smtClean="0"/>
              <a:t>року; </a:t>
            </a:r>
            <a:endParaRPr lang="en-US" dirty="0"/>
          </a:p>
          <a:p>
            <a:pPr marL="0" indent="0">
              <a:buNone/>
            </a:pPr>
            <a:r>
              <a:rPr lang="ru-RU" dirty="0" err="1"/>
              <a:t>діючий</a:t>
            </a:r>
            <a:r>
              <a:rPr lang="ru-RU" dirty="0"/>
              <a:t> </a:t>
            </a:r>
            <a:r>
              <a:rPr lang="ru-RU" dirty="0" smtClean="0"/>
              <a:t>закон; </a:t>
            </a:r>
            <a:r>
              <a:rPr lang="uk-UA" dirty="0" smtClean="0"/>
              <a:t>                                                             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було</a:t>
            </a:r>
            <a:r>
              <a:rPr lang="ru-RU" dirty="0"/>
              <a:t> три роки </a:t>
            </a:r>
            <a:r>
              <a:rPr lang="ru-RU" dirty="0" smtClean="0"/>
              <a:t>назад; </a:t>
            </a:r>
            <a:endParaRPr lang="en-US" dirty="0"/>
          </a:p>
          <a:p>
            <a:pPr marL="0" indent="0">
              <a:buNone/>
            </a:pP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неділі</a:t>
            </a:r>
            <a:r>
              <a:rPr lang="ru-RU" dirty="0"/>
              <a:t> </a:t>
            </a:r>
            <a:r>
              <a:rPr lang="ru-RU" dirty="0" smtClean="0"/>
              <a:t>тому; </a:t>
            </a:r>
            <a:r>
              <a:rPr lang="uk-UA" dirty="0" smtClean="0"/>
              <a:t>                                                           </a:t>
            </a:r>
            <a:r>
              <a:rPr lang="ru-RU" dirty="0" smtClean="0"/>
              <a:t>у </a:t>
            </a:r>
            <a:r>
              <a:rPr lang="ru-RU" dirty="0" err="1"/>
              <a:t>місяці</a:t>
            </a:r>
            <a:r>
              <a:rPr lang="ru-RU" dirty="0"/>
              <a:t> </a:t>
            </a:r>
            <a:r>
              <a:rPr lang="ru-RU" dirty="0" err="1"/>
              <a:t>жовтні</a:t>
            </a:r>
            <a:r>
              <a:rPr lang="ru-RU" dirty="0"/>
              <a:t> </a:t>
            </a:r>
            <a:r>
              <a:rPr lang="uk-UA" dirty="0" smtClean="0"/>
              <a:t>; </a:t>
            </a:r>
            <a:endParaRPr lang="en-US" dirty="0"/>
          </a:p>
          <a:p>
            <a:pPr marL="0" indent="0">
              <a:buNone/>
            </a:pPr>
            <a:r>
              <a:rPr lang="uk-UA" dirty="0"/>
              <a:t>температура плюс п’ять вище </a:t>
            </a:r>
            <a:r>
              <a:rPr lang="uk-UA" dirty="0" smtClean="0"/>
              <a:t>нуля;           від нічого робити; </a:t>
            </a:r>
            <a:endParaRPr lang="en-US" dirty="0"/>
          </a:p>
          <a:p>
            <a:pPr marL="0" indent="0">
              <a:buNone/>
            </a:pPr>
            <a:r>
              <a:rPr lang="uk-UA" dirty="0"/>
              <a:t>музей під відкритим </a:t>
            </a:r>
            <a:r>
              <a:rPr lang="uk-UA" dirty="0" smtClean="0"/>
              <a:t>небом;                             кидатися </a:t>
            </a:r>
            <a:r>
              <a:rPr lang="uk-UA" dirty="0"/>
              <a:t>в </a:t>
            </a:r>
            <a:r>
              <a:rPr lang="uk-UA" dirty="0" smtClean="0"/>
              <a:t>очі; </a:t>
            </a:r>
            <a:endParaRPr lang="en-US" dirty="0"/>
          </a:p>
          <a:p>
            <a:pPr marL="0" indent="0">
              <a:buNone/>
            </a:pPr>
            <a:r>
              <a:rPr lang="uk-UA" dirty="0"/>
              <a:t>зробити </a:t>
            </a:r>
            <a:r>
              <a:rPr lang="uk-UA" dirty="0" err="1" smtClean="0"/>
              <a:t>втіхаря</a:t>
            </a:r>
            <a:r>
              <a:rPr lang="uk-UA" dirty="0" smtClean="0"/>
              <a:t>;                                                          так </a:t>
            </a:r>
            <a:r>
              <a:rPr lang="uk-UA" dirty="0" err="1" smtClean="0"/>
              <a:t>сказать</a:t>
            </a:r>
            <a:r>
              <a:rPr lang="uk-UA" dirty="0" smtClean="0"/>
              <a:t>; </a:t>
            </a:r>
            <a:endParaRPr lang="en-US" dirty="0"/>
          </a:p>
          <a:p>
            <a:pPr marL="0" indent="0">
              <a:buNone/>
            </a:pPr>
            <a:r>
              <a:rPr lang="uk-UA" dirty="0"/>
              <a:t>в кінці </a:t>
            </a:r>
            <a:r>
              <a:rPr lang="uk-UA" dirty="0" smtClean="0"/>
              <a:t>кінців;                                                                 зайняла </a:t>
            </a:r>
            <a:r>
              <a:rPr lang="uk-UA" dirty="0"/>
              <a:t>перше </a:t>
            </a:r>
            <a:r>
              <a:rPr lang="uk-UA" dirty="0" smtClean="0"/>
              <a:t>місце.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8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знання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етикетних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мовних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формул </a:t>
            </a:r>
            <a:r>
              <a:rPr lang="ru-RU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 </a:t>
            </a:r>
            <a:r>
              <a:rPr lang="ru-RU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вміння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ними </a:t>
            </a:r>
            <a:r>
              <a:rPr lang="ru-RU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ко­ристуватися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професійному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спілкуванні</a:t>
            </a:r>
            <a:endParaRPr lang="en-US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ru-RU" dirty="0"/>
              <a:t>“</a:t>
            </a:r>
            <a:r>
              <a:rPr lang="ru-RU" dirty="0" err="1"/>
              <a:t>Велике</a:t>
            </a:r>
            <a:r>
              <a:rPr lang="ru-RU" dirty="0"/>
              <a:t> </a:t>
            </a:r>
            <a:r>
              <a:rPr lang="ru-RU" dirty="0" err="1"/>
              <a:t>дякую</a:t>
            </a:r>
            <a:r>
              <a:rPr lang="ru-RU" dirty="0"/>
              <a:t>” </a:t>
            </a:r>
            <a:r>
              <a:rPr lang="ru-RU" dirty="0" err="1"/>
              <a:t>чи</a:t>
            </a:r>
            <a:r>
              <a:rPr lang="ru-RU" dirty="0"/>
              <a:t> “</a:t>
            </a:r>
            <a:r>
              <a:rPr lang="ru-RU" dirty="0" err="1"/>
              <a:t>щиро</a:t>
            </a:r>
            <a:r>
              <a:rPr lang="ru-RU" dirty="0"/>
              <a:t> </a:t>
            </a:r>
            <a:r>
              <a:rPr lang="ru-RU" dirty="0" err="1"/>
              <a:t>дякую</a:t>
            </a:r>
            <a:r>
              <a:rPr lang="ru-RU" dirty="0"/>
              <a:t>”: як правильно </a:t>
            </a:r>
            <a:r>
              <a:rPr lang="ru-RU" dirty="0" err="1"/>
              <a:t>дякувати</a:t>
            </a:r>
            <a:r>
              <a:rPr lang="ru-RU" dirty="0"/>
              <a:t> </a:t>
            </a:r>
            <a:r>
              <a:rPr lang="ru-RU" dirty="0" err="1" smtClean="0"/>
              <a:t>українською</a:t>
            </a:r>
            <a:r>
              <a:rPr lang="ru-RU" dirty="0" smtClean="0"/>
              <a:t>?</a:t>
            </a:r>
            <a:endParaRPr lang="ru-RU" dirty="0"/>
          </a:p>
          <a:p>
            <a:pPr marL="0" indent="0" fontAlgn="base">
              <a:buNone/>
            </a:pPr>
            <a:endParaRPr lang="ru-RU" dirty="0" smtClean="0"/>
          </a:p>
          <a:p>
            <a:pPr marL="0" indent="0" fontAlgn="base">
              <a:buNone/>
            </a:pPr>
            <a:r>
              <a:rPr lang="ru-RU" dirty="0" err="1" smtClean="0"/>
              <a:t>Тож</a:t>
            </a:r>
            <a:r>
              <a:rPr lang="ru-RU" dirty="0" smtClean="0"/>
              <a:t> </a:t>
            </a:r>
            <a:r>
              <a:rPr lang="ru-RU" dirty="0" err="1"/>
              <a:t>найкращі</a:t>
            </a:r>
            <a:r>
              <a:rPr lang="ru-RU" dirty="0"/>
              <a:t> </a:t>
            </a:r>
            <a:r>
              <a:rPr lang="ru-RU" dirty="0" err="1"/>
              <a:t>варіанти</a:t>
            </a:r>
            <a:r>
              <a:rPr lang="ru-RU" dirty="0"/>
              <a:t> формул </a:t>
            </a:r>
            <a:r>
              <a:rPr lang="ru-RU" dirty="0" err="1" smtClean="0"/>
              <a:t>подяки</a:t>
            </a:r>
            <a:r>
              <a:rPr lang="ru-RU" dirty="0"/>
              <a:t>:</a:t>
            </a:r>
          </a:p>
          <a:p>
            <a:pPr fontAlgn="base"/>
            <a:r>
              <a:rPr lang="ru-RU" dirty="0" err="1"/>
              <a:t>Дякую</a:t>
            </a:r>
            <a:r>
              <a:rPr lang="ru-RU" dirty="0"/>
              <a:t>!</a:t>
            </a:r>
          </a:p>
          <a:p>
            <a:pPr fontAlgn="base"/>
            <a:r>
              <a:rPr lang="ru-RU" dirty="0" err="1"/>
              <a:t>Щиро</a:t>
            </a:r>
            <a:r>
              <a:rPr lang="ru-RU" dirty="0"/>
              <a:t> / </a:t>
            </a:r>
            <a:r>
              <a:rPr lang="ru-RU" dirty="0" err="1"/>
              <a:t>щиросердно</a:t>
            </a:r>
            <a:r>
              <a:rPr lang="ru-RU" dirty="0"/>
              <a:t> </a:t>
            </a:r>
            <a:r>
              <a:rPr lang="ru-RU" dirty="0" err="1"/>
              <a:t>дякую</a:t>
            </a:r>
            <a:r>
              <a:rPr lang="ru-RU" dirty="0"/>
              <a:t>!</a:t>
            </a:r>
          </a:p>
          <a:p>
            <a:pPr fontAlgn="base"/>
            <a:r>
              <a:rPr lang="ru-RU" dirty="0"/>
              <a:t>Красно / красненько </a:t>
            </a:r>
            <a:r>
              <a:rPr lang="ru-RU" dirty="0" err="1"/>
              <a:t>дякую</a:t>
            </a:r>
            <a:r>
              <a:rPr lang="ru-RU" dirty="0"/>
              <a:t>!</a:t>
            </a:r>
          </a:p>
          <a:p>
            <a:pPr fontAlgn="base"/>
            <a:r>
              <a:rPr lang="ru-RU" dirty="0" err="1"/>
              <a:t>Уклінно</a:t>
            </a:r>
            <a:r>
              <a:rPr lang="ru-RU" dirty="0"/>
              <a:t> </a:t>
            </a:r>
            <a:r>
              <a:rPr lang="ru-RU" dirty="0" err="1"/>
              <a:t>дякую</a:t>
            </a:r>
            <a:r>
              <a:rPr lang="ru-RU" dirty="0"/>
              <a:t>!</a:t>
            </a:r>
          </a:p>
          <a:p>
            <a:pPr fontAlgn="base"/>
            <a:r>
              <a:rPr lang="ru-RU" dirty="0" err="1"/>
              <a:t>Спасибі</a:t>
            </a:r>
            <a:r>
              <a:rPr lang="ru-RU" dirty="0"/>
              <a:t>!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508" y="2315282"/>
            <a:ext cx="5191836" cy="347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38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форми вітань-прощань 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ранку! Радий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бачити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Вас!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Привіт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Здоровенькі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день!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Добридень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День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Вам!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добридень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вечір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ДобривЕчір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добривЕчір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вам!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добраніч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Добраніч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Щасливо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Бувайте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вам!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На все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добре!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патріотичне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привітання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наш час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Героям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слава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6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mtClean="0"/>
              <a:t>ФЛЕШМОБ</a:t>
            </a:r>
            <a:br>
              <a:rPr lang="uk-UA" smtClean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685800"/>
            <a:ext cx="10649607" cy="4688785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>
                <a:latin typeface="Arial Narrow" panose="020B0606020202030204" pitchFamily="34" charset="0"/>
              </a:rPr>
              <a:t>У вільний від заняття час пограйте в інтелектуальну гру </a:t>
            </a:r>
            <a:r>
              <a:rPr lang="uk-UA" b="1" dirty="0" smtClean="0">
                <a:latin typeface="Arial Narrow" panose="020B0606020202030204" pitchFamily="34" charset="0"/>
              </a:rPr>
              <a:t>«Складні випадки наголошування» </a:t>
            </a:r>
            <a:r>
              <a:rPr lang="uk-UA" dirty="0" smtClean="0">
                <a:latin typeface="Arial Narrow" panose="020B0606020202030204" pitchFamily="34" charset="0"/>
              </a:rPr>
              <a:t>Для розширення свого світогляду та збагачення свого словникового запасу проведіть разом зі своїми друзями </a:t>
            </a:r>
            <a:r>
              <a:rPr lang="uk-UA" b="1" dirty="0" err="1" smtClean="0">
                <a:latin typeface="Arial Narrow" panose="020B0606020202030204" pitchFamily="34" charset="0"/>
              </a:rPr>
              <a:t>флешмоб</a:t>
            </a:r>
            <a:r>
              <a:rPr lang="uk-UA" b="1" dirty="0" smtClean="0">
                <a:latin typeface="Arial Narrow" panose="020B0606020202030204" pitchFamily="34" charset="0"/>
              </a:rPr>
              <a:t> </a:t>
            </a:r>
            <a:r>
              <a:rPr lang="uk-UA" dirty="0" smtClean="0">
                <a:latin typeface="Arial Narrow" panose="020B0606020202030204" pitchFamily="34" charset="0"/>
              </a:rPr>
              <a:t> «Прикрась життя українською». </a:t>
            </a:r>
          </a:p>
          <a:p>
            <a:pPr marL="0" indent="0">
              <a:buNone/>
            </a:pPr>
            <a:r>
              <a:rPr lang="uk-UA" dirty="0" smtClean="0">
                <a:latin typeface="Arial Narrow" panose="020B0606020202030204" pitchFamily="34" charset="0"/>
              </a:rPr>
              <a:t>Спробуйте вивчити усі слова, що на відео. </a:t>
            </a:r>
          </a:p>
          <a:p>
            <a:pPr marL="0" indent="0">
              <a:buNone/>
            </a:pPr>
            <a:r>
              <a:rPr lang="uk-UA" dirty="0" smtClean="0">
                <a:latin typeface="Arial Narrow" panose="020B0606020202030204" pitchFamily="34" charset="0"/>
              </a:rPr>
              <a:t>зніміть своє відео. </a:t>
            </a:r>
          </a:p>
          <a:p>
            <a:pPr marL="0" indent="0">
              <a:buNone/>
            </a:pPr>
            <a:r>
              <a:rPr lang="uk-UA" dirty="0" smtClean="0">
                <a:latin typeface="Arial Narrow" panose="020B0606020202030204" pitchFamily="34" charset="0"/>
              </a:rPr>
              <a:t>запросіть до участі двох друзів, передавши їм естафету.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3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627" y="764373"/>
            <a:ext cx="10755573" cy="4408128"/>
          </a:xfrm>
        </p:spPr>
        <p:txBody>
          <a:bodyPr>
            <a:normAutofit/>
          </a:bodyPr>
          <a:lstStyle/>
          <a:p>
            <a:pPr algn="ctr"/>
            <a:r>
              <a:rPr lang="uk-UA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Дякуємо за увагу!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3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952</TotalTime>
  <Words>496</Words>
  <Application>Microsoft Office PowerPoint</Application>
  <PresentationFormat>Широкоэкранный</PresentationFormat>
  <Paragraphs>65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Narrow</vt:lpstr>
      <vt:lpstr>Bahnschrift</vt:lpstr>
      <vt:lpstr>Calibri</vt:lpstr>
      <vt:lpstr>Impact</vt:lpstr>
      <vt:lpstr>Times New Roman</vt:lpstr>
      <vt:lpstr>Главное мероприятие</vt:lpstr>
      <vt:lpstr>Мовна особистість в сучасному полікультурному середовищі Презентацію підготувала викладач:  Радкевич С.м. </vt:lpstr>
      <vt:lpstr>Презентация PowerPoint</vt:lpstr>
      <vt:lpstr>Проблеми мови. Засмічування запозиченнями.</vt:lpstr>
      <vt:lpstr>Сленг</vt:lpstr>
      <vt:lpstr>Прокоментуйте слова: </vt:lpstr>
      <vt:lpstr>Презентация PowerPoint</vt:lpstr>
      <vt:lpstr>Презентация PowerPoint</vt:lpstr>
      <vt:lpstr>Мовний практикум</vt:lpstr>
      <vt:lpstr>знання етикетних мовних формул і вміння ними ко­ристуватися у професійному спілкуванні</vt:lpstr>
      <vt:lpstr>форми вітань-прощань </vt:lpstr>
      <vt:lpstr>ФЛЕШМОБ </vt:lpstr>
      <vt:lpstr>Дякуємо за увагу!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Мовна особистість в сучасному полікультурному середовищі </dc:title>
  <dc:creator>Home 1</dc:creator>
  <cp:lastModifiedBy>Home 1</cp:lastModifiedBy>
  <cp:revision>37</cp:revision>
  <cp:lastPrinted>2022-02-09T11:20:07Z</cp:lastPrinted>
  <dcterms:created xsi:type="dcterms:W3CDTF">2022-01-20T20:38:26Z</dcterms:created>
  <dcterms:modified xsi:type="dcterms:W3CDTF">2022-02-18T14:48:25Z</dcterms:modified>
</cp:coreProperties>
</file>