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3" r:id="rId17"/>
    <p:sldId id="270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708920"/>
            <a:ext cx="4572000" cy="1368798"/>
          </a:xfrm>
        </p:spPr>
        <p:txBody>
          <a:bodyPr>
            <a:normAutofit/>
          </a:bodyPr>
          <a:lstStyle/>
          <a:p>
            <a:r>
              <a:rPr lang="uk-UA" sz="600" b="1" dirty="0" smtClean="0"/>
              <a:t>.</a:t>
            </a:r>
            <a:endParaRPr lang="ru-RU" sz="6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426" y="457200"/>
            <a:ext cx="5443710" cy="2438399"/>
          </a:xfrm>
        </p:spPr>
        <p:txBody>
          <a:bodyPr>
            <a:normAutofit/>
          </a:bodyPr>
          <a:lstStyle/>
          <a:p>
            <a:r>
              <a:rPr lang="ru-RU" sz="3600" dirty="0" err="1" smtClean="0">
                <a:solidFill>
                  <a:schemeClr val="tx1"/>
                </a:solidFill>
              </a:rPr>
              <a:t>Презентац</a:t>
            </a:r>
            <a:r>
              <a:rPr lang="uk-UA" sz="3600" dirty="0" err="1" smtClean="0">
                <a:solidFill>
                  <a:schemeClr val="tx1"/>
                </a:solidFill>
              </a:rPr>
              <a:t>ія</a:t>
            </a:r>
            <a:r>
              <a:rPr lang="uk-UA" sz="3600" dirty="0" smtClean="0">
                <a:solidFill>
                  <a:schemeClr val="tx1"/>
                </a:solidFill>
              </a:rPr>
              <a:t> на тему: «Поняття про особистість, її розвиток та формування»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5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52426" y="1124744"/>
            <a:ext cx="8684070" cy="5062696"/>
          </a:xfrm>
        </p:spPr>
        <p:txBody>
          <a:bodyPr>
            <a:normAutofit/>
          </a:bodyPr>
          <a:lstStyle/>
          <a:p>
            <a:r>
              <a:rPr lang="ru-RU" sz="2000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Особистість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—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це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людина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як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носій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свідомості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тобто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суб’єкт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пізнання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переживання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відношення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і активного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перетворення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навколишнього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світу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Суть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визначається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її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ставленням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до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навколишнього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світу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суспільного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буття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інших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людей і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самої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себе. Способом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існування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є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її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розвиток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а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діяльність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у тому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числі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й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трудова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—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важливим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фактором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цього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розвитку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Це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означає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що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особистість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проявляється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і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розвивається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в </a:t>
            </a:r>
            <a:r>
              <a:rPr lang="ru-RU" sz="2000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діяльності</a:t>
            </a:r>
            <a:r>
              <a:rPr lang="ru-RU" sz="2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39752" y="2060848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645024"/>
            <a:ext cx="5508104" cy="3212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594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51520" y="836712"/>
            <a:ext cx="4752528" cy="5688632"/>
          </a:xfrm>
        </p:spPr>
        <p:txBody>
          <a:bodyPr/>
          <a:lstStyle/>
          <a:p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Під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«</a:t>
            </a:r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особистістю</a:t>
            </a:r>
            <a:r>
              <a:rPr lang="ru-RU" b="1" dirty="0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»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розуміють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стійку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систему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соціально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значущих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рис,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що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характеризують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особу як члена того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чи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іншого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суспільства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або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спільноти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Поняття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“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”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характеризує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суспільну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сутність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людини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пов’язану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із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засвоєнням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різноманітного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виробничого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і духовного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досвіду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суспільства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Деякі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теорії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не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включають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в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неї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біологічні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характеристики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людини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інші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приміром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фрейдизм,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надають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біологічним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чинникам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визначального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значення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Більш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виваженим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є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трактування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як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динамічної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єдності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біологічного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та </a:t>
            </a:r>
            <a:r>
              <a:rPr lang="ru-RU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соціального</a:t>
            </a:r>
            <a:r>
              <a:rPr lang="ru-RU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  <a:endParaRPr lang="ru-RU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07704" y="2060848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365104"/>
            <a:ext cx="3750100" cy="2157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3274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4579614" cy="4724400"/>
          </a:xfrm>
        </p:spPr>
        <p:txBody>
          <a:bodyPr/>
          <a:lstStyle/>
          <a:p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Не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слід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змішувати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поняття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«</a:t>
            </a:r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особистість</a:t>
            </a:r>
            <a:r>
              <a:rPr lang="ru-RU" b="1" dirty="0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» 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та </a:t>
            </a:r>
            <a:r>
              <a:rPr lang="ru-RU" b="1" dirty="0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«особа».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Під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особою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розуміють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людського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індивіда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як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суб'єкта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відносин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і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свідомої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діяльності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Ці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два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поняття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— особа як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цілісність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людини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(лат. </a:t>
            </a:r>
            <a:r>
              <a:rPr lang="fr-FR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persona) 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і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як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її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соціальний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і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психологічний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образ (лат. </a:t>
            </a:r>
            <a:r>
              <a:rPr lang="fr-FR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personalitas) —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термінологічно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цілком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різні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2132856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870" y="3212976"/>
            <a:ext cx="3607585" cy="29201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660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Атрибути</a:t>
            </a:r>
            <a:r>
              <a:rPr lang="ru-RU" b="1" dirty="0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:</a:t>
            </a:r>
            <a:endParaRPr lang="ru-RU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Воля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Свобода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Розум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err="1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Почуття</a:t>
            </a:r>
            <a:endParaRPr lang="ru-RU" b="1" dirty="0">
              <a:solidFill>
                <a:schemeClr val="accent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3678" y="4214622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757239"/>
            <a:ext cx="2680461" cy="1879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661510"/>
            <a:ext cx="2880320" cy="1922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122" y="3622817"/>
            <a:ext cx="2253630" cy="2250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06795"/>
            <a:ext cx="2786930" cy="185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82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52426" y="908720"/>
            <a:ext cx="6451822" cy="5278720"/>
          </a:xfrm>
        </p:spPr>
        <p:txBody>
          <a:bodyPr/>
          <a:lstStyle/>
          <a:p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характеризують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такі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ознаки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:</a:t>
            </a:r>
          </a:p>
          <a:p>
            <a:endParaRPr lang="ru-RU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err="1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розумність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(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визначає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рівень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інтелектуального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розвитку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);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err="1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відповідальність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(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рівень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розвитку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почуття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відповідальності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уміння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керувати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своєю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поведінкою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аналізувати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свої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вчинки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і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відповідати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за них);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свобода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(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здатність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до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автономної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діяльності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прийняття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самостійних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рішень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);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err="1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особиста</a:t>
            </a:r>
            <a:r>
              <a:rPr lang="ru-RU" b="1" dirty="0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гідність</a:t>
            </a:r>
            <a:r>
              <a:rPr lang="ru-RU" b="1" dirty="0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(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визначається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рівнем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вихованості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самооцінки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);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err="1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індивідуальність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(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несхожість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на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інших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).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2348880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79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dirty="0" err="1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Особистість</a:t>
            </a:r>
            <a:r>
              <a:rPr lang="ru-RU" b="1" dirty="0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визначають</a:t>
            </a:r>
            <a:r>
              <a:rPr lang="ru-RU" b="1" dirty="0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: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неповторні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фізичні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якості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психічні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процеси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темперамент,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характер,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здібності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мотивація</a:t>
            </a:r>
            <a:endParaRPr lang="ru-RU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потреби,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інтереси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564904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8640"/>
            <a:ext cx="2005236" cy="20162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85" y="2224264"/>
            <a:ext cx="3698858" cy="22698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653136"/>
            <a:ext cx="5061134" cy="201622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2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— результат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процесу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виховання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і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самовиховання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«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Особистістю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не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народжуються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стають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» А.Н.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Леонтьєв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endParaRPr lang="ru-RU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ru-RU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Діти</a:t>
            </a:r>
            <a:r>
              <a:rPr lang="ru-RU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не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мають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оскільки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відповідальність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за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їх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вчинки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ставиться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їхнім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батькам.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124744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96952"/>
            <a:ext cx="2447925" cy="3333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212167"/>
            <a:ext cx="2759199" cy="2769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31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На думку </a:t>
            </a:r>
            <a:r>
              <a:rPr lang="ru-RU" b="1" dirty="0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Л.І. </a:t>
            </a:r>
            <a:r>
              <a:rPr lang="ru-RU" b="1" dirty="0" err="1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Божович</a:t>
            </a:r>
            <a:r>
              <a:rPr lang="ru-RU" b="1" dirty="0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можна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виділити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два </a:t>
            </a:r>
            <a:r>
              <a:rPr lang="ru-RU" b="1" dirty="0" err="1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критерії</a:t>
            </a:r>
            <a:r>
              <a:rPr lang="ru-RU" b="1" dirty="0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що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сформувалася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:</a:t>
            </a:r>
          </a:p>
          <a:p>
            <a:pPr marL="342900" indent="-342900">
              <a:buFont typeface="+mj-lt"/>
              <a:buAutoNum type="arabicParenR"/>
            </a:pP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Людину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можна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вважати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особистістю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якщо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в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її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мотивах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існує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ієрархія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в одному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певному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сенсі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саме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якщо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вона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здатна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долати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власні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спонукання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заради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чогось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іншого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У таких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випадках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кажуть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що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суб'єкт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здатний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до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опосередкованої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поведінки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При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цьому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передбачається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що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мотиви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по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яких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долаються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безпосередні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спонуки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соціально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значущі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  <a:p>
            <a:pPr marL="342900" indent="-342900">
              <a:buFont typeface="+mj-lt"/>
              <a:buAutoNum type="arabicParenR"/>
            </a:pP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Здатність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до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свідомого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керівництва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власною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поведінкою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Це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керівництво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здійснюється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на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основі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усвідомлених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мотивів-цілей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і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принципів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67349" y="2276872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485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644008" y="2348880"/>
            <a:ext cx="4518838" cy="4509120"/>
          </a:xfrm>
        </p:spPr>
        <p:txBody>
          <a:bodyPr/>
          <a:lstStyle/>
          <a:p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Формування</a:t>
            </a:r>
            <a:r>
              <a:rPr lang="ru-RU" b="1" dirty="0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—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процес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соціального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розвитку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людини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становлення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її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як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суб’єкта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діяльності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члена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суспільства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громадянина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Виявляється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і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формується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вона в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процесі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свідомої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діяльності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й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спілкування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Поєднує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в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собі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риси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загальнолюдського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суспільно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значущого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та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індивідуального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неповторного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916832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81" y="-35709"/>
            <a:ext cx="4762500" cy="3324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012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Відбувається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цей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процес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завдяки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засвоєнню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гуманітарних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дисциплін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виховному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впливу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сім’ї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школи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суспільства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взаємодії</a:t>
            </a:r>
            <a:r>
              <a:rPr lang="ru-RU" b="1" dirty="0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з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мистецькими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явищами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здатності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людини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пристосовуватися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до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зовнішнього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оточення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участі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у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громадському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житті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свідомій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її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підготовці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до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самостійного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дорослого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життя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  <a:p>
            <a:endParaRPr lang="ru-RU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Цілеспрямоване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формування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здійснюється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в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соціальній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системі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шляхом </a:t>
            </a:r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виховання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124744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855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179512" y="620688"/>
            <a:ext cx="7680960" cy="4724400"/>
          </a:xfrm>
        </p:spPr>
        <p:txBody>
          <a:bodyPr/>
          <a:lstStyle/>
          <a:p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Одним з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основних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шляхів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розвитку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є </a:t>
            </a:r>
            <a:r>
              <a:rPr lang="ru-RU" b="1" dirty="0" err="1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навчання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в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школі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  <a:p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Розвиток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школяра –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це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складний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динамічний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процес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який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відбувається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у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часі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і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просторі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і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передбачає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•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Формування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високих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інтелектуальних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сил;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•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Формування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моралі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на засадах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позитивних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загальнолюдських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якостей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•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Підготовка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до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творчої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праці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в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суспільстві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•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Виконання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функцій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громадянина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незалежної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держави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•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Виконання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функцій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сім’янина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63040" y="2420888"/>
            <a:ext cx="7680960" cy="1066800"/>
          </a:xfrm>
        </p:spPr>
        <p:txBody>
          <a:bodyPr/>
          <a:lstStyle/>
          <a:p>
            <a:r>
              <a:rPr lang="uk-UA" dirty="0"/>
              <a:t>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112647"/>
            <a:ext cx="3203848" cy="27640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195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52426" y="548680"/>
            <a:ext cx="7387926" cy="5638760"/>
          </a:xfrm>
        </p:spPr>
        <p:txBody>
          <a:bodyPr/>
          <a:lstStyle/>
          <a:p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З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розвитком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пов’язаний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процес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формування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  <a:p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Під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формуванням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розуміють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якості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та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властивості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які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виникають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в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результаті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розвитку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</a:p>
          <a:p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Взаємозв’язок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цих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процесів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отже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і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відповідних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понять,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полягає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в тому,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що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розвиток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і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формування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впливають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на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виховання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і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формують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якості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які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необхідно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1340768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12976"/>
            <a:ext cx="5292588" cy="3024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37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67544" y="773127"/>
            <a:ext cx="7680960" cy="4724400"/>
          </a:xfrm>
        </p:spPr>
        <p:txBody>
          <a:bodyPr>
            <a:normAutofit/>
          </a:bodyPr>
          <a:lstStyle/>
          <a:p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Виділяють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такі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види</a:t>
            </a:r>
            <a:r>
              <a:rPr lang="ru-RU" b="1" dirty="0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розвитку</a:t>
            </a:r>
            <a:r>
              <a:rPr lang="ru-RU" b="1" dirty="0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і </a:t>
            </a:r>
            <a:r>
              <a:rPr lang="ru-RU" b="1" dirty="0" err="1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формування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:</a:t>
            </a:r>
          </a:p>
          <a:p>
            <a:r>
              <a:rPr lang="ru-RU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1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) </a:t>
            </a:r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цілеспрямоване</a:t>
            </a:r>
            <a:endParaRPr lang="ru-RU" b="1" dirty="0">
              <a:solidFill>
                <a:srgbClr val="FFFF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ru-RU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2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) </a:t>
            </a:r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стихійне</a:t>
            </a:r>
            <a:endParaRPr lang="ru-RU" b="1" dirty="0">
              <a:solidFill>
                <a:srgbClr val="FFFF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ru-RU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3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) </a:t>
            </a:r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саморозвиток</a:t>
            </a:r>
            <a:endParaRPr lang="ru-RU" b="1" dirty="0">
              <a:solidFill>
                <a:srgbClr val="FFFF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ru-RU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4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) </a:t>
            </a:r>
            <a:r>
              <a:rPr lang="ru-RU" b="1" dirty="0" err="1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самоформування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  <a:p>
            <a:r>
              <a:rPr lang="ru-RU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Людська</a:t>
            </a:r>
            <a:r>
              <a:rPr lang="ru-RU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розвивається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в анатомо-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фізіологічному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психічному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соціальному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напрямках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268760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789040"/>
            <a:ext cx="4248472" cy="28418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85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Формування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відбувається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також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у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процесі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розвитку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її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інтересів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потреб.</a:t>
            </a:r>
          </a:p>
          <a:p>
            <a:r>
              <a:rPr lang="ru-RU" b="1" dirty="0" err="1" smtClean="0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Інтерес</a:t>
            </a:r>
            <a:r>
              <a:rPr lang="ru-RU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-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спрямованість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людини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на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певний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об'єкт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чи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певну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діяль­ність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зумовлена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позитивним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зацікавленим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ставленням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до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чогось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когось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  <a:p>
            <a:r>
              <a:rPr lang="ru-RU" b="1" dirty="0" smtClean="0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Потреба</a:t>
            </a:r>
            <a:r>
              <a:rPr lang="ru-RU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-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необхідність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у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чомусь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  <a:p>
            <a:r>
              <a:rPr lang="ru-RU" b="1" dirty="0" err="1" smtClean="0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Схильність</a:t>
            </a:r>
            <a:r>
              <a:rPr lang="ru-RU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-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стійка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орієнтованість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людини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на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щось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бажання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вико­нувати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певну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працю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052736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143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За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оцінками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прибічників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біологічного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напрямку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вплив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rgbClr val="92D05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спадковості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на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розвиток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становить 80-90%; </a:t>
            </a:r>
            <a:r>
              <a:rPr lang="ru-RU" b="1" dirty="0" err="1">
                <a:solidFill>
                  <a:srgbClr val="92D05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вплив</a:t>
            </a:r>
            <a:r>
              <a:rPr lang="ru-RU" b="1" dirty="0">
                <a:solidFill>
                  <a:srgbClr val="92D05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rgbClr val="92D05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середовища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за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оцінками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представників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соціологічного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напрямку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- 90</a:t>
            </a:r>
            <a:r>
              <a:rPr lang="ru-RU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%.</a:t>
            </a:r>
          </a:p>
          <a:p>
            <a:endParaRPr lang="uk-UA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Представники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біосоціологічного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напряму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дотримуються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думки, то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психічні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процеси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відчуття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сприймання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мислення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(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мають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rgbClr val="92D05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біологічну</a:t>
            </a:r>
            <a:r>
              <a:rPr lang="ru-RU" b="1" dirty="0">
                <a:solidFill>
                  <a:srgbClr val="92D05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природу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спрямованість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інтереси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здіб­ності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особистості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формуються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як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явище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rgbClr val="92D05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соціальне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1340768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066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4795638" cy="4724400"/>
          </a:xfrm>
        </p:spPr>
        <p:txBody>
          <a:bodyPr/>
          <a:lstStyle/>
          <a:p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У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педагогіці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шкільний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вік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поділяють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на: </a:t>
            </a:r>
            <a:r>
              <a:rPr lang="ru-RU" b="1" dirty="0" err="1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молодший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(6, 7, 11, 12 р.)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середній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або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підлітковий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(12-15 р.), старший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або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solidFill>
                  <a:schemeClr val="accent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юнацький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(15-І8 р.).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Межі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вікових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періодів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відносно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рухомі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тому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що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природний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потен­ціал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дітей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і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виховний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вплив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на них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різні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Кожній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віковій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групі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властиві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певні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анатомо-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фізіологічні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психічні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та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соціальні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озна­ки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які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називають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віковими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особливостями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780928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29000"/>
            <a:ext cx="3909813" cy="2932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35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4147566" cy="4724400"/>
          </a:xfrm>
        </p:spPr>
        <p:txBody>
          <a:bodyPr/>
          <a:lstStyle/>
          <a:p>
            <a:r>
              <a:rPr lang="ru-RU" b="1" dirty="0" err="1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Отже</a:t>
            </a:r>
            <a:r>
              <a:rPr lang="ru-RU" b="1" dirty="0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виховання</a:t>
            </a:r>
            <a:r>
              <a:rPr lang="ru-RU" b="1" dirty="0">
                <a:solidFill>
                  <a:srgbClr val="00B0F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формує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особистість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сприяє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її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розвитку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орієнтує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на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процеси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які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не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визріли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але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перебувають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у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стадії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становлення</a:t>
            </a:r>
            <a:r>
              <a:rPr lang="ru-RU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980728"/>
            <a:ext cx="7680960" cy="1066800"/>
          </a:xfrm>
        </p:spPr>
        <p:txBody>
          <a:bodyPr/>
          <a:lstStyle/>
          <a:p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20688"/>
            <a:ext cx="4016382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01008"/>
            <a:ext cx="4350397" cy="28984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728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Mylar</Template>
  <TotalTime>44</TotalTime>
  <Words>884</Words>
  <Application>Microsoft Office PowerPoint</Application>
  <PresentationFormat>Экран (4:3)</PresentationFormat>
  <Paragraphs>78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Corbel</vt:lpstr>
      <vt:lpstr>Segoe UI</vt:lpstr>
      <vt:lpstr>Tahoma</vt:lpstr>
      <vt:lpstr>Tunga</vt:lpstr>
      <vt:lpstr>Wingdings</vt:lpstr>
      <vt:lpstr>Mylar</vt:lpstr>
      <vt:lpstr>Презентація на тему: «Поняття про особистість, її розвиток та формування»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тему: «Поняття про особистість, її розвиток та формування»</dc:title>
  <dc:creator>Асег</dc:creator>
  <cp:lastModifiedBy>Пользователь</cp:lastModifiedBy>
  <cp:revision>8</cp:revision>
  <dcterms:created xsi:type="dcterms:W3CDTF">2015-11-08T12:40:21Z</dcterms:created>
  <dcterms:modified xsi:type="dcterms:W3CDTF">2020-01-20T17:27:46Z</dcterms:modified>
</cp:coreProperties>
</file>