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91" r:id="rId6"/>
    <p:sldId id="288" r:id="rId7"/>
    <p:sldId id="261" r:id="rId8"/>
    <p:sldId id="262" r:id="rId9"/>
    <p:sldId id="263" r:id="rId10"/>
    <p:sldId id="264" r:id="rId11"/>
    <p:sldId id="265" r:id="rId12"/>
    <p:sldId id="266" r:id="rId13"/>
    <p:sldId id="289" r:id="rId14"/>
    <p:sldId id="269" r:id="rId15"/>
    <p:sldId id="293" r:id="rId16"/>
    <p:sldId id="294" r:id="rId17"/>
    <p:sldId id="295" r:id="rId18"/>
    <p:sldId id="296" r:id="rId19"/>
    <p:sldId id="297" r:id="rId20"/>
    <p:sldId id="299" r:id="rId21"/>
    <p:sldId id="300" r:id="rId22"/>
    <p:sldId id="302" r:id="rId23"/>
    <p:sldId id="303" r:id="rId24"/>
    <p:sldId id="305" r:id="rId25"/>
    <p:sldId id="306" r:id="rId26"/>
    <p:sldId id="307" r:id="rId27"/>
    <p:sldId id="308" r:id="rId28"/>
    <p:sldId id="310" r:id="rId29"/>
    <p:sldId id="325" r:id="rId30"/>
    <p:sldId id="312" r:id="rId31"/>
    <p:sldId id="326" r:id="rId32"/>
    <p:sldId id="313" r:id="rId33"/>
    <p:sldId id="331" r:id="rId34"/>
    <p:sldId id="332" r:id="rId35"/>
    <p:sldId id="314" r:id="rId36"/>
    <p:sldId id="327" r:id="rId37"/>
    <p:sldId id="270" r:id="rId38"/>
    <p:sldId id="315" r:id="rId39"/>
    <p:sldId id="316" r:id="rId40"/>
    <p:sldId id="317" r:id="rId41"/>
    <p:sldId id="318" r:id="rId42"/>
    <p:sldId id="328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4" r:id="rId54"/>
    <p:sldId id="286" r:id="rId55"/>
    <p:sldId id="283" r:id="rId56"/>
    <p:sldId id="287" r:id="rId57"/>
    <p:sldId id="329" r:id="rId58"/>
    <p:sldId id="319" r:id="rId59"/>
    <p:sldId id="320" r:id="rId60"/>
    <p:sldId id="321" r:id="rId61"/>
    <p:sldId id="322" r:id="rId62"/>
    <p:sldId id="323" r:id="rId63"/>
    <p:sldId id="324" r:id="rId6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00292DC-94FB-4655-A743-604C5B7D6C90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1C9AB7B-F346-4E15-9ED3-0CDF64A6A206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412776"/>
            <a:ext cx="7406640" cy="1728192"/>
          </a:xfrm>
        </p:spPr>
        <p:txBody>
          <a:bodyPr>
            <a:normAutofit/>
          </a:bodyPr>
          <a:lstStyle/>
          <a:p>
            <a:pPr algn="ctr"/>
            <a:r>
              <a:rPr lang="uk-UA" sz="6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Казки народів світу</a:t>
            </a:r>
            <a:endParaRPr lang="ru-RU" sz="6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05064"/>
            <a:ext cx="8011616" cy="2376264"/>
          </a:xfrm>
        </p:spPr>
        <p:txBody>
          <a:bodyPr>
            <a:normAutofit/>
          </a:bodyPr>
          <a:lstStyle/>
          <a:p>
            <a:pPr algn="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Презентацію підготувала </a:t>
            </a:r>
          </a:p>
          <a:p>
            <a:pPr algn="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зарубіжної літератури</a:t>
            </a:r>
          </a:p>
          <a:p>
            <a:pPr algn="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Лебедєва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О.А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2018/2019 н. р.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9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80728"/>
            <a:ext cx="7498080" cy="1512168"/>
          </a:xfrm>
        </p:spPr>
        <p:txBody>
          <a:bodyPr>
            <a:normAutofit/>
          </a:bodyPr>
          <a:lstStyle/>
          <a:p>
            <a:pPr algn="ctr"/>
            <a:r>
              <a:rPr lang="uk-UA" sz="8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880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880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880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8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sz="8800" dirty="0" smtClean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uk-UA" sz="8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88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880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8800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C:\Users\Ольга\Desktop\відкритий урок\t_1_v-ukrayini-porahuvali-vchiteli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49916"/>
            <a:ext cx="5184576" cy="38818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7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749808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«Асоціативний кущ»</a:t>
            </a:r>
            <a:endParaRPr lang="ru-RU" b="1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492896"/>
            <a:ext cx="3528392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564904"/>
            <a:ext cx="3657600" cy="3240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0749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498080" cy="114300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«Асоціативний кущ»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341" y="1484784"/>
            <a:ext cx="3028950" cy="29523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56792"/>
            <a:ext cx="3024336" cy="29519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170" name="Picture 2" descr="C:\Users\Ольга\Desktop\9435d214c7c4f758c34ed6a2c3e792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381000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75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597368"/>
              </p:ext>
            </p:extLst>
          </p:nvPr>
        </p:nvGraphicFramePr>
        <p:xfrm>
          <a:off x="1979712" y="764704"/>
          <a:ext cx="6077585" cy="5608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8475"/>
                <a:gridCol w="3039110"/>
              </a:tblGrid>
              <a:tr h="52844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Анкета мандрівника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44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 Прізвище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ім’я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844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Вік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844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Рід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Учень/учениця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844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Напрямок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подорожі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Країна казок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7895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Мета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подорожі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Зрозуміти привабливість світу </a:t>
                      </a: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казки, художньої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книги, майстерність письменника, його творчої уяви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03702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Очікувані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Захоплення читанням художньої літератури (казок, віршів, легенд)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03702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Про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яку пригоду казкового героя ти можеш розповісти учасникам подорожі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053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6561976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Казки народів світу</a:t>
            </a:r>
            <a:br>
              <a:rPr lang="uk-UA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  <a:effectLst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276872"/>
            <a:ext cx="523875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399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«Як з’явилися у людей казки»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96752"/>
            <a:ext cx="4091826" cy="4800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0" name="Picture 2" descr="C:\Users\Ольга\Desktop\meninolendolivr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2"/>
            <a:ext cx="2232248" cy="30243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2955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2576" y="188640"/>
            <a:ext cx="7498080" cy="193054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uk-UA" b="1" u="sng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</a:t>
            </a:r>
            <a:r>
              <a:rPr lang="uk-UA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Теоретична: що я знаю про казку</a:t>
            </a:r>
            <a:r>
              <a:rPr lang="uk-UA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uk-UA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Ольга\Desktop\articles_1518175252_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48880"/>
            <a:ext cx="4163568" cy="33123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59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Ольга\Desktop\45883.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52736"/>
            <a:ext cx="6506484" cy="38164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8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Ольга\Desktop\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10702"/>
            <a:ext cx="7782128" cy="583659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07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Чарівні предмети у казках:</a:t>
            </a:r>
            <a:endParaRPr lang="ru-RU" b="1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1082"/>
            <a:ext cx="3657600" cy="376001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437112"/>
            <a:ext cx="2143125" cy="211390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46" name="Picture 2" descr="C:\Users\Ольга\Desktop\skazochnie-volshebnie-predmeti-volshebnie-predmeti-iz-skazok-spisok_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265" y="1628800"/>
            <a:ext cx="4713251" cy="25922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6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2276872"/>
            <a:ext cx="3657600" cy="29141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1565275"/>
            <a:ext cx="3486150" cy="458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3696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786210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 домашнього завдання</a:t>
            </a:r>
            <a:br>
              <a:rPr lang="uk-UA" sz="3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«Якби у мене був чарівний пензлик…»</a:t>
            </a:r>
            <a:endParaRPr lang="ru-RU" sz="36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132856"/>
            <a:ext cx="4137481" cy="4259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0685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u="sng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uk-UA" b="1" u="sng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</a:t>
            </a:r>
            <a:r>
              <a:rPr lang="uk-UA" b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«Шифрувальник» </a:t>
            </a:r>
            <a:r>
              <a:rPr lang="uk-UA" b="1" i="1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(робота в парах)</a:t>
            </a:r>
            <a:endParaRPr lang="ru-RU" b="1" i="1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3" y="1628800"/>
            <a:ext cx="3096344" cy="43919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523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title"/>
          </p:nvPr>
        </p:nvSpPr>
        <p:spPr>
          <a:xfrm>
            <a:off x="1331640" y="1052736"/>
            <a:ext cx="7498080" cy="4162792"/>
          </a:xfrm>
        </p:spPr>
        <p:txBody>
          <a:bodyPr>
            <a:normAutofit/>
          </a:bodyPr>
          <a:lstStyle/>
          <a:p>
            <a:pPr algn="ctr"/>
            <a:r>
              <a:rPr lang="uk-UA" sz="4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Шосте грудня</a:t>
            </a:r>
            <a:br>
              <a:rPr lang="uk-UA" sz="4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Класна робота</a:t>
            </a:r>
          </a:p>
          <a:p>
            <a:pPr algn="ctr"/>
            <a:r>
              <a:rPr lang="uk-UA" sz="4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Казки народів світу </a:t>
            </a:r>
            <a:endParaRPr lang="ru-RU" sz="480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19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60648"/>
            <a:ext cx="3527061" cy="41764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20888"/>
            <a:ext cx="3657600" cy="410445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159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836712"/>
            <a:ext cx="3496940" cy="331236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84984"/>
            <a:ext cx="3570362" cy="324036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608314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uk-UA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</a:t>
            </a:r>
            <a:r>
              <a:rPr lang="uk-UA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- «</a:t>
            </a:r>
            <a:r>
              <a:rPr lang="uk-UA" b="1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Інтелектуальний штурм»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C:\Users\Ольга\Desktop\відкритий урок\46691039-profesión-traje-de-maestro-para-los-niñ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88840"/>
            <a:ext cx="3962400" cy="396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548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esktop\відкритий урок\003he9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7"/>
            <a:ext cx="2448272" cy="34361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Ольга\Desktop\відкритий урок\Кухарка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0648"/>
            <a:ext cx="2560365" cy="32895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C:\Users\Ольга\Desktop\відкритий урок\uzhgorodskoe_izdatel_stvo_aleksandry_garkushi_pobeditel_rejtinga_kniga_2016_goda_foto_preview_mediu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28670"/>
            <a:ext cx="3800450" cy="25336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Ольга\Desktop\відкритий урок\solovej-i-schy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600622"/>
            <a:ext cx="1463088" cy="14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366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Ольга\Desktop\12040-e13525025345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094" y="1484783"/>
            <a:ext cx="2946251" cy="41086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Ольга\Desktop\відкритий урок\Без назван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76872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43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esktop\відкритий урок\lesnie-zve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3909294"/>
            <a:ext cx="4032448" cy="2459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C:\Users\Ольга\Desktop\відкритий урок\cd195f5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520280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Ольга\Desktop\відкритий урок\canis-aureus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943" y="494674"/>
            <a:ext cx="3888432" cy="2916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 descr="C:\Users\Ольга\Desktop\відкритий урок\164679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278" y="3208750"/>
            <a:ext cx="2264091" cy="31776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940655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Ольга\Desktop\116102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94391"/>
            <a:ext cx="3017412" cy="4392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8" name="Picture 2" descr="C:\Users\Ольга\Desktop\відкритий урок\img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64" y="2060848"/>
            <a:ext cx="4572000" cy="3426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50883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Ольга\Desktop\відкритий урок\Півень-у-світогляді-українці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532" y="3573016"/>
            <a:ext cx="2376264" cy="30305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5123" name="Picture 3" descr="C:\Users\Ольга\Desktop\відкритий урок\depositphotos_4352772-stock-photo-apple-tre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0791"/>
            <a:ext cx="3384376" cy="29643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Ольга\Desktop\відкритий урок\87172434_4833101_kolode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453890"/>
            <a:ext cx="2808312" cy="29337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Ольга\Desktop\відкритий урок\4d5d060e01622b96812c132d5fa950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683" y="430219"/>
            <a:ext cx="2837042" cy="27649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728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Ольга\Desktop\ae7edfdcdeaf505e95297c0bfad9d9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990" y="1155055"/>
            <a:ext cx="3070848" cy="472609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Ольга\Desktop\відкритий урок\Без названия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20888"/>
            <a:ext cx="2929680" cy="2194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80912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льга\Desktop\відкритий урок\imgbig10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860" y="3212976"/>
            <a:ext cx="2795959" cy="30377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 descr="C:\Users\Ольга\Desktop\відкритий урок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490" y="3717032"/>
            <a:ext cx="3209156" cy="24131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172" name="Picture 4" descr="C:\Users\Ольга\Desktop\відкритий урок\Funny Bunn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100" y="285362"/>
            <a:ext cx="3487936" cy="28922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3" name="Picture 5" descr="C:\Users\Ольга\Desktop\відкритий урок\e31ace2a15a7c70645ad83df9ecd43b0_X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4664"/>
            <a:ext cx="3168352" cy="23282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441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Ольга\Desktop\відкритий урок\f7db609071f7c73d35e1eabc1fa8fdd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13974"/>
            <a:ext cx="2840476" cy="4392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8195" name="Picture 3" descr="C:\Users\Ольга\Desktop\відкритий урок\img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07261"/>
            <a:ext cx="4011357" cy="3005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95775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Ольга\Desktop\відкритий урок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700808"/>
            <a:ext cx="2931790" cy="38004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9219" name="Picture 3" descr="C:\Users\Ольга\Desktop\відкритий урок\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063533"/>
            <a:ext cx="2692523" cy="35605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Ольга\Desktop\відкритий урок\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188640"/>
            <a:ext cx="2476500" cy="2667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0133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Ольга\Desktop\1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2952328" cy="44046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42" name="Picture 2" descr="C:\Users\Ольга\Desktop\відкритий урок\imag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2397061"/>
            <a:ext cx="3456383" cy="2868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Ольга\Desktop\відкритий урок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561" y="3903557"/>
            <a:ext cx="3065175" cy="2601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387" name="Picture 3" descr="C:\Users\Ольга\Desktop\відкритий урок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578" y="3813547"/>
            <a:ext cx="2873896" cy="2781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388" name="Picture 4" descr="C:\Users\Ольга\Desktop\відкритий урок\kartinki-sobak-2018-dlya-dtey-doroslih-malyunki-z-sobakoyu-na-noviy-rk_213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642" y="331266"/>
            <a:ext cx="3065175" cy="3192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Ольга\Desktop\відкритий урок\73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578" y="511918"/>
            <a:ext cx="2792381" cy="3011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59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Ольга\Desktop\відкритий урок\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00" y="1052736"/>
            <a:ext cx="4104456" cy="52780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Ольга\Desktop\відкритий урок\img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96751"/>
            <a:ext cx="3456384" cy="25900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0356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Ольга\Desktop\відкритий урок\Синдбад-мореход-второе-путешествие-арабская-сказ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3605"/>
            <a:ext cx="2981325" cy="2971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Ольга\Desktop\відкритий урок\scrn_big_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031" y="3267005"/>
            <a:ext cx="2888928" cy="3333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8436" name="Picture 4" descr="C:\Users\Ольга\Desktop\відкритий урок\gorill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347" y="294482"/>
            <a:ext cx="3172296" cy="25536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8437" name="Picture 5" descr="C:\Users\Ольга\Desktop\відкритий урок\mo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3573016"/>
            <a:ext cx="3168353" cy="28083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971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Ольга\Desktop\відкритий урок\00005198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25" y="1090106"/>
            <a:ext cx="3600400" cy="51544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Ольга\Desktop\відкритий урок\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76872"/>
            <a:ext cx="3707904" cy="2780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617775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484784"/>
            <a:ext cx="7498080" cy="1287016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sz="6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«Зорова гімнастика»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8194" name="Picture 2" descr="C:\Users\Ольга\Desktop\depositphotos_79263598-stock-illustration-pupils-boys-and-girls-hap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228" y="2924944"/>
            <a:ext cx="4769342" cy="27553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43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Ольга\Desktop\відкритий урок\1200px-Kvadrat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63367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76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2152181"/>
            <a:ext cx="3240360" cy="2002160"/>
          </a:xfrm>
        </p:spPr>
        <p:txBody>
          <a:bodyPr/>
          <a:lstStyle/>
          <a:p>
            <a:pPr algn="ctr"/>
            <a:r>
              <a:rPr lang="uk-UA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Математично-географічна довідка</a:t>
            </a:r>
            <a:endParaRPr lang="ru-RU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5733256"/>
            <a:ext cx="4419600" cy="864096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50000"/>
              </a:lnSpc>
            </a:pPr>
            <a:r>
              <a:rPr lang="uk-UA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скількох </a:t>
            </a:r>
            <a:r>
              <a:rPr lang="uk-UA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 ми з вами побували завдяки казкам?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2" b="5932"/>
          <a:stretch>
            <a:fillRect/>
          </a:stretch>
        </p:blipFill>
        <p:spPr>
          <a:xfrm>
            <a:off x="838200" y="1143003"/>
            <a:ext cx="4419600" cy="4302221"/>
          </a:xfrm>
        </p:spPr>
      </p:pic>
    </p:spTree>
    <p:extLst>
      <p:ext uri="{BB962C8B-B14F-4D97-AF65-F5344CB8AC3E}">
        <p14:creationId xmlns:p14="http://schemas.microsoft.com/office/powerpoint/2010/main" val="37476952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u="sng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uk-UA" b="1" u="sng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</a:t>
            </a:r>
            <a:r>
              <a:rPr lang="uk-UA" b="1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«Сторінки з життя письменників»</a:t>
            </a:r>
            <a:endParaRPr lang="ru-RU" dirty="0"/>
          </a:p>
        </p:txBody>
      </p:sp>
      <p:pic>
        <p:nvPicPr>
          <p:cNvPr id="21506" name="Picture 2" descr="C:\Users\Ольга\Desktop\7 жінок\Depositphotos_11704863_m-20151-810x5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6851154" cy="45674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181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637472" cy="3456384"/>
          </a:xfrm>
        </p:spPr>
        <p:txBody>
          <a:bodyPr>
            <a:normAutofit/>
          </a:bodyPr>
          <a:lstStyle/>
          <a:p>
            <a:pPr algn="ctr"/>
            <a:r>
              <a:rPr lang="uk-UA" sz="60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Цікава інформація</a:t>
            </a:r>
            <a:r>
              <a:rPr lang="uk-UA" sz="600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600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i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5400" b="1" i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 років казкам братів Грімм» </a:t>
            </a:r>
            <a:endParaRPr lang="ru-RU" sz="6000" b="1" i="1" dirty="0">
              <a:solidFill>
                <a:srgbClr val="FFC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C:\Users\Ольга\Desktop\відкритий урок\127732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249" y="2790234"/>
            <a:ext cx="3091751" cy="398601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95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098271"/>
              </p:ext>
            </p:extLst>
          </p:nvPr>
        </p:nvGraphicFramePr>
        <p:xfrm>
          <a:off x="5436096" y="1449544"/>
          <a:ext cx="3120348" cy="423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0348"/>
              </a:tblGrid>
              <a:tr h="2700727">
                <a:tc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4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ІЧЯТИД</a:t>
                      </a:r>
                    </a:p>
                    <a:p>
                      <a:pPr marL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4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endParaRPr lang="ru-RU" sz="4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4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uk-UA" sz="4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ІННИДОР</a:t>
                      </a:r>
                      <a:r>
                        <a:rPr lang="uk-UA" sz="4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uk-UA" sz="4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4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4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ИКЗАК</a:t>
                      </a:r>
                      <a:endParaRPr lang="ru-RU" sz="4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4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4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1812-1815)</a:t>
                      </a:r>
                      <a:endParaRPr lang="ru-RU" sz="4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pic>
        <p:nvPicPr>
          <p:cNvPr id="11265" name="Picture 1" descr="C:\Users\Ольга\Desktop\відкритий урок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3648405" cy="5112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548790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3199" y="131148"/>
            <a:ext cx="724262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 відеоматеріалу </a:t>
            </a:r>
            <a:endParaRPr lang="uk-UA" sz="4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uk-UA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Пушкін. </a:t>
            </a:r>
            <a:r>
              <a:rPr lang="en-US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lang="uk-UA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44824"/>
            <a:ext cx="3258785" cy="4800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2" descr="C:\Users\Ольга\Desktop\959853052-1024x1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64904"/>
            <a:ext cx="3121152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65507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20688"/>
            <a:ext cx="2857500" cy="4010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436354" y="5184851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uk-UA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«Поміркуймо!»</a:t>
            </a:r>
            <a:endParaRPr lang="ru-RU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497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u="sng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</a:t>
            </a:r>
            <a:r>
              <a:rPr lang="en-US" b="1" u="sng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Упізнай</a:t>
            </a: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казку</a:t>
            </a: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описом</a:t>
            </a: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казкової</a:t>
            </a: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 descr="C:\Users\Ольга\Desktop\7 жінок\bg_wrapp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4524"/>
            <a:ext cx="7704856" cy="3602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3982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84" y="836712"/>
            <a:ext cx="3816463" cy="315569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60" y="836712"/>
            <a:ext cx="3621596" cy="3137164"/>
          </a:xfrm>
        </p:spPr>
      </p:pic>
      <p:pic>
        <p:nvPicPr>
          <p:cNvPr id="24578" name="Picture 2" descr="C:\Users\Ольга\Desktop\відкритий урок\23895.0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05064"/>
            <a:ext cx="3282675" cy="22322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03848" y="260648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Сигнальні картки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3568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Ольга\Desktop\d3bb2187edf8fdc36926cb9fc71bda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48680"/>
            <a:ext cx="3810000" cy="54578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2450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Ольга\Desktop\ae7edfdcdeaf505e95297c0bfad9d9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704" y="1124744"/>
            <a:ext cx="3070848" cy="472609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99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Ольга\Desktop\116102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052736"/>
            <a:ext cx="3017412" cy="43924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20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Ольга\Desktop\svit-lit-5-voloshuk-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75478"/>
            <a:ext cx="3295337" cy="38164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537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Ольга\Desktop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25171"/>
            <a:ext cx="7128792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5401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Ольга\Desktop\12040-e13525025345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96752"/>
            <a:ext cx="2946251" cy="41086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1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Ольга\Desktop\1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523" y="95250"/>
            <a:ext cx="4774401" cy="65021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84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818072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uk-UA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</a:t>
            </a:r>
            <a: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uk-UA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«Втрачена </a:t>
            </a:r>
            <a: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інформація. </a:t>
            </a:r>
            <a:r>
              <a:rPr lang="uk-UA" b="1" i="1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Фактологічний диктант</a:t>
            </a:r>
            <a: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solidFill>
                  <a:srgbClr val="00B050"/>
                </a:solidFill>
                <a:effectLst/>
              </a:rPr>
              <a:t/>
            </a:r>
            <a:br>
              <a:rPr lang="ru-RU" dirty="0">
                <a:solidFill>
                  <a:srgbClr val="00B050"/>
                </a:solidFill>
                <a:effectLst/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9458" name="Picture 2" descr="C:\Users\Ольга\Desktop\depositphotos_127117390-stock-illustration-funny-boy-cartoon-writing-abo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44824"/>
            <a:ext cx="3456385" cy="4442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83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548680"/>
            <a:ext cx="3312368" cy="5832648"/>
          </a:xfrm>
        </p:spPr>
        <p:txBody>
          <a:bodyPr/>
          <a:lstStyle/>
          <a:p>
            <a:pPr algn="just"/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одній лісистій країні жив шакал на 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ім’я </a:t>
            </a:r>
            <a:r>
              <a:rPr lang="uk-UA" u="sng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Чандарава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Рятуючи 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своє </a:t>
            </a:r>
            <a:r>
              <a:rPr lang="uk-UA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він, геть покусаний, забіг по дорозі в будинок фарбаря, де стояв 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</a:t>
            </a:r>
            <a:r>
              <a:rPr lang="uk-UA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діжка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повна </a:t>
            </a:r>
            <a:r>
              <a:rPr lang="uk-UA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синьої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фарби. 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Ховаючись від переслідувачів, </a:t>
            </a:r>
            <a:r>
              <a:rPr lang="uk-UA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шакал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ускочив туди і зробився такий </a:t>
            </a:r>
            <a:r>
              <a:rPr lang="uk-UA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синій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собаки його 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впізнали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порозбігалися. </a:t>
            </a:r>
            <a:r>
              <a:rPr lang="uk-UA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Чандарава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подався світ за очі і зрештою прибився 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лісу</a:t>
            </a: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Індійська народна казка «Фарбований шакал»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1" b="134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18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476672"/>
            <a:ext cx="2933576" cy="6120680"/>
          </a:xfrm>
        </p:spPr>
        <p:txBody>
          <a:bodyPr/>
          <a:lstStyle/>
          <a:p>
            <a:pPr algn="just"/>
            <a:r>
              <a:rPr lang="uk-UA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разу, прибувши на зібрання ради, </a:t>
            </a:r>
            <a:r>
              <a:rPr lang="uk-UA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Чандарава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почув, що десь удалині страшенно завиває зграя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шакалів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 змозі стриматися, він схопився і сам почав голосно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вити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Здивовані звірі вмить усе второпали і засоромлено похнюпили голови. Оговтавшись, загомоніли: «Це ж усього-на-всього нікчемний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шакал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якого 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слід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розшматувати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Той з переляку хотів було тікати, але 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встиг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леви та його підручні 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роздерли</a:t>
            </a:r>
            <a:b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шакалика на </a:t>
            </a: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b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шматочки</a:t>
            </a:r>
            <a:r>
              <a:rPr lang="uk-UA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" r="2886"/>
          <a:stretch>
            <a:fillRect/>
          </a:stretch>
        </p:blipFill>
        <p:spPr>
          <a:xfrm>
            <a:off x="755576" y="1143003"/>
            <a:ext cx="4608512" cy="4518245"/>
          </a:xfrm>
        </p:spPr>
      </p:pic>
    </p:spTree>
    <p:extLst>
      <p:ext uri="{BB962C8B-B14F-4D97-AF65-F5344CB8AC3E}">
        <p14:creationId xmlns:p14="http://schemas.microsoft.com/office/powerpoint/2010/main" val="226117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</a:t>
            </a:r>
            <a:r>
              <a:rPr lang="uk-UA" sz="48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«Україна і світ»</a:t>
            </a:r>
            <a:endParaRPr lang="ru-RU" sz="4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C:\Users\Ольга\Desktop\OQC6AE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88023"/>
            <a:ext cx="4698890" cy="340930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47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Літературні паралелі</a:t>
            </a:r>
            <a:endParaRPr lang="ru-RU" b="1" dirty="0">
              <a:solidFill>
                <a:srgbClr val="FFC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44824"/>
            <a:ext cx="3657600" cy="38884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1700808"/>
            <a:ext cx="3657600" cy="39604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4585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Ольга\Desktop\-11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6768752" cy="54005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562101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Словник термінів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71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498080" cy="128215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VII </a:t>
            </a:r>
            <a:r>
              <a:rPr lang="uk-UA" b="1" u="sng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</a:t>
            </a:r>
            <a:r>
              <a:rPr lang="uk-UA" b="1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«Задача від Баби Яги</a:t>
            </a:r>
            <a:r>
              <a:rPr lang="uk-UA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C:\Users\Ольга\Desktop\відкритий урок\86a8b5d536dff2610eda4bdec2e7e3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383" y="1412776"/>
            <a:ext cx="3891345" cy="4698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36032" y="6122266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«Хитрість Змія Горинича»</a:t>
            </a:r>
            <a:endParaRPr lang="ru-RU" sz="24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1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332656"/>
            <a:ext cx="4288520" cy="114300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endParaRPr lang="ru-RU" sz="4000" b="1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616229"/>
            <a:ext cx="3464349" cy="23148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5604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3888432" cy="4289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752701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Ольга\Desktop\відкритий урок\img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433803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890984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«Синтез думок»:</a:t>
            </a:r>
            <a:r>
              <a:rPr lang="uk-UA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сміливість</a:t>
            </a:r>
            <a:r>
              <a:rPr lang="uk-UA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хоробрість;</a:t>
            </a:r>
            <a:br>
              <a:rPr lang="uk-UA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доброта;</a:t>
            </a:r>
            <a:r>
              <a:rPr lang="uk-UA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вихованість;</a:t>
            </a:r>
            <a:br>
              <a:rPr lang="uk-UA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4)працьовитість;</a:t>
            </a:r>
            <a:r>
              <a:rPr lang="uk-UA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uk-UA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милосердя, людяність.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0776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498080" cy="1863080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 </a:t>
            </a:r>
            <a:r>
              <a:rPr lang="uk-UA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прийом «Градусник»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26626" name="Picture 2" descr="C:\Users\Ольга\Desktop\відкритий урок\28525815-deux-thermomètres-haute-et-basse-température-symbolisent-la-chaleur-et-le-froid-soleil-et-flocon-de-ne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594" y="1844824"/>
            <a:ext cx="4725144" cy="4725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6493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Ольга\Desktop\відкритий урок\biblioteka_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6632"/>
            <a:ext cx="2691656" cy="19201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76864" cy="6336704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</a:t>
            </a:r>
            <a:r>
              <a:rPr lang="uk-UA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</a:t>
            </a:r>
            <a: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uk-UA" b="1" i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Ярмарок-продаж</a:t>
            </a:r>
            <a:r>
              <a:rPr lang="uk-UA" b="1" i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r>
              <a:rPr lang="uk-UA" i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i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Написати </a:t>
            </a:r>
            <a:r>
              <a:rPr lang="uk-UA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листа улюбленому казковому герою </a:t>
            </a:r>
            <a:r>
              <a:rPr lang="uk-UA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(на </a:t>
            </a:r>
            <a:r>
              <a:rPr lang="uk-UA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10-11 балів)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uk-UA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Намалювати </a:t>
            </a:r>
            <a:r>
              <a:rPr lang="uk-UA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ілюстрацію до вивченої казки</a:t>
            </a:r>
            <a:r>
              <a:rPr lang="uk-UA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(на 8-9 </a:t>
            </a:r>
            <a:r>
              <a:rPr lang="uk-UA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балів)</a:t>
            </a:r>
            <a:r>
              <a:rPr lang="ru-RU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uk-UA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 </a:t>
            </a:r>
            <a:r>
              <a:rPr lang="uk-UA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 </a:t>
            </a:r>
            <a:r>
              <a:rPr lang="uk-UA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статтею </a:t>
            </a:r>
            <a:r>
              <a:rPr lang="uk-UA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підручника с. 111-113 </a:t>
            </a:r>
            <a:r>
              <a:rPr lang="uk-UA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(на 6-7 балів)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5229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49808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 учнів</a:t>
            </a:r>
            <a:endParaRPr lang="ru-RU" b="1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4" name="Picture 2" descr="C:\Users\Ольга\Desktop\відкритий урок\1157e354fb85e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2808313" cy="42725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8675" name="Picture 3" descr="C:\Users\Ольга\Desktop\відкритий урок\hello_html_29cb02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539691"/>
            <a:ext cx="2601094" cy="31915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219671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7498080" cy="187220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за увагу! Успіхів вам у навчанні!</a:t>
            </a:r>
            <a:endParaRPr lang="ru-RU" b="1" dirty="0">
              <a:solidFill>
                <a:srgbClr val="FFC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698" name="Picture 2" descr="ÐÐ°ÑÑÐ¸Ð½ÐºÐ¸ Ð¿Ð¾ Ð·Ð°Ð¿ÑÐ¾ÑÑ ÑÑÐ½Ñ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92896"/>
            <a:ext cx="3168352" cy="36741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82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9648</TotalTime>
  <Words>377</Words>
  <Application>Microsoft Office PowerPoint</Application>
  <PresentationFormat>Экран (4:3)</PresentationFormat>
  <Paragraphs>69</Paragraphs>
  <Slides>63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Солнцестояние</vt:lpstr>
      <vt:lpstr>Казки народів світу</vt:lpstr>
      <vt:lpstr>РЕЗУЛЬТАТ</vt:lpstr>
      <vt:lpstr>«Асоціативний кущ»</vt:lpstr>
      <vt:lpstr>«Асоціативний кущ»</vt:lpstr>
      <vt:lpstr>Презентация PowerPoint</vt:lpstr>
      <vt:lpstr>Казки народів світу </vt:lpstr>
      <vt:lpstr>«Як з’явилися у людей казки»</vt:lpstr>
      <vt:lpstr>I зупинка  –  «Теоретична: що я знаю про казку» </vt:lpstr>
      <vt:lpstr>Презентация PowerPoint</vt:lpstr>
      <vt:lpstr>Презентация PowerPoint</vt:lpstr>
      <vt:lpstr>Чарівні предмети у казках:</vt:lpstr>
      <vt:lpstr>Презентация PowerPoint</vt:lpstr>
      <vt:lpstr>Перевірка домашнього завдання «Якби у мене був чарівний пензлик…»</vt:lpstr>
      <vt:lpstr>II зупинка – «Шифрувальник» (робота в парах)</vt:lpstr>
      <vt:lpstr>Шосте грудня Класна робота Казки народів світу </vt:lpstr>
      <vt:lpstr>Презентация PowerPoint</vt:lpstr>
      <vt:lpstr>Презентация PowerPoint</vt:lpstr>
      <vt:lpstr>III зупинка  - «Інтелектуальний штурм»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«Зорова гімнастика» </vt:lpstr>
      <vt:lpstr>Презентация PowerPoint</vt:lpstr>
      <vt:lpstr>Математично-географічна довідка</vt:lpstr>
      <vt:lpstr>IV зупинка «Сторінки з життя письменників»</vt:lpstr>
      <vt:lpstr>Цікава інформація «200 років казкам братів Грімм» </vt:lpstr>
      <vt:lpstr>Презентация PowerPoint</vt:lpstr>
      <vt:lpstr>Презентация PowerPoint</vt:lpstr>
      <vt:lpstr>Презентация PowerPoint</vt:lpstr>
      <vt:lpstr>Зупинка V -  «Упізнай казку за описом казкової ситуації»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VI зупинка -  «Втрачена інформація. Фактологічний диктант» </vt:lpstr>
      <vt:lpstr>В одній лісистій країні жив шакал на ім’я Чандарава. Рятуючи своє життя, він, геть покусаний, забіг по дорозі в будинок фарбаря, де стояв велика діжка, повна синьої фарби. Ховаючись від переслідувачів, шакал ускочив туди і зробився такий синій, що собаки його не впізнали й порозбігалися. Чандарава подався світ за очі і зрештою прибився до лісу.  </vt:lpstr>
      <vt:lpstr> Одного разу, прибувши на зібрання ради, Чандарава почув, що десь удалині страшенно завиває зграя шакалів. Не в змозі стриматися, він схопився і сам почав голосно вити. Здивовані звірі вмить усе второпали і засоромлено похнюпили голови. Оговтавшись, загомоніли: «Це ж усього-на-всього нікчемний шакал, якого слід розшматувати. Той з переляку хотів було тікати, але не встиг: леви та його підручні роздерли  шакалика на дрібні   шматочки. </vt:lpstr>
      <vt:lpstr>Рубрика «Україна і світ»</vt:lpstr>
      <vt:lpstr>Літературні паралелі</vt:lpstr>
      <vt:lpstr>Презентация PowerPoint</vt:lpstr>
      <vt:lpstr>VII зупинка «Задача від Баби Яги»</vt:lpstr>
      <vt:lpstr>Відповідь</vt:lpstr>
      <vt:lpstr>Презентация PowerPoint</vt:lpstr>
      <vt:lpstr>«Синтез думок»: 1) сміливість, хоробрість; 2) доброта; 3) вихованість; 4)працьовитість; 5) милосердя, людяність.</vt:lpstr>
      <vt:lpstr>Інтерактивний прийом «Градусник» </vt:lpstr>
      <vt:lpstr>   Домашнє завдання  («Ярмарок-продаж»)  1) Написати листа улюбленому казковому герою (на 10-11 балів) 2) Намалювати ілюстрацію до вивченої казки (на 8-9 балів) 3) Ознайомитися із статтею підручника с. 111-113 (на 6-7 балів) </vt:lpstr>
      <vt:lpstr>Оцінювання учнів</vt:lpstr>
      <vt:lpstr>Дякуємо за увагу! Успіхів вам у навчанні!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Казки народів світу Відкритий урок у 5 класі</dc:title>
  <dc:creator>Ольга</dc:creator>
  <cp:lastModifiedBy>Ольга</cp:lastModifiedBy>
  <cp:revision>44</cp:revision>
  <dcterms:created xsi:type="dcterms:W3CDTF">2018-11-25T13:33:19Z</dcterms:created>
  <dcterms:modified xsi:type="dcterms:W3CDTF">2020-03-18T12:10:15Z</dcterms:modified>
</cp:coreProperties>
</file>