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6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B17B4-B102-44E8-B702-AF15F6C8127F}" type="datetimeFigureOut">
              <a:rPr lang="ru-RU" smtClean="0"/>
              <a:pPr/>
              <a:t>чт 16.08.18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83E2-DEF5-4943-905B-5C157EB07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B17B4-B102-44E8-B702-AF15F6C8127F}" type="datetimeFigureOut">
              <a:rPr lang="ru-RU" smtClean="0"/>
              <a:pPr/>
              <a:t>чт 16.08.18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83E2-DEF5-4943-905B-5C157EB07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B17B4-B102-44E8-B702-AF15F6C8127F}" type="datetimeFigureOut">
              <a:rPr lang="ru-RU" smtClean="0"/>
              <a:pPr/>
              <a:t>чт 16.08.18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83E2-DEF5-4943-905B-5C157EB07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B17B4-B102-44E8-B702-AF15F6C8127F}" type="datetimeFigureOut">
              <a:rPr lang="ru-RU" smtClean="0"/>
              <a:pPr/>
              <a:t>чт 16.08.18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83E2-DEF5-4943-905B-5C157EB07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B17B4-B102-44E8-B702-AF15F6C8127F}" type="datetimeFigureOut">
              <a:rPr lang="ru-RU" smtClean="0"/>
              <a:pPr/>
              <a:t>чт 16.08.18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83E2-DEF5-4943-905B-5C157EB07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B17B4-B102-44E8-B702-AF15F6C8127F}" type="datetimeFigureOut">
              <a:rPr lang="ru-RU" smtClean="0"/>
              <a:pPr/>
              <a:t>чт 16.08.18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83E2-DEF5-4943-905B-5C157EB07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B17B4-B102-44E8-B702-AF15F6C8127F}" type="datetimeFigureOut">
              <a:rPr lang="ru-RU" smtClean="0"/>
              <a:pPr/>
              <a:t>чт 16.08.18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83E2-DEF5-4943-905B-5C157EB07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B17B4-B102-44E8-B702-AF15F6C8127F}" type="datetimeFigureOut">
              <a:rPr lang="ru-RU" smtClean="0"/>
              <a:pPr/>
              <a:t>чт 16.08.18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83E2-DEF5-4943-905B-5C157EB07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B17B4-B102-44E8-B702-AF15F6C8127F}" type="datetimeFigureOut">
              <a:rPr lang="ru-RU" smtClean="0"/>
              <a:pPr/>
              <a:t>чт 16.08.18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83E2-DEF5-4943-905B-5C157EB07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B17B4-B102-44E8-B702-AF15F6C8127F}" type="datetimeFigureOut">
              <a:rPr lang="ru-RU" smtClean="0"/>
              <a:pPr/>
              <a:t>чт 16.08.18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83E2-DEF5-4943-905B-5C157EB07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B17B4-B102-44E8-B702-AF15F6C8127F}" type="datetimeFigureOut">
              <a:rPr lang="ru-RU" smtClean="0"/>
              <a:pPr/>
              <a:t>чт 16.08.18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83E2-DEF5-4943-905B-5C157EB07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B17B4-B102-44E8-B702-AF15F6C8127F}" type="datetimeFigureOut">
              <a:rPr lang="ru-RU" smtClean="0"/>
              <a:pPr/>
              <a:t>чт 16.08.18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983E2-DEF5-4943-905B-5C157EB07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gif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11.jpeg"/><Relationship Id="rId7" Type="http://schemas.openxmlformats.org/officeDocument/2006/relationships/image" Target="../media/image1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gif"/><Relationship Id="rId10" Type="http://schemas.openxmlformats.org/officeDocument/2006/relationships/image" Target="../media/image24.jpe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26064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uk-UA" dirty="0"/>
              <a:t>Література як вид мистецтва. Художній </a:t>
            </a:r>
            <a:r>
              <a:rPr lang="uk-UA" dirty="0" smtClean="0"/>
              <a:t>образ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8" name="Picture 6" descr="http://www.playcast.ru/uploads/2015/10/31/1568136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429000"/>
            <a:ext cx="2902515" cy="314632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332656"/>
            <a:ext cx="6400800" cy="1752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r"/>
            <a:r>
              <a:rPr lang="ru-RU" dirty="0" err="1" smtClean="0">
                <a:solidFill>
                  <a:schemeClr val="tx1"/>
                </a:solidFill>
              </a:rPr>
              <a:t>Що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є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мистецтво</a:t>
            </a:r>
            <a:r>
              <a:rPr lang="ru-RU" dirty="0" smtClean="0">
                <a:solidFill>
                  <a:schemeClr val="tx1"/>
                </a:solidFill>
              </a:rPr>
              <a:t>? </a:t>
            </a:r>
            <a:r>
              <a:rPr lang="ru-RU" dirty="0" err="1" smtClean="0">
                <a:solidFill>
                  <a:schemeClr val="tx1"/>
                </a:solidFill>
              </a:rPr>
              <a:t>Це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могутній</a:t>
            </a:r>
            <a:r>
              <a:rPr lang="ru-RU" dirty="0" smtClean="0">
                <a:solidFill>
                  <a:schemeClr val="tx1"/>
                </a:solidFill>
              </a:rPr>
              <a:t> голос народу, </a:t>
            </a:r>
            <a:r>
              <a:rPr lang="ru-RU" dirty="0" err="1" smtClean="0">
                <a:solidFill>
                  <a:schemeClr val="tx1"/>
                </a:solidFill>
              </a:rPr>
              <a:t>що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лунає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</a:t>
            </a:r>
            <a:r>
              <a:rPr lang="ru-RU" dirty="0" smtClean="0">
                <a:solidFill>
                  <a:schemeClr val="tx1"/>
                </a:solidFill>
              </a:rPr>
              <a:t> уст </a:t>
            </a:r>
            <a:r>
              <a:rPr lang="ru-RU" dirty="0" err="1" smtClean="0">
                <a:solidFill>
                  <a:schemeClr val="tx1"/>
                </a:solidFill>
              </a:rPr>
              <a:t>обраних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умільців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 П. </a:t>
            </a:r>
            <a:r>
              <a:rPr lang="ru-RU" dirty="0" err="1" smtClean="0">
                <a:solidFill>
                  <a:schemeClr val="tx1"/>
                </a:solidFill>
              </a:rPr>
              <a:t>Загребельний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 descr="https://homework.net.ua/wp-content/uploads/2013/06/21956777-200x2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38364">
            <a:off x="2094410" y="1300238"/>
            <a:ext cx="2841104" cy="3125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188641"/>
            <a:ext cx="7340352" cy="100811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 </a:t>
            </a:r>
            <a:r>
              <a:rPr lang="ru-RU" sz="3600" dirty="0" err="1" smtClean="0"/>
              <a:t>Евристична</a:t>
            </a:r>
            <a:r>
              <a:rPr lang="ru-RU" sz="3600" dirty="0" smtClean="0"/>
              <a:t> </a:t>
            </a:r>
            <a:r>
              <a:rPr lang="ru-RU" sz="3600" dirty="0" err="1" smtClean="0"/>
              <a:t>бесіда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340768"/>
            <a:ext cx="8784976" cy="525658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>
              <a:buFont typeface="Wingdings" pitchFamily="2" charset="2"/>
              <a:buChar char="ü"/>
            </a:pPr>
            <a:r>
              <a:rPr lang="en-US" sz="2400" dirty="0" smtClean="0"/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Які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види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мистецтва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крім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літератури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ви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ще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знаєте</a:t>
            </a:r>
            <a:r>
              <a:rPr lang="ru-RU" sz="2400" dirty="0" smtClean="0">
                <a:solidFill>
                  <a:schemeClr val="tx1"/>
                </a:solidFill>
              </a:rPr>
              <a:t>? </a:t>
            </a:r>
            <a:r>
              <a:rPr lang="ru-RU" sz="2400" dirty="0" err="1" smtClean="0">
                <a:solidFill>
                  <a:schemeClr val="tx1"/>
                </a:solidFill>
              </a:rPr>
              <a:t>Наведіть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конкретні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приклади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pPr algn="l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Яке </a:t>
            </a:r>
            <a:r>
              <a:rPr lang="ru-RU" sz="2400" dirty="0" err="1" smtClean="0">
                <a:solidFill>
                  <a:schemeClr val="tx1"/>
                </a:solidFill>
              </a:rPr>
              <a:t>місце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посідає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художня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література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поміж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інших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видів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мистецтва</a:t>
            </a:r>
            <a:r>
              <a:rPr lang="ru-RU" sz="2400" dirty="0" smtClean="0">
                <a:solidFill>
                  <a:schemeClr val="tx1"/>
                </a:solidFill>
              </a:rPr>
              <a:t>?</a:t>
            </a:r>
          </a:p>
          <a:p>
            <a:pPr algn="l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Які</a:t>
            </a:r>
            <a:r>
              <a:rPr lang="ru-RU" sz="2400" dirty="0" smtClean="0">
                <a:solidFill>
                  <a:schemeClr val="tx1"/>
                </a:solidFill>
              </a:rPr>
              <a:t> твори </a:t>
            </a:r>
            <a:r>
              <a:rPr lang="ru-RU" sz="2400" dirty="0" err="1" smtClean="0">
                <a:solidFill>
                  <a:schemeClr val="tx1"/>
                </a:solidFill>
              </a:rPr>
              <a:t>світової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літератури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вивчені</a:t>
            </a:r>
            <a:r>
              <a:rPr lang="ru-RU" sz="2400" dirty="0" smtClean="0">
                <a:solidFill>
                  <a:schemeClr val="tx1"/>
                </a:solidFill>
              </a:rPr>
              <a:t> у 5-му </a:t>
            </a:r>
            <a:r>
              <a:rPr lang="ru-RU" sz="2400" dirty="0" err="1" smtClean="0">
                <a:solidFill>
                  <a:schemeClr val="tx1"/>
                </a:solidFill>
              </a:rPr>
              <a:t>класі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ви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запам’ятали</a:t>
            </a:r>
            <a:r>
              <a:rPr lang="ru-RU" sz="2400" dirty="0" smtClean="0">
                <a:solidFill>
                  <a:schemeClr val="tx1"/>
                </a:solidFill>
              </a:rPr>
              <a:t>? </a:t>
            </a:r>
            <a:r>
              <a:rPr lang="ru-RU" sz="2400" dirty="0" err="1">
                <a:solidFill>
                  <a:schemeClr val="tx1"/>
                </a:solidFill>
              </a:rPr>
              <a:t>Я</a:t>
            </a:r>
            <a:r>
              <a:rPr lang="ru-RU" sz="2400" dirty="0" err="1" smtClean="0">
                <a:solidFill>
                  <a:schemeClr val="tx1"/>
                </a:solidFill>
              </a:rPr>
              <a:t>ких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героїв</a:t>
            </a:r>
            <a:r>
              <a:rPr lang="ru-RU" sz="2400" dirty="0" smtClean="0">
                <a:solidFill>
                  <a:schemeClr val="tx1"/>
                </a:solidFill>
              </a:rPr>
              <a:t>? </a:t>
            </a:r>
            <a:r>
              <a:rPr lang="ru-RU" sz="2400" dirty="0" err="1">
                <a:solidFill>
                  <a:schemeClr val="tx1"/>
                </a:solidFill>
              </a:rPr>
              <a:t>Ч</a:t>
            </a:r>
            <a:r>
              <a:rPr lang="ru-RU" sz="2400" dirty="0" err="1" smtClean="0">
                <a:solidFill>
                  <a:schemeClr val="tx1"/>
                </a:solidFill>
              </a:rPr>
              <a:t>ому</a:t>
            </a:r>
            <a:r>
              <a:rPr lang="ru-RU" sz="2400" dirty="0" smtClean="0">
                <a:solidFill>
                  <a:schemeClr val="tx1"/>
                </a:solidFill>
              </a:rPr>
              <a:t>? </a:t>
            </a:r>
          </a:p>
          <a:p>
            <a:pPr algn="l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Що</a:t>
            </a:r>
            <a:r>
              <a:rPr lang="ru-RU" sz="2400" dirty="0" smtClean="0">
                <a:solidFill>
                  <a:schemeClr val="tx1"/>
                </a:solidFill>
              </a:rPr>
              <a:t> нового </a:t>
            </a:r>
            <a:r>
              <a:rPr lang="ru-RU" sz="2400" dirty="0" err="1" smtClean="0">
                <a:solidFill>
                  <a:schemeClr val="tx1"/>
                </a:solidFill>
              </a:rPr>
              <a:t>ви</a:t>
            </a:r>
            <a:r>
              <a:rPr lang="ru-RU" sz="2400" dirty="0" smtClean="0">
                <a:solidFill>
                  <a:schemeClr val="tx1"/>
                </a:solidFill>
              </a:rPr>
              <a:t> прочитали за </a:t>
            </a:r>
            <a:r>
              <a:rPr lang="ru-RU" sz="2400" dirty="0" err="1" smtClean="0">
                <a:solidFill>
                  <a:schemeClr val="tx1"/>
                </a:solidFill>
              </a:rPr>
              <a:t>літо</a:t>
            </a:r>
            <a:r>
              <a:rPr lang="ru-RU" sz="2400" dirty="0" smtClean="0">
                <a:solidFill>
                  <a:schemeClr val="tx1"/>
                </a:solidFill>
              </a:rPr>
              <a:t>? </a:t>
            </a:r>
            <a:r>
              <a:rPr lang="ru-RU" sz="2400" dirty="0" err="1" smtClean="0">
                <a:solidFill>
                  <a:schemeClr val="tx1"/>
                </a:solidFill>
              </a:rPr>
              <a:t>Поділіться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своїми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враженнями</a:t>
            </a:r>
            <a:r>
              <a:rPr lang="ru-RU" sz="2400" dirty="0" smtClean="0">
                <a:solidFill>
                  <a:schemeClr val="tx1"/>
                </a:solidFill>
              </a:rPr>
              <a:t>. </a:t>
            </a:r>
          </a:p>
          <a:p>
            <a:pPr algn="l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Що</a:t>
            </a:r>
            <a:r>
              <a:rPr lang="ru-RU" sz="2400" dirty="0" smtClean="0">
                <a:solidFill>
                  <a:schemeClr val="tx1"/>
                </a:solidFill>
              </a:rPr>
              <a:t>, на ваш </a:t>
            </a:r>
            <a:r>
              <a:rPr lang="ru-RU" sz="2400" dirty="0" err="1" smtClean="0">
                <a:solidFill>
                  <a:schemeClr val="tx1"/>
                </a:solidFill>
              </a:rPr>
              <a:t>погляд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зробило</a:t>
            </a:r>
            <a:r>
              <a:rPr lang="ru-RU" sz="2400" dirty="0" smtClean="0">
                <a:solidFill>
                  <a:schemeClr val="tx1"/>
                </a:solidFill>
              </a:rPr>
              <a:t> б уроки </a:t>
            </a:r>
            <a:r>
              <a:rPr lang="ru-RU" sz="2400" dirty="0" err="1" smtClean="0">
                <a:solidFill>
                  <a:schemeClr val="tx1"/>
                </a:solidFill>
              </a:rPr>
              <a:t>зарубіжної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літератури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цікавішими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повчальнішими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допомогло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би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підготувати</a:t>
            </a:r>
            <a:r>
              <a:rPr lang="ru-RU" sz="2400" dirty="0" smtClean="0">
                <a:solidFill>
                  <a:schemeClr val="tx1"/>
                </a:solidFill>
              </a:rPr>
              <a:t> до </a:t>
            </a:r>
            <a:r>
              <a:rPr lang="ru-RU" sz="2400" dirty="0" err="1" smtClean="0">
                <a:solidFill>
                  <a:schemeClr val="tx1"/>
                </a:solidFill>
              </a:rPr>
              <a:t>розв’язання</a:t>
            </a:r>
            <a:r>
              <a:rPr lang="ru-RU" sz="2400" dirty="0" smtClean="0">
                <a:solidFill>
                  <a:schemeClr val="tx1"/>
                </a:solidFill>
              </a:rPr>
              <a:t> проблем у </a:t>
            </a:r>
            <a:r>
              <a:rPr lang="ru-RU" sz="2400" dirty="0" err="1" smtClean="0">
                <a:solidFill>
                  <a:schemeClr val="tx1"/>
                </a:solidFill>
              </a:rPr>
              <a:t>дорослому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житті</a:t>
            </a:r>
            <a:r>
              <a:rPr lang="ru-RU" sz="2400" dirty="0" smtClean="0">
                <a:solidFill>
                  <a:schemeClr val="tx1"/>
                </a:solidFill>
              </a:rPr>
              <a:t>? </a:t>
            </a:r>
          </a:p>
          <a:p>
            <a:pPr algn="l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Чи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подорослішали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ви</a:t>
            </a:r>
            <a:r>
              <a:rPr lang="ru-RU" sz="2400" dirty="0" smtClean="0">
                <a:solidFill>
                  <a:schemeClr val="tx1"/>
                </a:solidFill>
              </a:rPr>
              <a:t> за </a:t>
            </a:r>
            <a:r>
              <a:rPr lang="ru-RU" sz="2400" dirty="0" err="1" smtClean="0">
                <a:solidFill>
                  <a:schemeClr val="tx1"/>
                </a:solidFill>
              </a:rPr>
              <a:t>літо</a:t>
            </a:r>
            <a:r>
              <a:rPr lang="ru-RU" sz="2400" dirty="0" smtClean="0">
                <a:solidFill>
                  <a:schemeClr val="tx1"/>
                </a:solidFill>
              </a:rPr>
              <a:t> як </a:t>
            </a:r>
            <a:r>
              <a:rPr lang="ru-RU" sz="2400" dirty="0" err="1" smtClean="0">
                <a:solidFill>
                  <a:schemeClr val="tx1"/>
                </a:solidFill>
              </a:rPr>
              <a:t>читачі</a:t>
            </a:r>
            <a:r>
              <a:rPr lang="ru-RU" sz="2400" dirty="0" smtClean="0">
                <a:solidFill>
                  <a:schemeClr val="tx1"/>
                </a:solidFill>
              </a:rPr>
              <a:t>?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Picture 6" descr="http://www.playcast.ru/uploads/2015/10/31/1568136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4941168"/>
            <a:ext cx="1547664" cy="167766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88640"/>
            <a:ext cx="7772400" cy="112474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 </a:t>
            </a:r>
            <a:r>
              <a:rPr lang="ru-RU" sz="3600" dirty="0" err="1" smtClean="0"/>
              <a:t>Літературна</a:t>
            </a:r>
            <a:r>
              <a:rPr lang="ru-RU" sz="3600" dirty="0" smtClean="0"/>
              <a:t> </a:t>
            </a:r>
            <a:r>
              <a:rPr lang="ru-RU" sz="3600" dirty="0" err="1" smtClean="0"/>
              <a:t>вікторина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412776"/>
            <a:ext cx="4968552" cy="468052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У кого </a:t>
            </a:r>
            <a:r>
              <a:rPr lang="ru-RU" sz="2400" dirty="0" err="1" smtClean="0">
                <a:solidFill>
                  <a:schemeClr val="tx1"/>
                </a:solidFill>
              </a:rPr>
              <a:t>з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героїв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трапилася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неприємність</a:t>
            </a:r>
            <a:r>
              <a:rPr lang="ru-RU" sz="2400" dirty="0" smtClean="0">
                <a:solidFill>
                  <a:schemeClr val="tx1"/>
                </a:solidFill>
              </a:rPr>
              <a:t> — </a:t>
            </a:r>
            <a:r>
              <a:rPr lang="ru-RU" sz="2400" dirty="0" err="1" smtClean="0">
                <a:solidFill>
                  <a:schemeClr val="tx1"/>
                </a:solidFill>
              </a:rPr>
              <a:t>він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потрапив</a:t>
            </a:r>
            <a:r>
              <a:rPr lang="ru-RU" sz="2400" dirty="0" smtClean="0">
                <a:solidFill>
                  <a:schemeClr val="tx1"/>
                </a:solidFill>
              </a:rPr>
              <a:t> у </a:t>
            </a:r>
            <a:r>
              <a:rPr lang="ru-RU" sz="2400" dirty="0" err="1" smtClean="0">
                <a:solidFill>
                  <a:schemeClr val="tx1"/>
                </a:solidFill>
              </a:rPr>
              <a:t>діжку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з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фарбою</a:t>
            </a:r>
            <a:r>
              <a:rPr lang="ru-RU" sz="2400" dirty="0" smtClean="0">
                <a:solidFill>
                  <a:schemeClr val="tx1"/>
                </a:solidFill>
              </a:rPr>
              <a:t>? </a:t>
            </a:r>
            <a:r>
              <a:rPr lang="ru-RU" sz="2400" dirty="0" err="1" smtClean="0">
                <a:solidFill>
                  <a:schemeClr val="tx1"/>
                </a:solidFill>
              </a:rPr>
              <a:t>Спочатку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це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його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врятувало</a:t>
            </a:r>
            <a:r>
              <a:rPr lang="ru-RU" sz="2400" dirty="0" smtClean="0">
                <a:solidFill>
                  <a:schemeClr val="tx1"/>
                </a:solidFill>
              </a:rPr>
              <a:t>, а </a:t>
            </a:r>
            <a:r>
              <a:rPr lang="ru-RU" sz="2400" dirty="0" err="1" smtClean="0">
                <a:solidFill>
                  <a:schemeClr val="tx1"/>
                </a:solidFill>
              </a:rPr>
              <a:t>потім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згубило</a:t>
            </a:r>
            <a:r>
              <a:rPr lang="ru-RU" sz="2400" dirty="0" smtClean="0">
                <a:solidFill>
                  <a:schemeClr val="tx1"/>
                </a:solidFill>
              </a:rPr>
              <a:t>. </a:t>
            </a:r>
          </a:p>
          <a:p>
            <a:pPr algn="l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У </a:t>
            </a:r>
            <a:r>
              <a:rPr lang="ru-RU" sz="2400" dirty="0" err="1" smtClean="0">
                <a:solidFill>
                  <a:schemeClr val="tx1"/>
                </a:solidFill>
              </a:rPr>
              <a:t>якій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країні</a:t>
            </a:r>
            <a:r>
              <a:rPr lang="ru-RU" sz="2400" dirty="0" smtClean="0">
                <a:solidFill>
                  <a:schemeClr val="tx1"/>
                </a:solidFill>
              </a:rPr>
              <a:t> жили </a:t>
            </a:r>
            <a:r>
              <a:rPr lang="ru-RU" sz="2400" dirty="0" err="1" smtClean="0">
                <a:solidFill>
                  <a:schemeClr val="tx1"/>
                </a:solidFill>
              </a:rPr>
              <a:t>відважні</a:t>
            </a:r>
            <a:r>
              <a:rPr lang="ru-RU" sz="2400" dirty="0" smtClean="0">
                <a:solidFill>
                  <a:schemeClr val="tx1"/>
                </a:solidFill>
              </a:rPr>
              <a:t> хлопчики </a:t>
            </a:r>
            <a:r>
              <a:rPr lang="ru-RU" sz="2400" dirty="0" err="1" smtClean="0">
                <a:solidFill>
                  <a:schemeClr val="tx1"/>
                </a:solidFill>
              </a:rPr>
              <a:t>Іссумбосі</a:t>
            </a:r>
            <a:r>
              <a:rPr lang="ru-RU" sz="2400" dirty="0" smtClean="0">
                <a:solidFill>
                  <a:schemeClr val="tx1"/>
                </a:solidFill>
              </a:rPr>
              <a:t> та </a:t>
            </a:r>
            <a:r>
              <a:rPr lang="ru-RU" sz="2400" dirty="0" err="1" smtClean="0">
                <a:solidFill>
                  <a:schemeClr val="tx1"/>
                </a:solidFill>
              </a:rPr>
              <a:t>Момотаро</a:t>
            </a:r>
            <a:r>
              <a:rPr lang="ru-RU" sz="2400" dirty="0" smtClean="0">
                <a:solidFill>
                  <a:schemeClr val="tx1"/>
                </a:solidFill>
              </a:rPr>
              <a:t>? </a:t>
            </a:r>
            <a:endParaRPr lang="ru-RU" sz="2400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Який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чарівний</a:t>
            </a:r>
            <a:r>
              <a:rPr lang="ru-RU" sz="2400" dirty="0" smtClean="0">
                <a:solidFill>
                  <a:schemeClr val="tx1"/>
                </a:solidFill>
              </a:rPr>
              <a:t> предмет оживляв у </a:t>
            </a:r>
            <a:r>
              <a:rPr lang="ru-RU" sz="2400" dirty="0" err="1" smtClean="0">
                <a:solidFill>
                  <a:schemeClr val="tx1"/>
                </a:solidFill>
              </a:rPr>
              <a:t>китайській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казці</a:t>
            </a:r>
            <a:r>
              <a:rPr lang="ru-RU" sz="2400" dirty="0" smtClean="0">
                <a:solidFill>
                  <a:schemeClr val="tx1"/>
                </a:solidFill>
              </a:rPr>
              <a:t> усе, </a:t>
            </a:r>
            <a:r>
              <a:rPr lang="ru-RU" sz="2400" dirty="0" err="1" smtClean="0">
                <a:solidFill>
                  <a:schemeClr val="tx1"/>
                </a:solidFill>
              </a:rPr>
              <a:t>що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зображував</a:t>
            </a:r>
            <a:r>
              <a:rPr lang="ru-RU" sz="2400" dirty="0" smtClean="0"/>
              <a:t>?</a:t>
            </a:r>
            <a:endParaRPr lang="ru-RU" sz="2400" dirty="0"/>
          </a:p>
        </p:txBody>
      </p:sp>
      <p:pic>
        <p:nvPicPr>
          <p:cNvPr id="7172" name="Picture 4" descr="https://dou5.edumsko.ru/uploads/3000/2584/section/363818/e399f2489e0e4460f0cc275bf27b2fa0_i-7003.gif?1479624746750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941168"/>
            <a:ext cx="1719064" cy="1074415"/>
          </a:xfrm>
          <a:prstGeom prst="rect">
            <a:avLst/>
          </a:prstGeom>
          <a:noFill/>
        </p:spPr>
      </p:pic>
      <p:pic>
        <p:nvPicPr>
          <p:cNvPr id="7176" name="Picture 8" descr="https://media.giphy.com/media/bGb7Gg6OaOK40/giphy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725144"/>
            <a:ext cx="3600450" cy="194310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620688"/>
            <a:ext cx="5976664" cy="561662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Хто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прославився</a:t>
            </a:r>
            <a:r>
              <a:rPr lang="ru-RU" sz="2400" dirty="0" smtClean="0">
                <a:solidFill>
                  <a:schemeClr val="tx1"/>
                </a:solidFill>
              </a:rPr>
              <a:t> як </a:t>
            </a:r>
            <a:r>
              <a:rPr lang="ru-RU" sz="2400" dirty="0" err="1" smtClean="0">
                <a:solidFill>
                  <a:schemeClr val="tx1"/>
                </a:solidFill>
              </a:rPr>
              <a:t>відважний</a:t>
            </a:r>
            <a:r>
              <a:rPr lang="ru-RU" sz="2400" dirty="0" smtClean="0">
                <a:solidFill>
                  <a:schemeClr val="tx1"/>
                </a:solidFill>
              </a:rPr>
              <a:t> моряк, </a:t>
            </a:r>
            <a:r>
              <a:rPr lang="ru-RU" sz="2400" dirty="0" err="1" smtClean="0">
                <a:solidFill>
                  <a:schemeClr val="tx1"/>
                </a:solidFill>
              </a:rPr>
              <a:t>який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незважаючи</a:t>
            </a:r>
            <a:r>
              <a:rPr lang="ru-RU" sz="2400" dirty="0" smtClean="0">
                <a:solidFill>
                  <a:schemeClr val="tx1"/>
                </a:solidFill>
              </a:rPr>
              <a:t> на </a:t>
            </a:r>
            <a:r>
              <a:rPr lang="ru-RU" sz="2400" dirty="0" err="1" smtClean="0">
                <a:solidFill>
                  <a:schemeClr val="tx1"/>
                </a:solidFill>
              </a:rPr>
              <a:t>страшні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пригоди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знову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й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знову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вирушав</a:t>
            </a:r>
            <a:r>
              <a:rPr lang="ru-RU" sz="2400" dirty="0" smtClean="0">
                <a:solidFill>
                  <a:schemeClr val="tx1"/>
                </a:solidFill>
              </a:rPr>
              <a:t> у </a:t>
            </a:r>
            <a:r>
              <a:rPr lang="ru-RU" sz="2400" dirty="0" err="1" smtClean="0">
                <a:solidFill>
                  <a:schemeClr val="tx1"/>
                </a:solidFill>
              </a:rPr>
              <a:t>подорож</a:t>
            </a:r>
            <a:r>
              <a:rPr lang="ru-RU" sz="2400" dirty="0" smtClean="0">
                <a:solidFill>
                  <a:schemeClr val="tx1"/>
                </a:solidFill>
              </a:rPr>
              <a:t>? </a:t>
            </a:r>
          </a:p>
          <a:p>
            <a:pPr algn="l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Чий </a:t>
            </a:r>
            <a:r>
              <a:rPr lang="ru-RU" sz="2400" dirty="0" err="1" smtClean="0">
                <a:solidFill>
                  <a:schemeClr val="tx1"/>
                </a:solidFill>
              </a:rPr>
              <a:t>це</a:t>
            </a:r>
            <a:r>
              <a:rPr lang="ru-RU" sz="2400" dirty="0" smtClean="0">
                <a:solidFill>
                  <a:schemeClr val="tx1"/>
                </a:solidFill>
              </a:rPr>
              <a:t> портрет: стара бабуся </a:t>
            </a:r>
            <a:r>
              <a:rPr lang="ru-RU" sz="2400" dirty="0" err="1" smtClean="0">
                <a:solidFill>
                  <a:schemeClr val="tx1"/>
                </a:solidFill>
              </a:rPr>
              <a:t>з</a:t>
            </a:r>
            <a:r>
              <a:rPr lang="ru-RU" sz="2400" dirty="0" smtClean="0">
                <a:solidFill>
                  <a:schemeClr val="tx1"/>
                </a:solidFill>
              </a:rPr>
              <a:t> великими зубами, </a:t>
            </a:r>
            <a:r>
              <a:rPr lang="ru-RU" sz="2400" dirty="0" err="1" smtClean="0">
                <a:solidFill>
                  <a:schemeClr val="tx1"/>
                </a:solidFill>
              </a:rPr>
              <a:t>що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трясе</a:t>
            </a:r>
            <a:r>
              <a:rPr lang="ru-RU" sz="2400" dirty="0" smtClean="0">
                <a:solidFill>
                  <a:schemeClr val="tx1"/>
                </a:solidFill>
              </a:rPr>
              <a:t> подушки </a:t>
            </a:r>
            <a:r>
              <a:rPr lang="ru-RU" sz="2400" dirty="0" err="1" smtClean="0">
                <a:solidFill>
                  <a:schemeClr val="tx1"/>
                </a:solidFill>
              </a:rPr>
              <a:t>й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перини</a:t>
            </a:r>
            <a:r>
              <a:rPr lang="ru-RU" sz="2400" dirty="0" smtClean="0">
                <a:solidFill>
                  <a:schemeClr val="tx1"/>
                </a:solidFill>
              </a:rPr>
              <a:t>? </a:t>
            </a:r>
          </a:p>
          <a:p>
            <a:pPr algn="l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У </a:t>
            </a:r>
            <a:r>
              <a:rPr lang="ru-RU" sz="2400" dirty="0" err="1" smtClean="0">
                <a:solidFill>
                  <a:schemeClr val="tx1"/>
                </a:solidFill>
              </a:rPr>
              <a:t>цій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казці</a:t>
            </a:r>
            <a:r>
              <a:rPr lang="ru-RU" sz="2400" dirty="0" smtClean="0">
                <a:solidFill>
                  <a:schemeClr val="tx1"/>
                </a:solidFill>
              </a:rPr>
              <a:t> четверо </a:t>
            </a:r>
            <a:r>
              <a:rPr lang="ru-RU" sz="2400" dirty="0" err="1" smtClean="0">
                <a:solidFill>
                  <a:schemeClr val="tx1"/>
                </a:solidFill>
              </a:rPr>
              <a:t>друзів</a:t>
            </a:r>
            <a:r>
              <a:rPr lang="ru-RU" sz="2400" dirty="0" smtClean="0">
                <a:solidFill>
                  <a:schemeClr val="tx1"/>
                </a:solidFill>
              </a:rPr>
              <a:t> по </a:t>
            </a:r>
            <a:r>
              <a:rPr lang="ru-RU" sz="2400" dirty="0" err="1" smtClean="0">
                <a:solidFill>
                  <a:schemeClr val="tx1"/>
                </a:solidFill>
              </a:rPr>
              <a:t>нещастю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об’єдналися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й</a:t>
            </a:r>
            <a:r>
              <a:rPr lang="ru-RU" sz="2400" dirty="0" smtClean="0">
                <a:solidFill>
                  <a:schemeClr val="tx1"/>
                </a:solidFill>
              </a:rPr>
              <a:t> створили </a:t>
            </a:r>
            <a:r>
              <a:rPr lang="ru-RU" sz="2400" dirty="0" err="1" smtClean="0">
                <a:solidFill>
                  <a:schemeClr val="tx1"/>
                </a:solidFill>
              </a:rPr>
              <a:t>дружний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музичний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колектив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якого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злякалися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навіть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розбійники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6148" name="Picture 4" descr="http://www.playcast.ru/uploads/2015/06/13/1396282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4509120"/>
            <a:ext cx="3600400" cy="1901011"/>
          </a:xfrm>
          <a:prstGeom prst="rect">
            <a:avLst/>
          </a:prstGeom>
          <a:noFill/>
        </p:spPr>
      </p:pic>
      <p:pic>
        <p:nvPicPr>
          <p:cNvPr id="6150" name="Picture 6" descr="https://imageupload.co.uk/images/2018/01/14/151588225960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4107160"/>
            <a:ext cx="2750840" cy="2750840"/>
          </a:xfrm>
          <a:prstGeom prst="rect">
            <a:avLst/>
          </a:prstGeom>
          <a:noFill/>
        </p:spPr>
      </p:pic>
      <p:pic>
        <p:nvPicPr>
          <p:cNvPr id="6154" name="Picture 10" descr="https://upload.wikimedia.org/wikipedia/commons/8/8c/Vrouw_Holl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54339">
            <a:off x="635777" y="4243468"/>
            <a:ext cx="2747797" cy="206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60" name="Picture 16" descr="http://file.mobilmusic.ru/18/2c/2c/1007634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417578">
            <a:off x="6588224" y="548680"/>
            <a:ext cx="2286000" cy="304800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04664"/>
            <a:ext cx="5832648" cy="48245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 У </a:t>
            </a:r>
            <a:r>
              <a:rPr lang="ru-RU" sz="2400" dirty="0" err="1" smtClean="0">
                <a:solidFill>
                  <a:schemeClr val="tx1"/>
                </a:solidFill>
              </a:rPr>
              <a:t>назві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цієї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російської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казки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є</a:t>
            </a:r>
            <a:r>
              <a:rPr lang="ru-RU" sz="2400" dirty="0" smtClean="0">
                <a:solidFill>
                  <a:schemeClr val="tx1"/>
                </a:solidFill>
              </a:rPr>
              <a:t> «</a:t>
            </a:r>
            <a:r>
              <a:rPr lang="ru-RU" sz="2400" dirty="0" err="1" smtClean="0">
                <a:solidFill>
                  <a:schemeClr val="tx1"/>
                </a:solidFill>
              </a:rPr>
              <a:t>щасливе</a:t>
            </a:r>
            <a:r>
              <a:rPr lang="ru-RU" sz="2400" dirty="0" smtClean="0">
                <a:solidFill>
                  <a:schemeClr val="tx1"/>
                </a:solidFill>
              </a:rPr>
              <a:t> число».</a:t>
            </a:r>
          </a:p>
          <a:p>
            <a:pPr algn="l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  «</a:t>
            </a:r>
            <a:r>
              <a:rPr lang="ru-RU" sz="2400" dirty="0" err="1" smtClean="0">
                <a:solidFill>
                  <a:schemeClr val="tx1"/>
                </a:solidFill>
              </a:rPr>
              <a:t>Природне</a:t>
            </a:r>
            <a:r>
              <a:rPr lang="ru-RU" sz="2400" dirty="0" smtClean="0">
                <a:solidFill>
                  <a:schemeClr val="tx1"/>
                </a:solidFill>
              </a:rPr>
              <a:t>» та «</a:t>
            </a:r>
            <a:r>
              <a:rPr lang="ru-RU" sz="2400" dirty="0" err="1" smtClean="0">
                <a:solidFill>
                  <a:schemeClr val="tx1"/>
                </a:solidFill>
              </a:rPr>
              <a:t>штучне</a:t>
            </a:r>
            <a:r>
              <a:rPr lang="ru-RU" sz="2400" dirty="0" smtClean="0">
                <a:solidFill>
                  <a:schemeClr val="tx1"/>
                </a:solidFill>
              </a:rPr>
              <a:t>» </a:t>
            </a:r>
            <a:r>
              <a:rPr lang="ru-RU" sz="2400" dirty="0" err="1" smtClean="0">
                <a:solidFill>
                  <a:schemeClr val="tx1"/>
                </a:solidFill>
              </a:rPr>
              <a:t>протиставляється</a:t>
            </a:r>
            <a:r>
              <a:rPr lang="ru-RU" sz="2400" dirty="0" smtClean="0">
                <a:solidFill>
                  <a:schemeClr val="tx1"/>
                </a:solidFill>
              </a:rPr>
              <a:t> в </a:t>
            </a:r>
            <a:r>
              <a:rPr lang="ru-RU" sz="2400" dirty="0" err="1" smtClean="0">
                <a:solidFill>
                  <a:schemeClr val="tx1"/>
                </a:solidFill>
              </a:rPr>
              <a:t>казці</a:t>
            </a:r>
            <a:r>
              <a:rPr lang="ru-RU" sz="2400" dirty="0" smtClean="0">
                <a:solidFill>
                  <a:schemeClr val="tx1"/>
                </a:solidFill>
              </a:rPr>
              <a:t> Г. К. Андерсена…</a:t>
            </a:r>
          </a:p>
          <a:p>
            <a:pPr algn="l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 У </a:t>
            </a:r>
            <a:r>
              <a:rPr lang="ru-RU" sz="2400" dirty="0" err="1" smtClean="0">
                <a:solidFill>
                  <a:schemeClr val="tx1"/>
                </a:solidFill>
              </a:rPr>
              <a:t>якій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казці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відбувалося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перетворення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матері</a:t>
            </a:r>
            <a:r>
              <a:rPr lang="ru-RU" sz="2400" dirty="0" smtClean="0">
                <a:solidFill>
                  <a:schemeClr val="tx1"/>
                </a:solidFill>
              </a:rPr>
              <a:t> головного героя </a:t>
            </a:r>
            <a:r>
              <a:rPr lang="ru-RU" sz="2400" dirty="0" err="1" smtClean="0">
                <a:solidFill>
                  <a:schemeClr val="tx1"/>
                </a:solidFill>
              </a:rPr>
              <a:t>від</a:t>
            </a:r>
            <a:r>
              <a:rPr lang="ru-RU" sz="2400" dirty="0" smtClean="0">
                <a:solidFill>
                  <a:schemeClr val="tx1"/>
                </a:solidFill>
              </a:rPr>
              <a:t> небесного </a:t>
            </a:r>
            <a:r>
              <a:rPr lang="ru-RU" sz="2400" dirty="0" err="1" smtClean="0">
                <a:solidFill>
                  <a:schemeClr val="tx1"/>
                </a:solidFill>
              </a:rPr>
              <a:t>світила</a:t>
            </a:r>
            <a:r>
              <a:rPr lang="ru-RU" sz="2400" dirty="0" smtClean="0">
                <a:solidFill>
                  <a:schemeClr val="tx1"/>
                </a:solidFill>
              </a:rPr>
              <a:t> (</a:t>
            </a:r>
            <a:r>
              <a:rPr lang="ru-RU" sz="2400" dirty="0" err="1" smtClean="0">
                <a:solidFill>
                  <a:schemeClr val="tx1"/>
                </a:solidFill>
              </a:rPr>
              <a:t>тіла</a:t>
            </a:r>
            <a:r>
              <a:rPr lang="ru-RU" sz="2400" dirty="0" smtClean="0">
                <a:solidFill>
                  <a:schemeClr val="tx1"/>
                </a:solidFill>
              </a:rPr>
              <a:t>) до </a:t>
            </a:r>
            <a:r>
              <a:rPr lang="ru-RU" sz="2400" dirty="0" err="1" smtClean="0">
                <a:solidFill>
                  <a:schemeClr val="tx1"/>
                </a:solidFill>
              </a:rPr>
              <a:t>жебрачки</a:t>
            </a:r>
            <a:r>
              <a:rPr lang="ru-RU" sz="2400" dirty="0" smtClean="0">
                <a:solidFill>
                  <a:schemeClr val="tx1"/>
                </a:solidFill>
              </a:rPr>
              <a:t>, а </a:t>
            </a:r>
            <a:r>
              <a:rPr lang="ru-RU" sz="2400" dirty="0" err="1" smtClean="0">
                <a:solidFill>
                  <a:schemeClr val="tx1"/>
                </a:solidFill>
              </a:rPr>
              <a:t>потім</a:t>
            </a:r>
            <a:r>
              <a:rPr lang="ru-RU" sz="2400" dirty="0" smtClean="0">
                <a:solidFill>
                  <a:schemeClr val="tx1"/>
                </a:solidFill>
              </a:rPr>
              <a:t> до </a:t>
            </a:r>
            <a:r>
              <a:rPr lang="ru-RU" sz="2400" dirty="0" err="1" smtClean="0">
                <a:solidFill>
                  <a:schemeClr val="tx1"/>
                </a:solidFill>
              </a:rPr>
              <a:t>королеви</a:t>
            </a:r>
            <a:r>
              <a:rPr lang="ru-RU" sz="2400" dirty="0" smtClean="0">
                <a:solidFill>
                  <a:schemeClr val="tx1"/>
                </a:solidFill>
              </a:rPr>
              <a:t>?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9458" name="Picture 2" descr="https://www.friendship.com.ru/images/post-image/pushkin-skazka-o-mertvoy-scarevne-i-semi-bogatyrya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20926">
            <a:off x="4430618" y="3853221"/>
            <a:ext cx="4320480" cy="2463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0" name="Picture 4" descr="https://2.bp.blogspot.com/-y4LZKKaxCrU/VwIr2VYHsxI/AAAAAAAAB8c/Oh0EOjCt8nozJy2vaEAobvyPXKC-7atcw/s1600/0_e1ec8_472d42b5_X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58067">
            <a:off x="400901" y="4031184"/>
            <a:ext cx="3758773" cy="246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4" name="Picture 8" descr="http://img1.picmix.com/output/stamp/thumb/0/8/8/5/85880_bb758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6134100"/>
            <a:ext cx="1219200" cy="723900"/>
          </a:xfrm>
          <a:prstGeom prst="rect">
            <a:avLst/>
          </a:prstGeom>
          <a:noFill/>
        </p:spPr>
      </p:pic>
      <p:pic>
        <p:nvPicPr>
          <p:cNvPr id="19466" name="Picture 10" descr="https://naurok.com.ua/uploads/files/11202/5238/5273_html/images/5238.00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464329">
            <a:off x="6503754" y="344263"/>
            <a:ext cx="2481861" cy="2520281"/>
          </a:xfrm>
          <a:prstGeom prst="rect">
            <a:avLst/>
          </a:prstGeom>
          <a:noFill/>
        </p:spPr>
      </p:pic>
      <p:pic>
        <p:nvPicPr>
          <p:cNvPr id="19468" name="Picture 12" descr="https://img1.picmix.com/output/stamp/thumb/0/9/8/0/1050890_3c648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836712"/>
            <a:ext cx="800100" cy="809626"/>
          </a:xfrm>
          <a:prstGeom prst="rect">
            <a:avLst/>
          </a:prstGeom>
          <a:noFill/>
        </p:spPr>
      </p:pic>
      <p:pic>
        <p:nvPicPr>
          <p:cNvPr id="19470" name="Picture 14" descr="http://s19.rimg.info/381ee0fb00c8478807477c4768084571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52320" y="2780928"/>
            <a:ext cx="808484" cy="808484"/>
          </a:xfrm>
          <a:prstGeom prst="rect">
            <a:avLst/>
          </a:prstGeom>
          <a:noFill/>
        </p:spPr>
      </p:pic>
      <p:pic>
        <p:nvPicPr>
          <p:cNvPr id="11" name="Picture 14" descr="http://s19.rimg.info/381ee0fb00c8478807477c4768084571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07288" y="0"/>
            <a:ext cx="836712" cy="83671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52" name="Picture 20" descr="http://3.bp.blogspot.com/-XwY900DKSWk/TcwYzhTlTTI/AAAAAAAABvA/g941BVEA_xU/s320/tattoo_design_squar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692696"/>
            <a:ext cx="3048000" cy="3048001"/>
          </a:xfrm>
          <a:prstGeom prst="rect">
            <a:avLst/>
          </a:prstGeom>
          <a:noFill/>
        </p:spPr>
      </p:pic>
      <p:pic>
        <p:nvPicPr>
          <p:cNvPr id="18450" name="Picture 18" descr="https://avatanplus.com/files/resources/original/5ae0a6e809728162fd8bfa6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573016"/>
            <a:ext cx="3672408" cy="3672408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5256584" cy="451405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2400" dirty="0" err="1" smtClean="0">
                <a:solidFill>
                  <a:schemeClr val="tx1"/>
                </a:solidFill>
              </a:rPr>
              <a:t>Хто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з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цих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авторів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творів</a:t>
            </a:r>
            <a:r>
              <a:rPr lang="ru-RU" sz="2400" dirty="0" smtClean="0">
                <a:solidFill>
                  <a:schemeClr val="tx1"/>
                </a:solidFill>
              </a:rPr>
              <a:t> про природу не писав </a:t>
            </a:r>
            <a:r>
              <a:rPr lang="ru-RU" sz="2400" dirty="0" err="1" smtClean="0">
                <a:solidFill>
                  <a:schemeClr val="tx1"/>
                </a:solidFill>
              </a:rPr>
              <a:t>віршів</a:t>
            </a:r>
            <a:r>
              <a:rPr lang="ru-RU" sz="2400" dirty="0" smtClean="0">
                <a:solidFill>
                  <a:schemeClr val="tx1"/>
                </a:solidFill>
              </a:rPr>
              <a:t>, не </a:t>
            </a:r>
            <a:r>
              <a:rPr lang="ru-RU" sz="2400" dirty="0" err="1" smtClean="0">
                <a:solidFill>
                  <a:schemeClr val="tx1"/>
                </a:solidFill>
              </a:rPr>
              <a:t>був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поетом</a:t>
            </a:r>
            <a:r>
              <a:rPr lang="ru-RU" sz="2400" dirty="0" smtClean="0">
                <a:solidFill>
                  <a:schemeClr val="tx1"/>
                </a:solidFill>
              </a:rPr>
              <a:t>: </a:t>
            </a:r>
            <a:r>
              <a:rPr lang="ru-RU" sz="2400" b="1" dirty="0" smtClean="0">
                <a:solidFill>
                  <a:schemeClr val="tx1"/>
                </a:solidFill>
              </a:rPr>
              <a:t>Дж. </a:t>
            </a:r>
            <a:r>
              <a:rPr lang="ru-RU" sz="2400" b="1" dirty="0" err="1" smtClean="0">
                <a:solidFill>
                  <a:schemeClr val="tx1"/>
                </a:solidFill>
              </a:rPr>
              <a:t>Кітс</a:t>
            </a:r>
            <a:r>
              <a:rPr lang="ru-RU" sz="2400" b="1" dirty="0" smtClean="0">
                <a:solidFill>
                  <a:schemeClr val="tx1"/>
                </a:solidFill>
              </a:rPr>
              <a:t>, Е. Сетон-Томпсон, Й. В. </a:t>
            </a:r>
            <a:r>
              <a:rPr lang="ru-RU" sz="2400" b="1" dirty="0" err="1" smtClean="0">
                <a:solidFill>
                  <a:schemeClr val="tx1"/>
                </a:solidFill>
              </a:rPr>
              <a:t>Ґете</a:t>
            </a:r>
            <a:r>
              <a:rPr lang="ru-RU" sz="2400" b="1" dirty="0" smtClean="0">
                <a:solidFill>
                  <a:schemeClr val="tx1"/>
                </a:solidFill>
              </a:rPr>
              <a:t>, Г. Гейне? </a:t>
            </a:r>
          </a:p>
          <a:p>
            <a:pPr algn="l">
              <a:buFont typeface="Wingdings" pitchFamily="2" charset="2"/>
              <a:buChar char="ü"/>
            </a:pPr>
            <a:r>
              <a:rPr lang="ru-RU" sz="2400" dirty="0" err="1" smtClean="0">
                <a:solidFill>
                  <a:schemeClr val="tx1"/>
                </a:solidFill>
              </a:rPr>
              <a:t>Героєм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якого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твору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є</a:t>
            </a:r>
            <a:r>
              <a:rPr lang="ru-RU" sz="2400" dirty="0" smtClean="0">
                <a:solidFill>
                  <a:schemeClr val="tx1"/>
                </a:solidFill>
              </a:rPr>
              <a:t> </a:t>
            </a:r>
            <a:r>
              <a:rPr lang="ru-RU" sz="2400" dirty="0" err="1" smtClean="0">
                <a:solidFill>
                  <a:schemeClr val="tx1"/>
                </a:solidFill>
              </a:rPr>
              <a:t>Чеширський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кіт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чим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він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відомий</a:t>
            </a:r>
            <a:r>
              <a:rPr lang="ru-RU" sz="2400" dirty="0" smtClean="0">
                <a:solidFill>
                  <a:schemeClr val="tx1"/>
                </a:solidFill>
              </a:rPr>
              <a:t>? </a:t>
            </a:r>
            <a:endParaRPr lang="uk-UA" sz="2400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Назвіть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ім’я</a:t>
            </a:r>
            <a:r>
              <a:rPr lang="ru-RU" sz="2400" dirty="0" smtClean="0">
                <a:solidFill>
                  <a:schemeClr val="tx1"/>
                </a:solidFill>
              </a:rPr>
              <a:t> одного </a:t>
            </a:r>
            <a:r>
              <a:rPr lang="ru-RU" sz="2400" dirty="0" err="1" smtClean="0">
                <a:solidFill>
                  <a:schemeClr val="tx1"/>
                </a:solidFill>
              </a:rPr>
              <a:t>із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сучасних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популярних</a:t>
            </a:r>
            <a:r>
              <a:rPr lang="ru-RU" sz="2400" dirty="0" smtClean="0">
                <a:solidFill>
                  <a:schemeClr val="tx1"/>
                </a:solidFill>
              </a:rPr>
              <a:t> у </a:t>
            </a:r>
            <a:r>
              <a:rPr lang="ru-RU" sz="2400" dirty="0" err="1" smtClean="0">
                <a:solidFill>
                  <a:schemeClr val="tx1"/>
                </a:solidFill>
              </a:rPr>
              <a:t>світі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дитячих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письменників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8436" name="Picture 4" descr="http://i031.radikal.ru/1305/3d/b543ba8208b6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357031">
            <a:off x="6524006" y="4135653"/>
            <a:ext cx="1741172" cy="2321563"/>
          </a:xfrm>
          <a:prstGeom prst="rect">
            <a:avLst/>
          </a:prstGeom>
          <a:noFill/>
        </p:spPr>
      </p:pic>
      <p:pic>
        <p:nvPicPr>
          <p:cNvPr id="18438" name="Picture 6" descr="https://i.ytimg.com/vi/jbZuGvvl91U/maxresdefault.jpg"/>
          <p:cNvPicPr>
            <a:picLocks noChangeAspect="1" noChangeArrowheads="1"/>
          </p:cNvPicPr>
          <p:nvPr/>
        </p:nvPicPr>
        <p:blipFill>
          <a:blip r:embed="rId6" cstate="print"/>
          <a:srcRect l="18276" r="23669"/>
          <a:stretch>
            <a:fillRect/>
          </a:stretch>
        </p:blipFill>
        <p:spPr bwMode="auto">
          <a:xfrm rot="404232">
            <a:off x="7103330" y="274703"/>
            <a:ext cx="1555924" cy="1507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42" name="Picture 10" descr="http://keats-poems.com/wp-content/uploads/2015/08/John-Keats-by-Neatby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80112" y="188640"/>
            <a:ext cx="1368152" cy="20155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44" name="Picture 12" descr="https://24smi.org/public/media/resize/660x-/celebrity/2017/04/27/qw95X5WExNQ8_iogann-get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671272">
            <a:off x="7193700" y="2038882"/>
            <a:ext cx="1447056" cy="1929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46" name="Picture 14" descr="http://smilarda.gov.ua/media/k2/items/cache/fd751459bb160ddea7151d8faaaa5b2c_XL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1171227">
            <a:off x="5533882" y="2282183"/>
            <a:ext cx="1346491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me3PtcT5mw88y3e3AYG3exuOO99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1170449">
            <a:off x="188374" y="3932005"/>
            <a:ext cx="1256641" cy="1884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3c455b328d1c75bbc47b22bed04b40f7_180x0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380555">
            <a:off x="3408698" y="4133245"/>
            <a:ext cx="1452972" cy="1961512"/>
          </a:xfrm>
          <a:prstGeom prst="rect">
            <a:avLst/>
          </a:prstGeom>
        </p:spPr>
      </p:pic>
      <p:pic>
        <p:nvPicPr>
          <p:cNvPr id="14" name="Рисунок 13" descr="Tove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616639" y="4653136"/>
            <a:ext cx="1522249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5832648" cy="1224136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3600" dirty="0" smtClean="0"/>
              <a:t>«</a:t>
            </a:r>
            <a:r>
              <a:rPr lang="ru-RU" sz="3600" dirty="0" err="1" smtClean="0"/>
              <a:t>Сонечко</a:t>
            </a:r>
            <a:r>
              <a:rPr lang="ru-RU" sz="3600" dirty="0" smtClean="0"/>
              <a:t>»</a:t>
            </a:r>
            <a:endParaRPr lang="ru-RU" sz="3600" dirty="0"/>
          </a:p>
        </p:txBody>
      </p:sp>
      <p:pic>
        <p:nvPicPr>
          <p:cNvPr id="22530" name="Picture 2" descr="http://gboyoosh-460.ucoz.ru/offormlenue/Gryppa/solnyishko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0"/>
            <a:ext cx="2516082" cy="2522476"/>
          </a:xfrm>
          <a:prstGeom prst="rect">
            <a:avLst/>
          </a:prstGeom>
          <a:noFill/>
        </p:spPr>
      </p:pic>
      <p:pic>
        <p:nvPicPr>
          <p:cNvPr id="22534" name="Picture 6" descr="http://www.clipartsfree.net/vector/large/1310420964_Vector_Clipar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1340768"/>
            <a:ext cx="5256584" cy="525658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347864" y="3717032"/>
            <a:ext cx="2667974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</a:rPr>
              <a:t>Ознаки літератури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83768" y="188640"/>
            <a:ext cx="6476256" cy="1080120"/>
          </a:xfrm>
        </p:spPr>
        <p:txBody>
          <a:bodyPr>
            <a:normAutofit/>
          </a:bodyPr>
          <a:lstStyle/>
          <a:p>
            <a:r>
              <a:rPr lang="uk-UA" sz="3600" dirty="0" smtClean="0"/>
              <a:t>Теоретична скарбничка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844824"/>
            <a:ext cx="4896544" cy="244827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2400" b="1" i="1" dirty="0" err="1" smtClean="0">
                <a:solidFill>
                  <a:schemeClr val="tx1"/>
                </a:solidFill>
              </a:rPr>
              <a:t>Художній</a:t>
            </a:r>
            <a:r>
              <a:rPr lang="ru-RU" sz="2400" b="1" i="1" dirty="0" smtClean="0">
                <a:solidFill>
                  <a:schemeClr val="tx1"/>
                </a:solidFill>
              </a:rPr>
              <a:t> образ </a:t>
            </a:r>
            <a:r>
              <a:rPr lang="ru-RU" sz="2400" dirty="0" smtClean="0">
                <a:solidFill>
                  <a:schemeClr val="tx1"/>
                </a:solidFill>
              </a:rPr>
              <a:t>— створена </a:t>
            </a:r>
            <a:r>
              <a:rPr lang="ru-RU" sz="2400" dirty="0" err="1" smtClean="0">
                <a:solidFill>
                  <a:schemeClr val="tx1"/>
                </a:solidFill>
              </a:rPr>
              <a:t>засобами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мови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узагальнена</a:t>
            </a:r>
            <a:r>
              <a:rPr lang="ru-RU" sz="2400" dirty="0" smtClean="0">
                <a:solidFill>
                  <a:schemeClr val="tx1"/>
                </a:solidFill>
              </a:rPr>
              <a:t> картина </a:t>
            </a:r>
            <a:r>
              <a:rPr lang="ru-RU" sz="2400" dirty="0" err="1" smtClean="0">
                <a:solidFill>
                  <a:schemeClr val="tx1"/>
                </a:solidFill>
              </a:rPr>
              <a:t>реальної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дійсності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або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переживань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митця</a:t>
            </a:r>
            <a:r>
              <a:rPr lang="ru-RU" sz="2400" dirty="0" smtClean="0">
                <a:solidFill>
                  <a:schemeClr val="tx1"/>
                </a:solidFill>
              </a:rPr>
              <a:t> у </a:t>
            </a:r>
            <a:r>
              <a:rPr lang="ru-RU" sz="2400" dirty="0" err="1" smtClean="0">
                <a:solidFill>
                  <a:schemeClr val="tx1"/>
                </a:solidFill>
              </a:rPr>
              <a:t>формі</a:t>
            </a:r>
            <a:r>
              <a:rPr lang="ru-RU" sz="2400" dirty="0" smtClean="0">
                <a:solidFill>
                  <a:schemeClr val="tx1"/>
                </a:solidFill>
              </a:rPr>
              <a:t> конкретного, </a:t>
            </a:r>
            <a:r>
              <a:rPr lang="ru-RU" sz="2400" dirty="0" err="1" smtClean="0">
                <a:solidFill>
                  <a:schemeClr val="tx1"/>
                </a:solidFill>
              </a:rPr>
              <a:t>життєво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повного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явища</a:t>
            </a:r>
            <a:r>
              <a:rPr lang="ru-RU" sz="2400" dirty="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55976" y="3861048"/>
            <a:ext cx="4572000" cy="19389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400" b="1" i="1" dirty="0" err="1" smtClean="0">
                <a:solidFill>
                  <a:schemeClr val="tx1"/>
                </a:solidFill>
              </a:rPr>
              <a:t>Традиційний</a:t>
            </a:r>
            <a:r>
              <a:rPr lang="ru-RU" sz="2400" b="1" i="1" dirty="0" smtClean="0">
                <a:solidFill>
                  <a:schemeClr val="tx1"/>
                </a:solidFill>
              </a:rPr>
              <a:t> образ </a:t>
            </a:r>
            <a:r>
              <a:rPr lang="ru-RU" sz="2400" dirty="0" smtClean="0">
                <a:solidFill>
                  <a:schemeClr val="tx1"/>
                </a:solidFill>
              </a:rPr>
              <a:t>— </a:t>
            </a:r>
            <a:r>
              <a:rPr lang="ru-RU" sz="2400" dirty="0" err="1" smtClean="0">
                <a:solidFill>
                  <a:schemeClr val="tx1"/>
                </a:solidFill>
              </a:rPr>
              <a:t>це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образ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який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постійно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зустрічається</a:t>
            </a:r>
            <a:r>
              <a:rPr lang="ru-RU" sz="2400" dirty="0" smtClean="0">
                <a:solidFill>
                  <a:schemeClr val="tx1"/>
                </a:solidFill>
              </a:rPr>
              <a:t> у </a:t>
            </a:r>
            <a:r>
              <a:rPr lang="ru-RU" sz="2400" dirty="0" err="1" smtClean="0">
                <a:solidFill>
                  <a:schemeClr val="tx1"/>
                </a:solidFill>
              </a:rPr>
              <a:t>фольклорі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уособлюючи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якісь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певні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риси</a:t>
            </a:r>
            <a:r>
              <a:rPr lang="ru-RU" sz="2400" dirty="0" smtClean="0">
                <a:solidFill>
                  <a:schemeClr val="tx1"/>
                </a:solidFill>
              </a:rPr>
              <a:t> характеру, </a:t>
            </a:r>
            <a:r>
              <a:rPr lang="ru-RU" sz="2400" dirty="0" err="1" smtClean="0">
                <a:solidFill>
                  <a:schemeClr val="tx1"/>
                </a:solidFill>
              </a:rPr>
              <a:t>якості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типові</a:t>
            </a:r>
            <a:r>
              <a:rPr lang="ru-RU" sz="2400" dirty="0" smtClean="0">
                <a:solidFill>
                  <a:schemeClr val="tx1"/>
                </a:solidFill>
              </a:rPr>
              <a:t> для </a:t>
            </a:r>
            <a:r>
              <a:rPr lang="ru-RU" sz="2400" dirty="0" err="1" smtClean="0">
                <a:solidFill>
                  <a:schemeClr val="tx1"/>
                </a:solidFill>
              </a:rPr>
              <a:t>життя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ситуації</a:t>
            </a:r>
            <a:r>
              <a:rPr lang="ru-RU" sz="2400" dirty="0" smtClean="0">
                <a:solidFill>
                  <a:schemeClr val="tx1"/>
                </a:solidFill>
              </a:rPr>
              <a:t>.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21506" name="Picture 2" descr="http://www.playcast.ru/uploads/2014/07/10/919572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0"/>
            <a:ext cx="1728192" cy="1728192"/>
          </a:xfrm>
          <a:prstGeom prst="rect">
            <a:avLst/>
          </a:prstGeom>
          <a:noFill/>
        </p:spPr>
      </p:pic>
      <p:pic>
        <p:nvPicPr>
          <p:cNvPr id="21508" name="Picture 4" descr="https://img-fotki.yandex.ru/get/145691/39663434.b0b/0_c5c87_b4372a08_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620688"/>
            <a:ext cx="2555776" cy="3285059"/>
          </a:xfrm>
          <a:prstGeom prst="rect">
            <a:avLst/>
          </a:prstGeom>
          <a:noFill/>
        </p:spPr>
      </p:pic>
      <p:pic>
        <p:nvPicPr>
          <p:cNvPr id="21510" name="Picture 6" descr="http://2.bp.blogspot.com/-gy71qK-lGPo/VJb5REOoM3I/AAAAAAAC7A4/J-PPBNDgZgU/s1600/D.Quijote%2By%2BSancho%2B(65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2852936"/>
            <a:ext cx="3672408" cy="472573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5976664" cy="1080120"/>
          </a:xfrm>
        </p:spPr>
        <p:txBody>
          <a:bodyPr>
            <a:normAutofit/>
          </a:bodyPr>
          <a:lstStyle/>
          <a:p>
            <a:r>
              <a:rPr lang="ru-RU" sz="3600" dirty="0" err="1" smtClean="0"/>
              <a:t>Евристична</a:t>
            </a:r>
            <a:r>
              <a:rPr lang="ru-RU" sz="3600" dirty="0" smtClean="0"/>
              <a:t> </a:t>
            </a:r>
            <a:r>
              <a:rPr lang="ru-RU" sz="3600" dirty="0" err="1" smtClean="0"/>
              <a:t>бесіда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916832"/>
            <a:ext cx="5688632" cy="252028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err="1" smtClean="0">
                <a:solidFill>
                  <a:schemeClr val="tx1"/>
                </a:solidFill>
              </a:rPr>
              <a:t>Пригадаймо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традиційні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образи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які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зустрічали</a:t>
            </a:r>
            <a:r>
              <a:rPr lang="ru-RU" dirty="0" smtClean="0">
                <a:solidFill>
                  <a:schemeClr val="tx1"/>
                </a:solidFill>
              </a:rPr>
              <a:t> в </a:t>
            </a:r>
            <a:r>
              <a:rPr lang="ru-RU" dirty="0" err="1" smtClean="0">
                <a:solidFill>
                  <a:schemeClr val="tx1"/>
                </a:solidFill>
              </a:rPr>
              <a:t>казках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різних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народів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482" name="Picture 2" descr="http://clipart-library.com/img/188952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38706">
            <a:off x="7141894" y="85452"/>
            <a:ext cx="1872208" cy="2733424"/>
          </a:xfrm>
          <a:prstGeom prst="rect">
            <a:avLst/>
          </a:prstGeom>
          <a:noFill/>
        </p:spPr>
      </p:pic>
      <p:pic>
        <p:nvPicPr>
          <p:cNvPr id="20484" name="Picture 4" descr="http://daymultik.ru/images/uznaj_o_svoem_geroe/padcherits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2272308"/>
            <a:ext cx="4585692" cy="4585692"/>
          </a:xfrm>
          <a:prstGeom prst="rect">
            <a:avLst/>
          </a:prstGeom>
          <a:noFill/>
        </p:spPr>
      </p:pic>
      <p:pic>
        <p:nvPicPr>
          <p:cNvPr id="20486" name="Picture 6" descr="http://allday1.com/uploads/posts/2015-03/1426408901_fantastic-country-2-1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0"/>
            <a:ext cx="1247030" cy="2808312"/>
          </a:xfrm>
          <a:prstGeom prst="rect">
            <a:avLst/>
          </a:prstGeom>
          <a:noFill/>
        </p:spPr>
      </p:pic>
      <p:pic>
        <p:nvPicPr>
          <p:cNvPr id="20488" name="Picture 8" descr="http://www.playcast.ru/uploads/2016/11/23/2062503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944" y="2870980"/>
            <a:ext cx="2376264" cy="3987020"/>
          </a:xfrm>
          <a:prstGeom prst="rect">
            <a:avLst/>
          </a:prstGeom>
          <a:noFill/>
        </p:spPr>
      </p:pic>
      <p:pic>
        <p:nvPicPr>
          <p:cNvPr id="20490" name="Picture 10" descr="http://fantspace.com/userfiles/photo/large/25_pirat-velikan-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319704">
            <a:off x="136398" y="3421381"/>
            <a:ext cx="3491880" cy="3491880"/>
          </a:xfrm>
          <a:prstGeom prst="rect">
            <a:avLst/>
          </a:prstGeom>
          <a:noFill/>
        </p:spPr>
      </p:pic>
      <p:pic>
        <p:nvPicPr>
          <p:cNvPr id="20492" name="Picture 12" descr="http://rylik.ru/uploads/posts/2015-09/1441693787_dwarves-04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188640"/>
            <a:ext cx="1128193" cy="194421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284984"/>
            <a:ext cx="4680520" cy="288032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 err="1" smtClean="0">
                <a:solidFill>
                  <a:schemeClr val="tx1"/>
                </a:solidFill>
              </a:rPr>
              <a:t>Образи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яких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героїв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із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прочитаних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творів</a:t>
            </a:r>
            <a:r>
              <a:rPr lang="ru-RU" sz="2800" dirty="0" smtClean="0">
                <a:solidFill>
                  <a:schemeClr val="tx1"/>
                </a:solidFill>
              </a:rPr>
              <a:t>, на вашу думку, належать до </a:t>
            </a:r>
            <a:r>
              <a:rPr lang="ru-RU" sz="2800" dirty="0" err="1" smtClean="0">
                <a:solidFill>
                  <a:schemeClr val="tx1"/>
                </a:solidFill>
              </a:rPr>
              <a:t>вічних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образів</a:t>
            </a:r>
            <a:r>
              <a:rPr lang="ru-RU" sz="2800" dirty="0" smtClean="0">
                <a:solidFill>
                  <a:schemeClr val="tx1"/>
                </a:solidFill>
              </a:rPr>
              <a:t>? Свою думку </a:t>
            </a:r>
            <a:r>
              <a:rPr lang="ru-RU" sz="2800" dirty="0" err="1" smtClean="0">
                <a:solidFill>
                  <a:schemeClr val="tx1"/>
                </a:solidFill>
              </a:rPr>
              <a:t>обґрунтуйте</a:t>
            </a:r>
            <a:r>
              <a:rPr lang="ru-RU" sz="2800" dirty="0" smtClean="0">
                <a:solidFill>
                  <a:schemeClr val="tx1"/>
                </a:solidFill>
              </a:rPr>
              <a:t>. 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2050" name="Picture 2" descr="https://2.bp.blogspot.com/-x7OYuZ5TH6E/V0tY3pJyzeI/AAAAAAAAF6c/PHOyMqH4FLgL-NmK-UdEYYjzhQcQ6EAngCLcB/s1600/Tom_Sawy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675456"/>
            <a:ext cx="5051748" cy="3888432"/>
          </a:xfrm>
          <a:prstGeom prst="rect">
            <a:avLst/>
          </a:prstGeom>
          <a:noFill/>
        </p:spPr>
      </p:pic>
      <p:pic>
        <p:nvPicPr>
          <p:cNvPr id="2056" name="Picture 8" descr="http://geniusloci.io/sites/default/files/w/2169/pollianna-we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64527">
            <a:off x="5069087" y="3061991"/>
            <a:ext cx="3240360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8" name="Picture 10" descr="https://upload.wikimedia.org/wikipedia/commons/thumb/c/c2/Question-423604_640.png/664px-Question-423604_64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332656"/>
            <a:ext cx="2390666" cy="216024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07904" y="404665"/>
            <a:ext cx="4892080" cy="1008112"/>
          </a:xfrm>
        </p:spPr>
        <p:txBody>
          <a:bodyPr>
            <a:normAutofit/>
          </a:bodyPr>
          <a:lstStyle/>
          <a:p>
            <a:r>
              <a:rPr lang="ru-RU" sz="3600" dirty="0" err="1" smtClean="0"/>
              <a:t>Порівняльна</a:t>
            </a:r>
            <a:r>
              <a:rPr lang="ru-RU" sz="3600" dirty="0" smtClean="0"/>
              <a:t> робота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5896" y="1628800"/>
            <a:ext cx="5508104" cy="216024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dirty="0" err="1" smtClean="0">
                <a:solidFill>
                  <a:schemeClr val="tx1"/>
                </a:solidFill>
              </a:rPr>
              <a:t>Порівняймо</a:t>
            </a:r>
            <a:r>
              <a:rPr lang="ru-RU" sz="2400" dirty="0" smtClean="0">
                <a:solidFill>
                  <a:schemeClr val="tx1"/>
                </a:solidFill>
              </a:rPr>
              <a:t> образ Тома </a:t>
            </a:r>
            <a:r>
              <a:rPr lang="ru-RU" sz="2400" dirty="0" err="1" smtClean="0">
                <a:solidFill>
                  <a:schemeClr val="tx1"/>
                </a:solidFill>
              </a:rPr>
              <a:t>Сойєра</a:t>
            </a:r>
            <a:r>
              <a:rPr lang="ru-RU" sz="2400" dirty="0" smtClean="0">
                <a:solidFill>
                  <a:schemeClr val="tx1"/>
                </a:solidFill>
              </a:rPr>
              <a:t> в </a:t>
            </a:r>
            <a:r>
              <a:rPr lang="ru-RU" sz="2400" dirty="0" err="1" smtClean="0">
                <a:solidFill>
                  <a:schemeClr val="tx1"/>
                </a:solidFill>
              </a:rPr>
              <a:t>різних</a:t>
            </a:r>
            <a:r>
              <a:rPr lang="ru-RU" sz="2400" dirty="0" smtClean="0">
                <a:solidFill>
                  <a:schemeClr val="tx1"/>
                </a:solidFill>
              </a:rPr>
              <a:t> видах </a:t>
            </a:r>
            <a:r>
              <a:rPr lang="ru-RU" sz="2400" dirty="0" err="1" smtClean="0">
                <a:solidFill>
                  <a:schemeClr val="tx1"/>
                </a:solidFill>
              </a:rPr>
              <a:t>мистецтва</a:t>
            </a:r>
            <a:r>
              <a:rPr lang="ru-RU" sz="2400" dirty="0" smtClean="0">
                <a:solidFill>
                  <a:schemeClr val="tx1"/>
                </a:solidFill>
              </a:rPr>
              <a:t> — у </a:t>
            </a:r>
            <a:r>
              <a:rPr lang="ru-RU" sz="2400" dirty="0" err="1" smtClean="0">
                <a:solidFill>
                  <a:schemeClr val="tx1"/>
                </a:solidFill>
              </a:rPr>
              <a:t>літературі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скульптурі</a:t>
            </a:r>
            <a:r>
              <a:rPr lang="ru-RU" sz="2400" dirty="0" smtClean="0">
                <a:solidFill>
                  <a:schemeClr val="tx1"/>
                </a:solidFill>
              </a:rPr>
              <a:t> та </a:t>
            </a:r>
            <a:r>
              <a:rPr lang="ru-RU" sz="2400" dirty="0" err="1" smtClean="0">
                <a:solidFill>
                  <a:schemeClr val="tx1"/>
                </a:solidFill>
              </a:rPr>
              <a:t>кіно</a:t>
            </a:r>
            <a:r>
              <a:rPr lang="ru-RU" sz="2400" dirty="0" smtClean="0">
                <a:solidFill>
                  <a:schemeClr val="tx1"/>
                </a:solidFill>
              </a:rPr>
              <a:t>.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s://24smi.org/public/media/resize/660x-/person/2017/12/12/4lqlfgq7eqnh-tom-soi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00566">
            <a:off x="835886" y="3488191"/>
            <a:ext cx="2123911" cy="283188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8" name="Picture 4" descr="https://data3.proshkolu.ru/content/media/pic/std/2000000/1713000/1712653-89f5e5774c7777e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32656"/>
            <a:ext cx="2106570" cy="2811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http://www.amic.ru/images/news/news/329097_3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3212976"/>
            <a:ext cx="4854306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404664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dirty="0" err="1" smtClean="0"/>
              <a:t>Складання</a:t>
            </a:r>
            <a:r>
              <a:rPr lang="ru-RU" sz="3600" dirty="0" smtClean="0"/>
              <a:t> </a:t>
            </a:r>
            <a:r>
              <a:rPr lang="ru-RU" sz="3600" dirty="0" err="1" smtClean="0"/>
              <a:t>усного</a:t>
            </a:r>
            <a:r>
              <a:rPr lang="ru-RU" sz="3600" dirty="0" smtClean="0"/>
              <a:t> </a:t>
            </a:r>
            <a:r>
              <a:rPr lang="ru-RU" sz="3600" dirty="0" err="1" smtClean="0"/>
              <a:t>твору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2636912"/>
            <a:ext cx="7200800" cy="244827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«</a:t>
            </a:r>
            <a:r>
              <a:rPr lang="ru-RU" dirty="0" err="1" smtClean="0">
                <a:solidFill>
                  <a:schemeClr val="tx1"/>
                </a:solidFill>
              </a:rPr>
              <a:t>Значення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художньої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літератури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мистецтва</a:t>
            </a:r>
            <a:r>
              <a:rPr lang="ru-RU" dirty="0" smtClean="0">
                <a:solidFill>
                  <a:schemeClr val="tx1"/>
                </a:solidFill>
              </a:rPr>
              <a:t> для </a:t>
            </a:r>
            <a:r>
              <a:rPr lang="ru-RU" dirty="0" err="1" smtClean="0">
                <a:solidFill>
                  <a:schemeClr val="tx1"/>
                </a:solidFill>
              </a:rPr>
              <a:t>становлення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особистості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життя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людства</a:t>
            </a:r>
            <a:r>
              <a:rPr lang="ru-RU" dirty="0" smtClean="0">
                <a:solidFill>
                  <a:schemeClr val="tx1"/>
                </a:solidFill>
              </a:rPr>
              <a:t>»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6626" name="Picture 2" descr="https://www.picpng.com/images/large/ink-paper-feather-author-write-photo-png-8439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3789040"/>
            <a:ext cx="3030743" cy="244827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48680"/>
            <a:ext cx="6400800" cy="1752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err="1" smtClean="0">
                <a:solidFill>
                  <a:schemeClr val="tx1"/>
                </a:solidFill>
              </a:rPr>
              <a:t>Коментування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вислову</a:t>
            </a:r>
            <a:r>
              <a:rPr lang="ru-RU" dirty="0" smtClean="0">
                <a:solidFill>
                  <a:schemeClr val="tx1"/>
                </a:solidFill>
              </a:rPr>
              <a:t>: </a:t>
            </a:r>
            <a:r>
              <a:rPr lang="ru-RU" b="1" i="1" dirty="0" smtClean="0">
                <a:solidFill>
                  <a:schemeClr val="tx1"/>
                </a:solidFill>
              </a:rPr>
              <a:t>«</a:t>
            </a:r>
            <a:r>
              <a:rPr lang="ru-RU" b="1" i="1" dirty="0" err="1" smtClean="0">
                <a:solidFill>
                  <a:schemeClr val="tx1"/>
                </a:solidFill>
              </a:rPr>
              <a:t>Ви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 err="1" smtClean="0">
                <a:solidFill>
                  <a:schemeClr val="tx1"/>
                </a:solidFill>
              </a:rPr>
              <a:t>думаєте</a:t>
            </a:r>
            <a:r>
              <a:rPr lang="ru-RU" b="1" i="1" dirty="0" smtClean="0">
                <a:solidFill>
                  <a:schemeClr val="tx1"/>
                </a:solidFill>
              </a:rPr>
              <a:t>, </a:t>
            </a:r>
            <a:r>
              <a:rPr lang="ru-RU" b="1" i="1" dirty="0" err="1" smtClean="0">
                <a:solidFill>
                  <a:schemeClr val="tx1"/>
                </a:solidFill>
              </a:rPr>
              <a:t>що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 err="1" smtClean="0">
                <a:solidFill>
                  <a:schemeClr val="tx1"/>
                </a:solidFill>
              </a:rPr>
              <a:t>ви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 err="1" smtClean="0">
                <a:solidFill>
                  <a:schemeClr val="tx1"/>
                </a:solidFill>
              </a:rPr>
              <a:t>оцінюєте</a:t>
            </a:r>
            <a:r>
              <a:rPr lang="ru-RU" b="1" i="1" dirty="0" smtClean="0">
                <a:solidFill>
                  <a:schemeClr val="tx1"/>
                </a:solidFill>
              </a:rPr>
              <a:t> книгу? </a:t>
            </a:r>
            <a:r>
              <a:rPr lang="ru-RU" b="1" i="1" dirty="0" err="1" smtClean="0">
                <a:solidFill>
                  <a:schemeClr val="tx1"/>
                </a:solidFill>
              </a:rPr>
              <a:t>Ні</a:t>
            </a:r>
            <a:r>
              <a:rPr lang="ru-RU" b="1" i="1" dirty="0" smtClean="0">
                <a:solidFill>
                  <a:schemeClr val="tx1"/>
                </a:solidFill>
              </a:rPr>
              <a:t>, книга </a:t>
            </a:r>
            <a:r>
              <a:rPr lang="ru-RU" b="1" i="1" dirty="0" err="1" smtClean="0">
                <a:solidFill>
                  <a:schemeClr val="tx1"/>
                </a:solidFill>
              </a:rPr>
              <a:t>оцінює</a:t>
            </a:r>
            <a:r>
              <a:rPr lang="ru-RU" b="1" i="1" dirty="0" smtClean="0">
                <a:solidFill>
                  <a:schemeClr val="tx1"/>
                </a:solidFill>
              </a:rPr>
              <a:t> вас»</a:t>
            </a:r>
            <a:endParaRPr lang="ru-RU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332657"/>
            <a:ext cx="6908304" cy="864096"/>
          </a:xfrm>
        </p:spPr>
        <p:txBody>
          <a:bodyPr/>
          <a:lstStyle/>
          <a:p>
            <a:r>
              <a:rPr lang="ru-RU" dirty="0" err="1" smtClean="0"/>
              <a:t>Домашнє</a:t>
            </a:r>
            <a:r>
              <a:rPr lang="ru-RU" dirty="0" smtClean="0"/>
              <a:t> </a:t>
            </a:r>
            <a:r>
              <a:rPr lang="ru-RU" dirty="0" err="1" smtClean="0"/>
              <a:t>завдання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2708920"/>
            <a:ext cx="6616824" cy="273630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Опрацювати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вступну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статтю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підручника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уміти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пояснювати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поняття</a:t>
            </a:r>
            <a:r>
              <a:rPr lang="ru-RU" dirty="0" smtClean="0">
                <a:solidFill>
                  <a:schemeClr val="tx1"/>
                </a:solidFill>
              </a:rPr>
              <a:t> «</a:t>
            </a:r>
            <a:r>
              <a:rPr lang="ru-RU" dirty="0" err="1" smtClean="0">
                <a:solidFill>
                  <a:schemeClr val="tx1"/>
                </a:solidFill>
              </a:rPr>
              <a:t>художній</a:t>
            </a:r>
            <a:r>
              <a:rPr lang="ru-RU" dirty="0" smtClean="0">
                <a:solidFill>
                  <a:schemeClr val="tx1"/>
                </a:solidFill>
              </a:rPr>
              <a:t> образ», «</a:t>
            </a:r>
            <a:r>
              <a:rPr lang="ru-RU" dirty="0" err="1" smtClean="0">
                <a:solidFill>
                  <a:schemeClr val="tx1"/>
                </a:solidFill>
              </a:rPr>
              <a:t>традиційний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образ</a:t>
            </a:r>
            <a:r>
              <a:rPr lang="ru-RU" dirty="0" smtClean="0">
                <a:solidFill>
                  <a:schemeClr val="tx1"/>
                </a:solidFill>
              </a:rPr>
              <a:t>», «</a:t>
            </a:r>
            <a:r>
              <a:rPr lang="ru-RU" dirty="0" err="1" smtClean="0">
                <a:solidFill>
                  <a:schemeClr val="tx1"/>
                </a:solidFill>
              </a:rPr>
              <a:t>вічний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образ</a:t>
            </a:r>
            <a:r>
              <a:rPr lang="ru-RU" dirty="0" smtClean="0">
                <a:solidFill>
                  <a:schemeClr val="tx1"/>
                </a:solidFill>
              </a:rPr>
              <a:t>», </a:t>
            </a:r>
            <a:r>
              <a:rPr lang="ru-RU" dirty="0" err="1" smtClean="0">
                <a:solidFill>
                  <a:schemeClr val="tx1"/>
                </a:solidFill>
              </a:rPr>
              <a:t>наводити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приклади</a:t>
            </a:r>
            <a:r>
              <a:rPr lang="ru-RU" dirty="0" smtClean="0">
                <a:solidFill>
                  <a:schemeClr val="tx1"/>
                </a:solidFill>
              </a:rPr>
              <a:t>; </a:t>
            </a:r>
            <a:r>
              <a:rPr lang="ru-RU" dirty="0" err="1" smtClean="0">
                <a:solidFill>
                  <a:schemeClr val="tx1"/>
                </a:solidFill>
              </a:rPr>
              <a:t>підготувати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повідомлення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презентації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548680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dirty="0" smtClean="0"/>
              <a:t>«Займи </a:t>
            </a:r>
            <a:r>
              <a:rPr lang="ru-RU" sz="3600" dirty="0" err="1" smtClean="0"/>
              <a:t>позицію</a:t>
            </a:r>
            <a:r>
              <a:rPr lang="ru-RU" sz="3600" dirty="0" smtClean="0"/>
              <a:t>»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3688" y="2492896"/>
            <a:ext cx="6400800" cy="1752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err="1" smtClean="0">
                <a:solidFill>
                  <a:schemeClr val="tx1"/>
                </a:solidFill>
              </a:rPr>
              <a:t>Вивчення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художніх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творів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має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посідати</a:t>
            </a:r>
            <a:r>
              <a:rPr lang="ru-RU" dirty="0" smtClean="0">
                <a:solidFill>
                  <a:schemeClr val="tx1"/>
                </a:solidFill>
              </a:rPr>
              <a:t> в </a:t>
            </a:r>
            <a:r>
              <a:rPr lang="ru-RU" dirty="0" err="1" smtClean="0">
                <a:solidFill>
                  <a:schemeClr val="tx1"/>
                </a:solidFill>
              </a:rPr>
              <a:t>житті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людини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одне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чільних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місць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67744" y="5373216"/>
            <a:ext cx="840295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800" b="1" i="1" dirty="0" smtClean="0"/>
              <a:t>так</a:t>
            </a:r>
            <a:endParaRPr lang="ru-RU" sz="28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516216" y="5445224"/>
            <a:ext cx="468398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800" b="1" i="1" dirty="0" smtClean="0"/>
              <a:t>ні</a:t>
            </a:r>
            <a:endParaRPr lang="ru-RU" sz="2800" b="1" i="1" dirty="0"/>
          </a:p>
        </p:txBody>
      </p:sp>
      <p:pic>
        <p:nvPicPr>
          <p:cNvPr id="27650" name="Picture 2" descr="http://didaktor.ru/wp-content/uploads/2014/03/poz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3041576"/>
            <a:ext cx="6199720" cy="381642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507</Words>
  <Application>Microsoft Office PowerPoint</Application>
  <PresentationFormat>Экран (4:3)</PresentationFormat>
  <Paragraphs>42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Література як вид мистецтва. Художній образ </vt:lpstr>
      <vt:lpstr>Слайд 2</vt:lpstr>
      <vt:lpstr> Евристична бесіда</vt:lpstr>
      <vt:lpstr> Літературна вікторина</vt:lpstr>
      <vt:lpstr>Слайд 5</vt:lpstr>
      <vt:lpstr>Слайд 6</vt:lpstr>
      <vt:lpstr>Слайд 7</vt:lpstr>
      <vt:lpstr> «Сонечко»</vt:lpstr>
      <vt:lpstr>Теоретична скарбничка</vt:lpstr>
      <vt:lpstr>Евристична бесіда</vt:lpstr>
      <vt:lpstr>Слайд 11</vt:lpstr>
      <vt:lpstr>Порівняльна робота</vt:lpstr>
      <vt:lpstr>Складання усного твору</vt:lpstr>
      <vt:lpstr>Слайд 14</vt:lpstr>
      <vt:lpstr>Домашнє завдання</vt:lpstr>
      <vt:lpstr>«Займи позицію»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Література як вид мистецтва. Художній образ</dc:title>
  <dc:creator>User</dc:creator>
  <cp:lastModifiedBy>User</cp:lastModifiedBy>
  <cp:revision>14</cp:revision>
  <dcterms:created xsi:type="dcterms:W3CDTF">2018-08-16T08:21:46Z</dcterms:created>
  <dcterms:modified xsi:type="dcterms:W3CDTF">2018-08-16T11:47:44Z</dcterms:modified>
</cp:coreProperties>
</file>