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2" r:id="rId6"/>
    <p:sldId id="259" r:id="rId7"/>
    <p:sldId id="261" r:id="rId8"/>
    <p:sldId id="260" r:id="rId9"/>
    <p:sldId id="264" r:id="rId10"/>
    <p:sldId id="265" r:id="rId11"/>
    <p:sldId id="266" r:id="rId12"/>
    <p:sldId id="270" r:id="rId13"/>
    <p:sldId id="268" r:id="rId14"/>
    <p:sldId id="273" r:id="rId15"/>
    <p:sldId id="267" r:id="rId16"/>
    <p:sldId id="271" r:id="rId17"/>
    <p:sldId id="272" r:id="rId18"/>
    <p:sldId id="275" r:id="rId19"/>
    <p:sldId id="277" r:id="rId20"/>
    <p:sldId id="276" r:id="rId21"/>
    <p:sldId id="274" r:id="rId22"/>
    <p:sldId id="278" r:id="rId2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987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410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249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800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370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545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111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878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555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6086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295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4F76A-3083-427E-9301-8F8852B6D06C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58627-788C-40AE-9DE7-F1390ACD5A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35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hyperlink" Target="https://uk.wikipedia.org/wiki/%D0%93%D1%80%D0%B5%D1%86%D1%8C%D0%BA%D0%B0_%D0%BC%D0%BE%D0%B2%D0%B0" TargetMode="External"/><Relationship Id="rId7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hyperlink" Target="https://uk.wikipedia.org/wiki/%D0%A1%D0%B2%D1%96%D1%82%D0%BE%D0%B3%D0%BB%D1%8F%D0%B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jp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8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.ua/search?q=&#1082;&#1072;&#1088;&#1090;&#1080;&#1085;&#1082;&#1080;+&#1084;&#1080;&#1092;&#1099;+&#1080;+&#1089;&#1086;&#1074;&#1088;&#1077;&#1084;&#1077;&#1085;&#1085;&#1086;&#1089;&#1090;&#1100;" TargetMode="External"/><Relationship Id="rId3" Type="http://schemas.openxmlformats.org/officeDocument/2006/relationships/hyperlink" Target="https://uk.wikipedia.org/wiki/%D0%9C%D1%96%D1%84" TargetMode="External"/><Relationship Id="rId7" Type="http://schemas.openxmlformats.org/officeDocument/2006/relationships/hyperlink" Target="https://www.google.com.ua/search?q=&#1082;&#1072;&#1088;&#1090;&#1080;&#1085;&#1082;&#1080;+&#1084;&#1080;&#1092;&#1099;+&#1074;+&#1089;&#1082;&#1091;&#1083;&#1100;&#1087;&#1090;&#1091;&#1088;&#1077;+&#1080;+&#1072;&#1088;&#1093;&#1080;&#1090;&#1077;&#1082;&#1090;&#1091;&#1088;&#1077;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.ua/search?q=&#1082;&#1072;&#1088;&#1090;&#1080;&#1085;&#1082;&#1080;+&#1084;&#1080;&#1092;&#1099;+&#1074;+&#1080;&#1089;&#1082;&#1091;&#1089;&#1089;&#1090;&#1074;&#1077;" TargetMode="External"/><Relationship Id="rId5" Type="http://schemas.openxmlformats.org/officeDocument/2006/relationships/hyperlink" Target="https://www.google.com.ua/search?q=&#1082;&#1072;&#1088;&#1090;&#1080;&#1085;&#1082;&#1080;.+&#1079;&#1073;&#1110;&#1088;&#1082;&#1080;+&#1084;&#1110;&#1092;&#1110;&#1074;+&#1088;&#1110;&#1079;&#1085;&#1080;&#1093;+&#1085;&#1072;&#1088;&#1086;&#1076;&#1110;&#1074;&amp;tbm" TargetMode="External"/><Relationship Id="rId4" Type="http://schemas.openxmlformats.org/officeDocument/2006/relationships/hyperlink" Target="https://uk.wikipedia.org/wiki/%D0%9C%D1%96%D1%84%D0%BE%D0%BB%D0%BE%D0%B3%D1%96%D1%8F" TargetMode="External"/><Relationship Id="rId9" Type="http://schemas.openxmlformats.org/officeDocument/2006/relationships/hyperlink" Target="https://www.google.com.ua/search?q=&#1082;&#1072;&#1088;&#1090;&#1080;&#1085;&#1082;&#1080;+&#1092;&#1086;&#1085;&#1099;+&#1076;&#1083;&#1103;+&#1087;&#1088;&#1077;&#1079;&#1077;&#1085;&#1090;&#1072;&#1094;&#1080;&#1081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8474" y="845127"/>
            <a:ext cx="1009996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lassica One" panose="03000607020000020002" pitchFamily="66" charset="0"/>
              </a:rPr>
              <a:t>Поняття про міф. Основні тематичні групи  </a:t>
            </a:r>
            <a:r>
              <a:rPr lang="uk-UA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lassica One" panose="03000607020000020002" pitchFamily="66" charset="0"/>
              </a:rPr>
              <a:t>міфів.</a:t>
            </a:r>
          </a:p>
          <a:p>
            <a:pPr algn="ctr"/>
            <a:r>
              <a:rPr lang="uk-UA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lassica One" panose="03000607020000020002" pitchFamily="66" charset="0"/>
              </a:rPr>
              <a:t>Популярні </a:t>
            </a:r>
            <a:r>
              <a:rPr lang="uk-UA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lassica One" panose="03000607020000020002" pitchFamily="66" charset="0"/>
              </a:rPr>
              <a:t>міфологічні образи, сюжети, мотиви різних народів</a:t>
            </a:r>
          </a:p>
          <a:p>
            <a:pPr algn="ctr"/>
            <a:endParaRPr lang="uk-UA" sz="4400" dirty="0">
              <a:latin typeface="Classica One" panose="03000607020000020002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3612991"/>
            <a:ext cx="3540165" cy="28621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740" y="3723828"/>
            <a:ext cx="3529771" cy="2849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485" y="4105973"/>
            <a:ext cx="3852255" cy="23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7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5127" y="401782"/>
            <a:ext cx="102246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Усі народи з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давніх-давен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складали міфи. Вони народжувалися з природньої допитливості людей, їхнього прагнення зрозуміти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й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пояснити дійсність. У міфах переплетені донаукові уявлення про природу та суспільство, релігію, філософію та мистецтво.</a:t>
            </a:r>
          </a:p>
          <a:p>
            <a:pPr algn="ctr"/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76" y="3249082"/>
            <a:ext cx="6349206" cy="34412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24547" y="2772029"/>
            <a:ext cx="83542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uk-UA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Яку </a:t>
            </a:r>
            <a:r>
              <a:rPr lang="uk-UA" sz="2800" b="1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практичну </a:t>
            </a:r>
            <a:r>
              <a:rPr lang="uk-UA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роль, на </a:t>
            </a:r>
            <a:r>
              <a:rPr lang="uk-UA" sz="2800" b="1" smtClean="0">
                <a:solidFill>
                  <a:srgbClr val="FFFF00"/>
                </a:solidFill>
                <a:latin typeface="Arial Black" panose="020B0A04020102020204" pitchFamily="34" charset="0"/>
              </a:rPr>
              <a:t>вашу думку, </a:t>
            </a:r>
            <a:r>
              <a:rPr lang="uk-UA" sz="2800" b="1" dirty="0">
                <a:solidFill>
                  <a:srgbClr val="FFFF00"/>
                </a:solidFill>
                <a:latin typeface="Arial Black" panose="020B0A04020102020204" pitchFamily="34" charset="0"/>
              </a:rPr>
              <a:t>відігравали міфи у житті людей?</a:t>
            </a: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28" y="2100595"/>
            <a:ext cx="2196864" cy="22116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66" y="4597260"/>
            <a:ext cx="1878088" cy="16965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251" y="3763476"/>
            <a:ext cx="3264772" cy="26103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987" y="4458361"/>
            <a:ext cx="1967863" cy="17973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3042574"/>
            <a:ext cx="2013220" cy="12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1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4182" y="716293"/>
            <a:ext cx="56526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МІФ (</a:t>
            </a:r>
            <a:r>
              <a:rPr lang="uk-UA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гр. </a:t>
            </a:r>
            <a:r>
              <a:rPr lang="el-GR" sz="24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Μύθος</a:t>
            </a:r>
            <a:r>
              <a:rPr lang="el-GR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— </a:t>
            </a:r>
            <a:r>
              <a:rPr lang="uk-UA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переказ, </a:t>
            </a:r>
            <a:r>
              <a:rPr lang="uk-UA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оповідання) </a:t>
            </a:r>
            <a:r>
              <a:rPr lang="uk-UA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— вигадане оповідання, </a:t>
            </a:r>
            <a:r>
              <a:rPr lang="uk-UA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у </a:t>
            </a:r>
            <a:r>
              <a:rPr lang="uk-UA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якому явища природи або історичні події зображуються й з'ясовуються в персоніфікованій формі.</a:t>
            </a:r>
          </a:p>
          <a:p>
            <a:endParaRPr lang="uk-UA" sz="2400" dirty="0"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716293"/>
            <a:ext cx="5411587" cy="38654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3" y="3048000"/>
            <a:ext cx="4059382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624946" y="4995575"/>
            <a:ext cx="6054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Міфи</a:t>
            </a:r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— </a:t>
            </a:r>
            <a:r>
              <a:rPr lang="ru-RU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твердження</a:t>
            </a:r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та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розповіді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які</a:t>
            </a:r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міцно</a:t>
            </a:r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ввійшли</a:t>
            </a:r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в </a:t>
            </a:r>
            <a:r>
              <a:rPr lang="ru-RU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життя</a:t>
            </a:r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та культуру </a:t>
            </a:r>
            <a:r>
              <a:rPr lang="ru-RU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народів</a:t>
            </a:r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pPr algn="ctr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489618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9818" y="341611"/>
            <a:ext cx="9337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У давніх людей було багато запитань:</a:t>
            </a:r>
            <a:endParaRPr lang="uk-UA" sz="28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3783" y="985257"/>
            <a:ext cx="58900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Як з</a:t>
            </a:r>
            <a:r>
              <a:rPr lang="en-US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’</a:t>
            </a:r>
            <a:r>
              <a:rPr lang="uk-UA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явив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ся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цей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світ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Хто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управляє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ним?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Як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здобути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вогонь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і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зберегти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його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Як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здобути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їжу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Як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вижити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в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хижому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світі</a:t>
            </a:r>
            <a:r>
              <a:rPr 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?</a:t>
            </a:r>
            <a:endParaRPr lang="uk-UA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165" y="482378"/>
            <a:ext cx="3782291" cy="4581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3221"/>
            <a:ext cx="2802325" cy="39507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873" y="5063682"/>
            <a:ext cx="11097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М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іфи – це найдавніша форма роздумів людини,  спроба зрозуміти, звідки виник світ, яка у ньому роль людини. Тільки міф давав відповідь про сенс життя людини.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977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34656"/>
            <a:ext cx="12192000" cy="54859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23472">
            <a:off x="1948652" y="562657"/>
            <a:ext cx="871537" cy="17642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51699"/>
            <a:ext cx="1721212" cy="21688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1937" y="4793533"/>
            <a:ext cx="2604655" cy="17596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b="11512"/>
          <a:stretch/>
        </p:blipFill>
        <p:spPr>
          <a:xfrm>
            <a:off x="5470585" y="3796896"/>
            <a:ext cx="5149118" cy="28809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2679" y="4924887"/>
            <a:ext cx="1529321" cy="19331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9636" y="100723"/>
            <a:ext cx="1612363" cy="26881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58712" y="481170"/>
            <a:ext cx="5181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У міфах розповідалося про найдавніший період в історії людства, який існував до початку усіх часів.</a:t>
            </a:r>
          </a:p>
          <a:p>
            <a:pPr algn="ctr"/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Міфи давали відповіді на важливі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запитання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: </a:t>
            </a:r>
          </a:p>
          <a:p>
            <a:pPr algn="ctr"/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що таке добро і зло, які можливостями володіє людина.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83177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008" y="309769"/>
            <a:ext cx="8662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Міфи відбирали, накопичували, класифікували та зберігали багатовікові  знання і спостереження людей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.</a:t>
            </a:r>
            <a:endParaRPr lang="uk-UA" sz="24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44493" y="1871709"/>
            <a:ext cx="56318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Міфи пояснювали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, яким чином влаштований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світ, який  оточує людей.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Вони вказували, як саме повинна пройти свій життєвий шлях людина, розташовували на цьому шляху віхи, що допомагали не збитися з нього, описували те, що чекає на людей після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смерті.</a:t>
            </a:r>
            <a:endParaRPr lang="uk-UA" sz="24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endParaRPr lang="uk-U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77981" y="5691711"/>
            <a:ext cx="116516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Міфи були особливою формою </a:t>
            </a:r>
            <a:r>
              <a:rPr lang="uk-UA" sz="2400" b="1" dirty="0" err="1">
                <a:solidFill>
                  <a:srgbClr val="FFC000"/>
                </a:solidFill>
                <a:latin typeface="Arial Black" panose="020B0A04020102020204" pitchFamily="34" charset="0"/>
              </a:rPr>
              <a:t>пам</a:t>
            </a:r>
            <a:r>
              <a:rPr lang="en-US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’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яті,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яка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допомагала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передавати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важливі знання з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покоління в покоління.</a:t>
            </a:r>
          </a:p>
          <a:p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454" y="173486"/>
            <a:ext cx="1566266" cy="16982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45" y="1725854"/>
            <a:ext cx="5742709" cy="40973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6382">
            <a:off x="10765860" y="341316"/>
            <a:ext cx="858990" cy="9488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733" y="657061"/>
            <a:ext cx="910937" cy="8931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0945" y="1426503"/>
            <a:ext cx="11485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Які спостереження, на вашу думку, знайшли відображення у міфах?</a:t>
            </a:r>
            <a:endParaRPr lang="uk-UA" sz="2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036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0213" y="1216470"/>
            <a:ext cx="10764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Вважалося, що міфи передали людям їхні предки, а тим – боги. Це означало, що у міфах містяться одкровення, і люди мають зберегти їх у </a:t>
            </a:r>
            <a:r>
              <a:rPr lang="uk-UA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пам</a:t>
            </a:r>
            <a:r>
              <a:rPr lang="en-US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’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яті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поколінь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, не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намагаючись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щось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змінити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або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додати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нове</a:t>
            </a:r>
            <a:r>
              <a:rPr lang="ru-RU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.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15" y="2605331"/>
            <a:ext cx="9555723" cy="41764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580" y="2710622"/>
            <a:ext cx="1240451" cy="28619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530" y="2865381"/>
            <a:ext cx="1819651" cy="399261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5130" y="2354734"/>
            <a:ext cx="2922838" cy="429910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8637" y="2872391"/>
            <a:ext cx="2856101" cy="18211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39423" y="2710622"/>
            <a:ext cx="2326007" cy="38677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3891" y="401782"/>
            <a:ext cx="8842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Чи можемо ми назвати </a:t>
            </a:r>
            <a:r>
              <a:rPr lang="uk-UA" sz="24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ім</a:t>
            </a:r>
            <a:r>
              <a:rPr lang="en-US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’</a:t>
            </a:r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 автора міфів?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До якого виду літератури можна віднести міфи?</a:t>
            </a:r>
            <a:endParaRPr lang="uk-UA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21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5211" y="198658"/>
            <a:ext cx="6525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Міфи різних народів мають схожі теми та мотиви.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8501" y="934686"/>
            <a:ext cx="5818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Богиня краси і кохання у міфах різних народів.</a:t>
            </a:r>
            <a:endParaRPr lang="uk-UA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520" y="5764661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Афродіта, давньогрецька богиня </a:t>
            </a:r>
            <a:endParaRPr lang="uk-UA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961" y="1765683"/>
            <a:ext cx="3532261" cy="45104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67700" y="6087826"/>
            <a:ext cx="346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Лада,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слов</a:t>
            </a:r>
            <a:r>
              <a:rPr lang="uk-UA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.</a:t>
            </a:r>
            <a:r>
              <a:rPr lang="ru-RU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янська</a:t>
            </a:r>
            <a:r>
              <a:rPr lang="ru-RU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богиня</a:t>
            </a:r>
            <a:endParaRPr lang="uk-UA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168" y="934685"/>
            <a:ext cx="3247997" cy="4829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15" y="934686"/>
            <a:ext cx="2908100" cy="48299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41443" y="5784196"/>
            <a:ext cx="322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Фрейя</a:t>
            </a:r>
            <a:r>
              <a:rPr lang="uk-UA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, 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скандинавська богиня</a:t>
            </a:r>
            <a:endParaRPr lang="uk-UA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09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24" y="387927"/>
            <a:ext cx="61133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>
                <a:solidFill>
                  <a:srgbClr val="FFC000"/>
                </a:solidFill>
                <a:latin typeface="Arial Black" panose="020B0A04020102020204" pitchFamily="34" charset="0"/>
              </a:rPr>
              <a:t>Міфоло́гія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 (</a:t>
            </a:r>
            <a:r>
              <a:rPr lang="uk-UA" sz="2400" dirty="0" err="1">
                <a:solidFill>
                  <a:srgbClr val="FFC000"/>
                </a:solidFill>
                <a:latin typeface="Arial Black" panose="020B0A04020102020204" pitchFamily="34" charset="0"/>
                <a:hlinkClick r:id="rId3" tooltip="Грецька мова"/>
              </a:rPr>
              <a:t>грец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  <a:hlinkClick r:id="rId3" tooltip="Грецька мова"/>
              </a:rPr>
              <a:t>.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</a:t>
            </a:r>
            <a:r>
              <a:rPr lang="el-GR" sz="2400" i="1" dirty="0">
                <a:solidFill>
                  <a:srgbClr val="FFC000"/>
                </a:solidFill>
                <a:latin typeface="Arial Black" panose="020B0A04020102020204" pitchFamily="34" charset="0"/>
              </a:rPr>
              <a:t>μυθολογία</a:t>
            </a:r>
            <a:r>
              <a:rPr lang="el-GR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від </a:t>
            </a:r>
            <a:r>
              <a:rPr lang="el-GR" sz="2400" i="1" dirty="0">
                <a:solidFill>
                  <a:srgbClr val="FFC000"/>
                </a:solidFill>
                <a:latin typeface="Arial Black" panose="020B0A04020102020204" pitchFamily="34" charset="0"/>
              </a:rPr>
              <a:t>μῦθος</a:t>
            </a:r>
            <a:r>
              <a:rPr lang="el-GR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—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переказ та </a:t>
            </a:r>
            <a:r>
              <a:rPr lang="el-GR" sz="2400" i="1" dirty="0">
                <a:solidFill>
                  <a:srgbClr val="FFC000"/>
                </a:solidFill>
                <a:latin typeface="Arial Black" panose="020B0A04020102020204" pitchFamily="34" charset="0"/>
              </a:rPr>
              <a:t>λόγος</a:t>
            </a:r>
            <a:r>
              <a:rPr lang="el-GR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—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слово; виклад стародавніх сказань, переказів) — сукупність міфів певного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народу,  яка складає основу міфологічного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  <a:hlinkClick r:id="rId4" tooltip="Світогляд"/>
              </a:rPr>
              <a:t>світогляду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, який притаманний як для первісного суспільства, так і для, певною мірою, сучасного.</a:t>
            </a:r>
          </a:p>
          <a:p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4433341" y="4467701"/>
            <a:ext cx="7467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Цикл міфів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(</a:t>
            </a:r>
            <a:r>
              <a:rPr lang="uk-UA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грецьк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. </a:t>
            </a:r>
            <a:r>
              <a:rPr lang="en-US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kyklos</a:t>
            </a:r>
            <a:r>
              <a:rPr lang="en-US" sz="2400" dirty="0">
                <a:solidFill>
                  <a:srgbClr val="FFC000"/>
                </a:solidFill>
                <a:latin typeface="Arial Black" panose="020B0A04020102020204" pitchFamily="34" charset="0"/>
              </a:rPr>
              <a:t> —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коло)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—сукупність міфів, пов'язаних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між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собою певною тематикою, героями або подіями. Цикли міфів  утворюють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певну замкнуту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цілість.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4" r="11686"/>
          <a:stretch/>
        </p:blipFill>
        <p:spPr>
          <a:xfrm rot="20797279">
            <a:off x="401251" y="4299132"/>
            <a:ext cx="1717965" cy="2241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6339" y="387927"/>
            <a:ext cx="1978861" cy="39069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5491" y="599394"/>
            <a:ext cx="2297065" cy="36397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3048">
            <a:off x="2718809" y="4282996"/>
            <a:ext cx="1461929" cy="219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47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0774"/>
            <a:ext cx="12192000" cy="42700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58930">
            <a:off x="1025238" y="271568"/>
            <a:ext cx="1260764" cy="18790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98618" y="415637"/>
            <a:ext cx="72459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Основою будь-якої міфології є міфи про створення світу і людей. Творцями світу виступають подекуди боги, подекуди тварини, а то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й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взагалі рослини. Яким чином первозданна істота виникла з Хаосу і як творила цей світ – на це у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міфах народів світу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є своя історія.</a:t>
            </a:r>
          </a:p>
          <a:p>
            <a:endParaRPr lang="uk-UA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028" y="506421"/>
            <a:ext cx="1926550" cy="190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20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0655" y="191630"/>
            <a:ext cx="71212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У міфології будь-якого народу окрема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й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важлива роль відводиться богам. Боги створювали, боги сердилися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й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руйнували, вони спрямовували у битвах, допомагали героям, карали злодіїв. </a:t>
            </a:r>
          </a:p>
          <a:p>
            <a:endParaRPr lang="uk-UA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93168" y="2315136"/>
            <a:ext cx="10411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За змістом міфи умовно можна поділити </a:t>
            </a:r>
          </a:p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на декілька тематичних груп: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7067" y="3436306"/>
            <a:ext cx="2604656" cy="576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Arial Black" panose="020B0A04020102020204" pitchFamily="34" charset="0"/>
              </a:rPr>
              <a:t>Міфи про створення світу</a:t>
            </a:r>
            <a:endParaRPr lang="uk-UA" b="1" dirty="0">
              <a:latin typeface="Arial Black" panose="020B0A040201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46525" y="5225972"/>
            <a:ext cx="2701635" cy="646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Міфи про кінець світу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84311" y="4393312"/>
            <a:ext cx="2576947" cy="6152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Календарні міфи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791449" y="3434225"/>
            <a:ext cx="2604656" cy="576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Міфи про створення людей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49013" y="3289246"/>
            <a:ext cx="2604656" cy="6119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Міфи про небесні тіла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14527" y="5123019"/>
            <a:ext cx="2576947" cy="599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Міфи про героїв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98715" y="4421691"/>
            <a:ext cx="2673929" cy="624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Міфи про богів</a:t>
            </a:r>
            <a:endParaRPr lang="uk-UA" dirty="0"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92738" y="5169492"/>
            <a:ext cx="2701635" cy="646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Міфи про тварин</a:t>
            </a:r>
            <a:endParaRPr lang="uk-UA" dirty="0">
              <a:latin typeface="Arial Black" panose="020B0A040201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27" y="387927"/>
            <a:ext cx="2506377" cy="264530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2146" y="209669"/>
            <a:ext cx="2009231" cy="246848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072" y="3497704"/>
            <a:ext cx="1440082" cy="174977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51" y="3513779"/>
            <a:ext cx="1177959" cy="244033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5144" y="2846923"/>
            <a:ext cx="1797594" cy="164195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201" y="3005645"/>
            <a:ext cx="1307922" cy="128237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127" y="3975271"/>
            <a:ext cx="1296367" cy="167478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7837" y="4869543"/>
            <a:ext cx="1001587" cy="140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7904" y="6134121"/>
            <a:ext cx="11346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Зачитайте, про що розповідається у кожній з груп міфів ( ст. 16)</a:t>
            </a:r>
            <a:endParaRPr lang="uk-UA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220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491" y="401782"/>
            <a:ext cx="8548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Вказані тематичні групи є в більшості </a:t>
            </a:r>
            <a:r>
              <a:rPr lang="uk-UA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міфологій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світу. 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491" y="1359465"/>
            <a:ext cx="8298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Чому, на вашу думку, так сталося? </a:t>
            </a:r>
            <a:endParaRPr lang="uk-UA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491" y="1882685"/>
            <a:ext cx="47659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Схожі умови розвитку давніх людей призвели до появи схожих сюжетів і образів, що, у свою чергу, обумовило появу відповідних мотивів</a:t>
            </a:r>
            <a:endParaRPr lang="uk-UA" sz="24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398" y="4453335"/>
            <a:ext cx="5527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Мотив – сталий елемент певного сюжету, який повторюється в різних творах.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06447"/>
            <a:ext cx="10820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Подумайте і наведіть приклади  мотивів, що повторюються </a:t>
            </a:r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у міфах  різних народів світу.</a:t>
            </a:r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8" y="659987"/>
            <a:ext cx="6491000" cy="37933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563" y="4156802"/>
            <a:ext cx="4017818" cy="161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47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692" y="322547"/>
            <a:ext cx="6733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Мотив Світового дерева знайшов відображення у міфах різних народів як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уособлення єдності усього світу,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як своєрідна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 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модель Всесвіту й людини. </a:t>
            </a:r>
          </a:p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У різних міфах його називають по-різному: «дерево центру», «небесне дерево», «дерево пізнання», «</a:t>
            </a:r>
            <a:r>
              <a:rPr lang="uk-UA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Ві́чне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uk-UA" sz="2400" b="1" dirty="0" err="1">
                <a:solidFill>
                  <a:srgbClr val="FFC000"/>
                </a:solidFill>
                <a:latin typeface="Arial Black" panose="020B0A04020102020204" pitchFamily="34" charset="0"/>
              </a:rPr>
              <a:t>Де́рево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Життя»́.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818909" y="3893127"/>
            <a:ext cx="606829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Про древо життя у світі створено безліч легенд, казок, цей символ знайшов відображення в орнаментах 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народів світу. Можна сказати, що Світове дерево є моделлю культури в цілому.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pPr algn="ctr"/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909" y="3738867"/>
            <a:ext cx="2147455" cy="29119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306" y="376619"/>
            <a:ext cx="3233027" cy="35165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324" y="562382"/>
            <a:ext cx="1681059" cy="314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72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766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2690" y="371429"/>
            <a:ext cx="57496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Також у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багатьох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народів</a:t>
            </a:r>
          </a:p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( давніх греків, 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іранців,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к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итайців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) існував міф про те, що світ виник з яйця. </a:t>
            </a:r>
            <a:endParaRPr lang="uk-UA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7" y="633621"/>
            <a:ext cx="4087091" cy="43562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925" y="1841226"/>
            <a:ext cx="5347855" cy="4878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07075" y="5107238"/>
            <a:ext cx="5623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Подібні легенди є і у </a:t>
            </a:r>
            <a:r>
              <a:rPr lang="uk-UA" sz="2400" dirty="0" err="1">
                <a:solidFill>
                  <a:srgbClr val="FFC000"/>
                </a:solidFill>
                <a:latin typeface="Arial Black" panose="020B0A04020102020204" pitchFamily="34" charset="0"/>
              </a:rPr>
              <a:t>слов</a:t>
            </a:r>
            <a:r>
              <a:rPr lang="en-US" sz="2400" dirty="0">
                <a:solidFill>
                  <a:srgbClr val="FFC000"/>
                </a:solidFill>
                <a:latin typeface="Arial Black" panose="020B0A04020102020204" pitchFamily="34" charset="0"/>
              </a:rPr>
              <a:t>’</a:t>
            </a:r>
            <a:r>
              <a:rPr lang="uk-UA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ян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425665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6473" y="498764"/>
            <a:ext cx="4779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Пізніше мотив космічного яйця  з</a:t>
            </a:r>
            <a:r>
              <a:rPr lang="en-US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’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явився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у 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казках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та 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зайняв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важливе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місце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у 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традиції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 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святкування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Великодня</a:t>
            </a:r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.</a:t>
            </a:r>
            <a:endParaRPr lang="uk-UA" sz="24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0618" y="2207763"/>
            <a:ext cx="8631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Згадайте казки, </a:t>
            </a:r>
            <a:r>
              <a:rPr lang="uk-UA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пов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’</a:t>
            </a:r>
            <a:r>
              <a:rPr lang="uk-UA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язані</a:t>
            </a:r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з яйцем?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12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12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Чому, на вашу думку, у деяких казках з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’</a:t>
            </a:r>
            <a:r>
              <a:rPr lang="uk-UA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явилися елементи, які були у міфах?</a:t>
            </a:r>
            <a:endParaRPr lang="uk-UA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56013" y="4368544"/>
            <a:ext cx="7481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Але, незважаючи на деяку спорідненість міфу й казки, вони істотно різняться.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439" y="5481399"/>
            <a:ext cx="107234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Зачитайте відмінності між міфом і казкою, які вміщені в таблиці на с. 17 підручника</a:t>
            </a:r>
            <a:r>
              <a:rPr lang="uk-UA" dirty="0" smtClean="0"/>
              <a:t>.</a:t>
            </a:r>
            <a:r>
              <a:rPr lang="uk-UA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.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617793">
            <a:off x="665283" y="2545430"/>
            <a:ext cx="2611049" cy="34097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533" y="60762"/>
            <a:ext cx="2981325" cy="23050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6309">
            <a:off x="10284826" y="418942"/>
            <a:ext cx="1198294" cy="167690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7348">
            <a:off x="5715001" y="437165"/>
            <a:ext cx="1198294" cy="167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59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109" y="360218"/>
            <a:ext cx="117902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6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ХХІ століття… Учені продовжують досліджувати космос, лікарі роблять складні операції, ми не мислимо свого життя без </a:t>
            </a:r>
            <a:r>
              <a:rPr lang="uk-UA" sz="26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комп</a:t>
            </a:r>
            <a:r>
              <a:rPr lang="en-US" sz="26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’</a:t>
            </a:r>
            <a:r>
              <a:rPr lang="uk-UA" sz="26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ютера</a:t>
            </a:r>
            <a:r>
              <a:rPr lang="uk-UA" sz="26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5636" y="2280928"/>
            <a:ext cx="52231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Міфи містять </a:t>
            </a:r>
            <a:r>
              <a:rPr lang="uk-UA" sz="2400" dirty="0">
                <a:solidFill>
                  <a:srgbClr val="FFC000"/>
                </a:solidFill>
                <a:latin typeface="Arial Black" panose="020B0A04020102020204" pitchFamily="34" charset="0"/>
              </a:rPr>
              <a:t>і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дею єдності людини, природи і Всесвіту, вчать відділяти добро від зла.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0580" y="5387808"/>
            <a:ext cx="5694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Міфи встановлювали зв</a:t>
            </a:r>
            <a:r>
              <a:rPr lang="en-US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’</a:t>
            </a:r>
            <a:r>
              <a:rPr lang="uk-UA" sz="2400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язок</a:t>
            </a:r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між минулим, сучасним і майбутнім людства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999" y="1518428"/>
            <a:ext cx="11319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Як ви гадаєте, для </a:t>
            </a:r>
            <a:r>
              <a:rPr lang="uk-UA" sz="2400" dirty="0">
                <a:solidFill>
                  <a:srgbClr val="FF0000"/>
                </a:solidFill>
                <a:latin typeface="Arial Black" panose="020B0A04020102020204" pitchFamily="34" charset="0"/>
              </a:rPr>
              <a:t>чого нам потрібні міфи, які були придумані у допотопні часи? </a:t>
            </a:r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Думку обґрунтуйте </a:t>
            </a:r>
            <a:endParaRPr lang="uk-UA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r="3369"/>
          <a:stretch/>
        </p:blipFill>
        <p:spPr>
          <a:xfrm>
            <a:off x="5638800" y="2349425"/>
            <a:ext cx="2320636" cy="29485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r="10710"/>
          <a:stretch/>
        </p:blipFill>
        <p:spPr>
          <a:xfrm>
            <a:off x="9005455" y="2117297"/>
            <a:ext cx="3186545" cy="30578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11" y="3722000"/>
            <a:ext cx="5687290" cy="303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27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93964"/>
            <a:ext cx="91855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Міфи пояснюють людині, яка вона є і якою повинна стати.</a:t>
            </a:r>
          </a:p>
          <a:p>
            <a:pPr algn="ctr"/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Міфи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стали джерелом натхнення для мистецтва, яке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зароджувалося. Створюючи сказання про богів і героїв, людина робила перший крок до творчості.</a:t>
            </a:r>
            <a:endParaRPr lang="uk-UA" sz="24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3" descr="Галбрет Гея-Зем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0" y="2332350"/>
            <a:ext cx="2481810" cy="316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7530" y="5479352"/>
            <a:ext cx="2729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Дж</a:t>
            </a:r>
            <a:r>
              <a:rPr lang="uk-UA" sz="1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. </a:t>
            </a:r>
            <a:r>
              <a:rPr lang="uk-UA" sz="1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Галбрет</a:t>
            </a:r>
            <a:r>
              <a:rPr lang="uk-UA" sz="1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. Гея-Земля</a:t>
            </a:r>
            <a:endParaRPr lang="uk-UA" sz="1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02201" y="5803019"/>
            <a:ext cx="1811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Б. </a:t>
            </a:r>
            <a:r>
              <a:rPr lang="uk-UA" sz="1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Валледжо</a:t>
            </a:r>
            <a:r>
              <a:rPr lang="uk-UA" sz="1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. Атлант</a:t>
            </a:r>
            <a:endParaRPr lang="uk-UA" sz="1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3" descr="Валледжо Атлан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875" y="2332350"/>
            <a:ext cx="2716585" cy="316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825" y="2702900"/>
            <a:ext cx="4359543" cy="31001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06090" y="5990344"/>
            <a:ext cx="2916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Р. </a:t>
            </a:r>
            <a:r>
              <a:rPr lang="uk-UA" sz="1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Гюбер</a:t>
            </a:r>
            <a:r>
              <a:rPr lang="uk-UA" sz="1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. </a:t>
            </a:r>
            <a:r>
              <a:rPr lang="uk-UA" sz="14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Антични</a:t>
            </a:r>
            <a:r>
              <a:rPr lang="ru-RU" sz="1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й храм</a:t>
            </a:r>
            <a:endParaRPr lang="uk-UA" sz="1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58983" y="554183"/>
            <a:ext cx="10557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Зв</a:t>
            </a:r>
            <a:r>
              <a:rPr lang="en-US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’</a:t>
            </a:r>
            <a:r>
              <a:rPr lang="uk-UA" sz="2400" b="1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язок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між музикою та міфом здавна затвердився в культурі. Створено багато музичних творів за мотивами міфів різних народів. Це  опери та балети, ораторії і кантати. Створюються й сучасні музичні твори за сюжетами міфів, легенд та переказів.</a:t>
            </a:r>
            <a:endParaRPr lang="uk-UA" sz="24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Сотворение (Йозеф Гайдн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01291" y="2784121"/>
            <a:ext cx="4682836" cy="263409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02873" y="5915891"/>
            <a:ext cx="7079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Й. </a:t>
            </a:r>
            <a:r>
              <a:rPr lang="uk-UA" sz="2400" b="1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Гайдн</a:t>
            </a:r>
            <a:r>
              <a:rPr lang="uk-UA" sz="24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. Ораторія «Створення світу»</a:t>
            </a:r>
            <a:endParaRPr lang="uk-UA" sz="24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0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347" y="457200"/>
            <a:ext cx="67748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Змальовуючи своїх богів і героїв, давні люди втілювали в них найкращі і найблагородніші якості людини.</a:t>
            </a:r>
          </a:p>
          <a:p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Добро і благородство, честь і мужність, дружба і любов завжди перемагають. Ці непорушні істини доходять до нас через віки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30783" y="4945061"/>
            <a:ext cx="80910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Пройшли тисячі років, багато давніх цивілізацій були стерті з лиця землі, але величні ідеї Світла, Честі і Добра до сьогодні є найактуальнішими і найсучаснішими.</a:t>
            </a:r>
            <a:endParaRPr lang="uk-UA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7" y="3034145"/>
            <a:ext cx="3770728" cy="36248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054" y="0"/>
            <a:ext cx="5624945" cy="508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36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9346" y="845128"/>
            <a:ext cx="6276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Classica One" panose="03000607020000020002" pitchFamily="66" charset="0"/>
              </a:rPr>
              <a:t>Домашнє завдання</a:t>
            </a:r>
            <a:endParaRPr lang="uk-UA" sz="5400" b="1" dirty="0">
              <a:solidFill>
                <a:srgbClr val="FF0000"/>
              </a:solidFill>
              <a:latin typeface="Classica One" panose="03000607020000020002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44436" y="2244437"/>
            <a:ext cx="863138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Прочитати статтю підручника на с. 14-19.</a:t>
            </a:r>
          </a:p>
          <a:p>
            <a:endParaRPr lang="uk-UA" sz="2400" b="1" dirty="0" smtClean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Відповісти на завдання 1-5 на с. 19 (усно).</a:t>
            </a:r>
          </a:p>
          <a:p>
            <a:endParaRPr lang="uk-UA" sz="2400" b="1" dirty="0" smtClean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400" b="1" dirty="0">
                <a:solidFill>
                  <a:srgbClr val="FFFF00"/>
                </a:solidFill>
                <a:latin typeface="Arial Black" panose="020B0A04020102020204" pitchFamily="34" charset="0"/>
              </a:rPr>
              <a:t> З</a:t>
            </a:r>
            <a:r>
              <a:rPr lang="uk-UA" sz="24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нати основні поняття, записані в зошиті.</a:t>
            </a:r>
          </a:p>
          <a:p>
            <a:endParaRPr lang="uk-UA" b="1" dirty="0" smtClean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uk-UA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711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3654" y="678873"/>
            <a:ext cx="7772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  <a:latin typeface="Classica One" panose="03000607020000020002" pitchFamily="66" charset="0"/>
              </a:rPr>
              <a:t>Використані джерела</a:t>
            </a:r>
            <a:endParaRPr lang="uk-UA" sz="4800" b="1" dirty="0">
              <a:solidFill>
                <a:srgbClr val="FF0000"/>
              </a:solidFill>
              <a:latin typeface="Classica One" panose="03000607020000020002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309" y="1768458"/>
            <a:ext cx="942109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Є.Волощук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6</a:t>
            </a:r>
          </a:p>
          <a:p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“Генеза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Ст. 14-19.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Й. Гайдн.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Ораторія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 Я. Савченко.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Літературне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Малюнки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Марини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видавничий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р.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https://uk.wikipedia.org/wiki/%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D0%9C%D1%96%D1%84</a:t>
            </a:r>
            <a:endParaRPr lang="uk-UA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https://uk.wikipedia.org/wiki/%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D0%9C%D1%96%D1%84%D0%BE%D0%BB%D0%BE%D0%B3%D1%96%D1%8F</a:t>
            </a:r>
            <a:endParaRPr lang="uk-UA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https://www.google.com.ua/search?q=</a:t>
            </a:r>
            <a:r>
              <a:rPr lang="uk-UA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картинки.+Міфи</a:t>
            </a:r>
            <a:endParaRPr lang="uk-UA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://www.google.com.ua/search?q=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картинки.+</a:t>
            </a:r>
            <a:r>
              <a:rPr lang="uk-UA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збірки+міфів+різних+народів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&amp;</a:t>
            </a:r>
            <a:r>
              <a:rPr lang="en-US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tbm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https://www.google.com.ua/search?q=</a:t>
            </a:r>
            <a:r>
              <a:rPr lang="uk-UA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картинки+мифы+в+искусстве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https://www.google.com.ua/search?q=</a:t>
            </a:r>
            <a:r>
              <a:rPr lang="uk-UA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картинки+мифы+в+скульптуре+и+архитектуре</a:t>
            </a:r>
            <a:endParaRPr lang="uk-UA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https://www.google.com.ua/search?q=</a:t>
            </a:r>
            <a:r>
              <a:rPr lang="uk-UA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картинки+мифы+и+современность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https://www.google.com.ua/search?q=</a:t>
            </a:r>
            <a:r>
              <a:rPr lang="uk-UA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картинки+фоны+для+презентаций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www.google.com.ua/search?tbm=isch&amp;sa=1&amp;ei=eoISW5mzIIOKmgWKlqKgBg&amp;q=</a:t>
            </a:r>
            <a:r>
              <a:rPr lang="uk-UA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картинки+рамки+для+презентаций+на+прозрачном+фоне</a:t>
            </a:r>
            <a:endParaRPr lang="uk-UA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91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1083</Words>
  <Application>Microsoft Office PowerPoint</Application>
  <PresentationFormat>Широкоэкранный</PresentationFormat>
  <Paragraphs>102</Paragraphs>
  <Slides>22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Classica One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88</cp:revision>
  <dcterms:created xsi:type="dcterms:W3CDTF">2018-05-12T17:30:09Z</dcterms:created>
  <dcterms:modified xsi:type="dcterms:W3CDTF">2018-06-22T14:42:55Z</dcterms:modified>
</cp:coreProperties>
</file>