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73" r:id="rId3"/>
    <p:sldId id="267" r:id="rId4"/>
    <p:sldId id="269" r:id="rId5"/>
    <p:sldId id="270" r:id="rId6"/>
    <p:sldId id="271" r:id="rId7"/>
    <p:sldId id="264" r:id="rId8"/>
    <p:sldId id="265" r:id="rId9"/>
    <p:sldId id="266" r:id="rId10"/>
    <p:sldId id="257" r:id="rId11"/>
    <p:sldId id="259" r:id="rId12"/>
    <p:sldId id="263" r:id="rId13"/>
    <p:sldId id="260" r:id="rId14"/>
    <p:sldId id="278" r:id="rId15"/>
    <p:sldId id="277" r:id="rId16"/>
    <p:sldId id="276" r:id="rId17"/>
    <p:sldId id="275" r:id="rId18"/>
    <p:sldId id="26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чт 30.07.20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376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30.07.20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162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чт 30.07.20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238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30.07.20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922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30.07.20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41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30.07.20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142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30.07.20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215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30.07.20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397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30.07.20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80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30.07.20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349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30.07.20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353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30.07.20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01129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30.07.20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188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30.07.20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41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30.07.20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2256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30.07.20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5497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чт 30.07.20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772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чт 30.07.20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9527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812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3090" y="3212976"/>
            <a:ext cx="8229600" cy="1828800"/>
          </a:xfrm>
        </p:spPr>
        <p:txBody>
          <a:bodyPr/>
          <a:lstStyle/>
          <a:p>
            <a:r>
              <a:rPr lang="ru-RU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Міф</a:t>
            </a:r>
            <a:r>
              <a:rPr lang="ru-RU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«</a:t>
            </a:r>
            <a:r>
              <a:rPr lang="ru-RU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Нарцис</a:t>
            </a:r>
            <a:r>
              <a:rPr lang="ru-RU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»</a:t>
            </a:r>
            <a:br>
              <a:rPr lang="ru-RU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endParaRPr lang="ru-RU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35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447055"/>
            <a:ext cx="75243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latin typeface="Monotype Corsiva" panose="03010101010201010101" pitchFamily="66" charset="0"/>
              </a:rPr>
              <a:t>Нарцис</a:t>
            </a:r>
            <a:r>
              <a:rPr lang="ru-RU" sz="2400" dirty="0">
                <a:latin typeface="Monotype Corsiva" panose="03010101010201010101" pitchFamily="66" charset="0"/>
              </a:rPr>
              <a:t> (за </a:t>
            </a:r>
            <a:r>
              <a:rPr lang="ru-RU" sz="2400" dirty="0" err="1">
                <a:latin typeface="Monotype Corsiva" panose="03010101010201010101" pitchFamily="66" charset="0"/>
              </a:rPr>
              <a:t>грецькою</a:t>
            </a:r>
            <a:r>
              <a:rPr lang="ru-RU" sz="2400" dirty="0">
                <a:latin typeface="Monotype Corsiva" panose="03010101010201010101" pitchFamily="66" charset="0"/>
              </a:rPr>
              <a:t> </a:t>
            </a:r>
            <a:r>
              <a:rPr lang="ru-RU" sz="2400" dirty="0" err="1">
                <a:latin typeface="Monotype Corsiva" panose="03010101010201010101" pitchFamily="66" charset="0"/>
              </a:rPr>
              <a:t>міфологією</a:t>
            </a:r>
            <a:r>
              <a:rPr lang="ru-RU" sz="2400" dirty="0">
                <a:latin typeface="Monotype Corsiva" panose="03010101010201010101" pitchFamily="66" charset="0"/>
              </a:rPr>
              <a:t>) — </a:t>
            </a:r>
            <a:r>
              <a:rPr lang="ru-RU" sz="2400" dirty="0" err="1">
                <a:latin typeface="Monotype Corsiva" panose="03010101010201010101" pitchFamily="66" charset="0"/>
              </a:rPr>
              <a:t>надзвичайно</a:t>
            </a:r>
            <a:r>
              <a:rPr lang="ru-RU" sz="2400" dirty="0">
                <a:latin typeface="Monotype Corsiva" panose="03010101010201010101" pitchFamily="66" charset="0"/>
              </a:rPr>
              <a:t> </a:t>
            </a:r>
            <a:r>
              <a:rPr lang="ru-RU" sz="2400" dirty="0" err="1">
                <a:latin typeface="Monotype Corsiva" panose="03010101010201010101" pitchFamily="66" charset="0"/>
              </a:rPr>
              <a:t>красивий</a:t>
            </a:r>
            <a:r>
              <a:rPr lang="ru-RU" sz="2400" dirty="0">
                <a:latin typeface="Monotype Corsiva" panose="03010101010201010101" pitchFamily="66" charset="0"/>
              </a:rPr>
              <a:t> </a:t>
            </a:r>
            <a:r>
              <a:rPr lang="ru-RU" sz="2400" dirty="0" err="1">
                <a:latin typeface="Monotype Corsiva" panose="03010101010201010101" pitchFamily="66" charset="0"/>
              </a:rPr>
              <a:t>син</a:t>
            </a:r>
            <a:r>
              <a:rPr lang="ru-RU" sz="2400" dirty="0">
                <a:latin typeface="Monotype Corsiva" panose="03010101010201010101" pitchFamily="66" charset="0"/>
              </a:rPr>
              <a:t> </a:t>
            </a:r>
            <a:r>
              <a:rPr lang="ru-RU" sz="2400" dirty="0" err="1">
                <a:latin typeface="Monotype Corsiva" panose="03010101010201010101" pitchFamily="66" charset="0"/>
              </a:rPr>
              <a:t>беотійського</a:t>
            </a:r>
            <a:r>
              <a:rPr lang="ru-RU" sz="2400" dirty="0">
                <a:latin typeface="Monotype Corsiva" panose="03010101010201010101" pitchFamily="66" charset="0"/>
              </a:rPr>
              <a:t> </a:t>
            </a:r>
            <a:r>
              <a:rPr lang="ru-RU" sz="2400" dirty="0" err="1">
                <a:latin typeface="Monotype Corsiva" panose="03010101010201010101" pitchFamily="66" charset="0"/>
              </a:rPr>
              <a:t>річкового</a:t>
            </a:r>
            <a:r>
              <a:rPr lang="ru-RU" sz="2400" dirty="0">
                <a:latin typeface="Monotype Corsiva" panose="03010101010201010101" pitchFamily="66" charset="0"/>
              </a:rPr>
              <a:t> Бога </a:t>
            </a:r>
            <a:r>
              <a:rPr lang="ru-RU" sz="2400" dirty="0" err="1">
                <a:latin typeface="Monotype Corsiva" panose="03010101010201010101" pitchFamily="66" charset="0"/>
              </a:rPr>
              <a:t>Кефісса</a:t>
            </a:r>
            <a:r>
              <a:rPr lang="ru-RU" sz="2400" dirty="0">
                <a:latin typeface="Monotype Corsiva" panose="03010101010201010101" pitchFamily="66" charset="0"/>
              </a:rPr>
              <a:t> і </a:t>
            </a:r>
            <a:r>
              <a:rPr lang="ru-RU" sz="2400" dirty="0" err="1">
                <a:latin typeface="Monotype Corsiva" panose="03010101010201010101" pitchFamily="66" charset="0"/>
              </a:rPr>
              <a:t>Німфи</a:t>
            </a:r>
            <a:r>
              <a:rPr lang="ru-RU" sz="2400" dirty="0">
                <a:latin typeface="Monotype Corsiva" panose="03010101010201010101" pitchFamily="66" charset="0"/>
              </a:rPr>
              <a:t> </a:t>
            </a:r>
            <a:r>
              <a:rPr lang="ru-RU" sz="2400" dirty="0" err="1">
                <a:latin typeface="Monotype Corsiva" panose="03010101010201010101" pitchFamily="66" charset="0"/>
              </a:rPr>
              <a:t>Ліріопи</a:t>
            </a:r>
            <a:endParaRPr lang="ru-RU" sz="2400" dirty="0">
              <a:latin typeface="Monotype Corsiva" panose="03010101010201010101" pitchFamily="66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820886"/>
            <a:ext cx="3794720" cy="4781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Users\админ567565\Pictures\narciss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005064"/>
            <a:ext cx="1944216" cy="251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админ567565\Pictures\narciss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41781"/>
            <a:ext cx="2016224" cy="2605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622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4"/>
            <a:ext cx="6984776" cy="488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6485191"/>
            <a:ext cx="7301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Monotype Corsiva" panose="03010101010201010101" pitchFamily="66" charset="0"/>
              </a:rPr>
              <a:t>Л</a:t>
            </a:r>
            <a:r>
              <a:rPr lang="uk-UA" dirty="0">
                <a:latin typeface="Monotype Corsiva" panose="03010101010201010101" pitchFamily="66" charset="0"/>
              </a:rPr>
              <a:t>і</a:t>
            </a:r>
            <a:r>
              <a:rPr lang="ru-RU" dirty="0" err="1" smtClean="0">
                <a:latin typeface="Monotype Corsiva" panose="03010101010201010101" pitchFamily="66" charset="0"/>
              </a:rPr>
              <a:t>ріопа</a:t>
            </a:r>
            <a:r>
              <a:rPr lang="ru-RU" dirty="0" smtClean="0">
                <a:latin typeface="Monotype Corsiva" panose="03010101010201010101" pitchFamily="66" charset="0"/>
              </a:rPr>
              <a:t>, яка  кладе </a:t>
            </a:r>
            <a:r>
              <a:rPr lang="ru-RU" dirty="0" err="1" smtClean="0">
                <a:latin typeface="Monotype Corsiva" panose="03010101010201010101" pitchFamily="66" charset="0"/>
              </a:rPr>
              <a:t>Нарциса</a:t>
            </a:r>
            <a:r>
              <a:rPr lang="ru-RU" dirty="0" smtClean="0">
                <a:latin typeface="Monotype Corsiva" panose="03010101010201010101" pitchFamily="66" charset="0"/>
              </a:rPr>
              <a:t> </a:t>
            </a:r>
            <a:r>
              <a:rPr lang="ru-RU" dirty="0">
                <a:latin typeface="Monotype Corsiva" panose="03010101010201010101" pitchFamily="66" charset="0"/>
              </a:rPr>
              <a:t>перед </a:t>
            </a:r>
            <a:r>
              <a:rPr lang="ru-RU" dirty="0" err="1" smtClean="0">
                <a:latin typeface="Monotype Corsiva" panose="03010101010201010101" pitchFamily="66" charset="0"/>
              </a:rPr>
              <a:t>Тіресеєм</a:t>
            </a:r>
            <a:r>
              <a:rPr lang="ru-RU" dirty="0" smtClean="0">
                <a:latin typeface="Monotype Corsiva" panose="03010101010201010101" pitchFamily="66" charset="0"/>
              </a:rPr>
              <a:t>. </a:t>
            </a:r>
            <a:r>
              <a:rPr lang="ru-RU" dirty="0">
                <a:latin typeface="Monotype Corsiva" panose="03010101010201010101" pitchFamily="66" charset="0"/>
              </a:rPr>
              <a:t>1660-70 гг.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7175" y="476672"/>
            <a:ext cx="8469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Monotype Corsiva" panose="03010101010201010101" pitchFamily="66" charset="0"/>
              </a:rPr>
              <a:t>Коли батьки запитали </a:t>
            </a:r>
            <a:r>
              <a:rPr lang="ru-RU" sz="2000" dirty="0" err="1">
                <a:latin typeface="Monotype Corsiva" panose="03010101010201010101" pitchFamily="66" charset="0"/>
              </a:rPr>
              <a:t>віщуна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Тіресія</a:t>
            </a:r>
            <a:r>
              <a:rPr lang="ru-RU" sz="2000" dirty="0">
                <a:latin typeface="Monotype Corsiva" panose="03010101010201010101" pitchFamily="66" charset="0"/>
              </a:rPr>
              <a:t> про </a:t>
            </a:r>
            <a:r>
              <a:rPr lang="ru-RU" sz="2000" dirty="0" err="1">
                <a:latin typeface="Monotype Corsiva" panose="03010101010201010101" pitchFamily="66" charset="0"/>
              </a:rPr>
              <a:t>майбутнє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дитини</a:t>
            </a:r>
            <a:r>
              <a:rPr lang="ru-RU" sz="2000" dirty="0">
                <a:latin typeface="Monotype Corsiva" panose="03010101010201010101" pitchFamily="66" charset="0"/>
              </a:rPr>
              <a:t>, </a:t>
            </a:r>
            <a:r>
              <a:rPr lang="ru-RU" sz="2000" dirty="0" err="1">
                <a:latin typeface="Monotype Corsiva" panose="03010101010201010101" pitchFamily="66" charset="0"/>
              </a:rPr>
              <a:t>мудрець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відповів</a:t>
            </a:r>
            <a:r>
              <a:rPr lang="ru-RU" sz="2000" dirty="0">
                <a:latin typeface="Monotype Corsiva" panose="03010101010201010101" pitchFamily="66" charset="0"/>
              </a:rPr>
              <a:t>, </a:t>
            </a:r>
            <a:r>
              <a:rPr lang="ru-RU" sz="2000" dirty="0" err="1">
                <a:latin typeface="Monotype Corsiva" panose="03010101010201010101" pitchFamily="66" charset="0"/>
              </a:rPr>
              <a:t>що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Нарцис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доживе</a:t>
            </a:r>
            <a:r>
              <a:rPr lang="ru-RU" sz="2000" dirty="0">
                <a:latin typeface="Monotype Corsiva" panose="03010101010201010101" pitchFamily="66" charset="0"/>
              </a:rPr>
              <a:t> до </a:t>
            </a:r>
            <a:r>
              <a:rPr lang="ru-RU" sz="2000" dirty="0" err="1">
                <a:latin typeface="Monotype Corsiva" panose="03010101010201010101" pitchFamily="66" charset="0"/>
              </a:rPr>
              <a:t>старості</a:t>
            </a:r>
            <a:r>
              <a:rPr lang="ru-RU" sz="2000" dirty="0">
                <a:latin typeface="Monotype Corsiva" panose="03010101010201010101" pitchFamily="66" charset="0"/>
              </a:rPr>
              <a:t>, </a:t>
            </a:r>
            <a:r>
              <a:rPr lang="ru-RU" sz="2000" dirty="0" err="1">
                <a:latin typeface="Monotype Corsiva" panose="03010101010201010101" pitchFamily="66" charset="0"/>
              </a:rPr>
              <a:t>якщо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ніколи</a:t>
            </a:r>
            <a:r>
              <a:rPr lang="ru-RU" sz="2000" dirty="0">
                <a:latin typeface="Monotype Corsiva" panose="03010101010201010101" pitchFamily="66" charset="0"/>
              </a:rPr>
              <a:t> не </a:t>
            </a:r>
            <a:r>
              <a:rPr lang="ru-RU" sz="2000" dirty="0" err="1">
                <a:latin typeface="Monotype Corsiva" panose="03010101010201010101" pitchFamily="66" charset="0"/>
              </a:rPr>
              <a:t>побачить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свого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обличчя</a:t>
            </a:r>
            <a:r>
              <a:rPr lang="ru-RU" sz="2000" dirty="0">
                <a:latin typeface="Monotype Corsiva" panose="03010101010201010101" pitchFamily="66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8178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3744416" cy="6113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860032" y="274958"/>
            <a:ext cx="38164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latin typeface="Monotype Corsiva" panose="03010101010201010101" pitchFamily="66" charset="0"/>
              </a:rPr>
              <a:t>Нарцис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виріс</a:t>
            </a:r>
            <a:r>
              <a:rPr lang="ru-RU" sz="2000" b="1" dirty="0">
                <a:latin typeface="Monotype Corsiva" panose="03010101010201010101" pitchFamily="66" charset="0"/>
              </a:rPr>
              <a:t> хлопцем </a:t>
            </a:r>
            <a:r>
              <a:rPr lang="ru-RU" sz="2000" b="1" dirty="0" err="1">
                <a:latin typeface="Monotype Corsiva" panose="03010101010201010101" pitchFamily="66" charset="0"/>
              </a:rPr>
              <a:t>рідкісної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краси</a:t>
            </a:r>
            <a:r>
              <a:rPr lang="ru-RU" sz="2000" b="1" dirty="0" smtClean="0">
                <a:latin typeface="Monotype Corsiva" panose="03010101010201010101" pitchFamily="66" charset="0"/>
              </a:rPr>
              <a:t>,</a:t>
            </a:r>
          </a:p>
          <a:p>
            <a:r>
              <a:rPr lang="ru-RU" sz="2000" b="1" dirty="0" smtClean="0">
                <a:latin typeface="Monotype Corsiva" panose="03010101010201010101" pitchFamily="66" charset="0"/>
              </a:rPr>
              <a:t> </a:t>
            </a:r>
            <a:r>
              <a:rPr lang="ru-RU" sz="2000" b="1" dirty="0">
                <a:latin typeface="Monotype Corsiva" panose="03010101010201010101" pitchFamily="66" charset="0"/>
              </a:rPr>
              <a:t>а </a:t>
            </a:r>
            <a:r>
              <a:rPr lang="ru-RU" sz="2000" b="1" dirty="0" err="1">
                <a:latin typeface="Monotype Corsiva" panose="03010101010201010101" pitchFamily="66" charset="0"/>
              </a:rPr>
              <a:t>його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кохання</a:t>
            </a:r>
            <a:r>
              <a:rPr lang="ru-RU" sz="2000" b="1" dirty="0">
                <a:latin typeface="Monotype Corsiva" panose="03010101010201010101" pitchFamily="66" charset="0"/>
              </a:rPr>
              <a:t> добивалось </a:t>
            </a:r>
            <a:r>
              <a:rPr lang="ru-RU" sz="2000" b="1" dirty="0" err="1">
                <a:latin typeface="Monotype Corsiva" panose="03010101010201010101" pitchFamily="66" charset="0"/>
              </a:rPr>
              <a:t>багато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 smtClean="0">
                <a:latin typeface="Monotype Corsiva" panose="03010101010201010101" pitchFamily="66" charset="0"/>
              </a:rPr>
              <a:t>жінок</a:t>
            </a:r>
            <a:r>
              <a:rPr lang="ru-RU" sz="2000" b="1" dirty="0" smtClean="0">
                <a:latin typeface="Monotype Corsiva" panose="03010101010201010101" pitchFamily="66" charset="0"/>
              </a:rPr>
              <a:t>, але </a:t>
            </a:r>
            <a:r>
              <a:rPr lang="ru-RU" sz="2000" b="1" dirty="0" err="1">
                <a:latin typeface="Monotype Corsiva" panose="03010101010201010101" pitchFamily="66" charset="0"/>
              </a:rPr>
              <a:t>він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був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байдужий</a:t>
            </a:r>
            <a:r>
              <a:rPr lang="ru-RU" sz="2000" b="1" dirty="0">
                <a:latin typeface="Monotype Corsiva" panose="03010101010201010101" pitchFamily="66" charset="0"/>
              </a:rPr>
              <a:t> до </a:t>
            </a:r>
            <a:r>
              <a:rPr lang="ru-RU" sz="2000" b="1" dirty="0" err="1">
                <a:latin typeface="Monotype Corsiva" panose="03010101010201010101" pitchFamily="66" charset="0"/>
              </a:rPr>
              <a:t>усіх</a:t>
            </a:r>
            <a:r>
              <a:rPr lang="ru-RU" sz="2000" b="1" dirty="0">
                <a:latin typeface="Monotype Corsiva" panose="03010101010201010101" pitchFamily="66" charset="0"/>
              </a:rPr>
              <a:t>. </a:t>
            </a:r>
            <a:endParaRPr lang="ru-RU" sz="2000" b="1" dirty="0" smtClean="0">
              <a:latin typeface="Monotype Corsiva" panose="03010101010201010101" pitchFamily="66" charset="0"/>
            </a:endParaRPr>
          </a:p>
        </p:txBody>
      </p:sp>
      <p:pic>
        <p:nvPicPr>
          <p:cNvPr id="1026" name="Picture 2" descr="C:\Users\админ567565\Pictures\41828945_Narciss_zhyoltuyy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690" y="2276872"/>
            <a:ext cx="4097108" cy="4097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50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3690" cy="5949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5987107"/>
            <a:ext cx="65646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latin typeface="Monotype Corsiva" panose="03010101010201010101" pitchFamily="66" charset="0"/>
              </a:rPr>
              <a:t>Серед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знехтуваних</a:t>
            </a:r>
            <a:r>
              <a:rPr lang="ru-RU" sz="2000" b="1" dirty="0">
                <a:latin typeface="Monotype Corsiva" panose="03010101010201010101" pitchFamily="66" charset="0"/>
              </a:rPr>
              <a:t> ним </a:t>
            </a:r>
            <a:r>
              <a:rPr lang="ru-RU" sz="2000" b="1" dirty="0" err="1">
                <a:latin typeface="Monotype Corsiva" panose="03010101010201010101" pitchFamily="66" charset="0"/>
              </a:rPr>
              <a:t>була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Німфа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Ехо</a:t>
            </a:r>
            <a:r>
              <a:rPr lang="ru-RU" sz="2000" b="1" dirty="0">
                <a:latin typeface="Monotype Corsiva" panose="03010101010201010101" pitchFamily="66" charset="0"/>
              </a:rPr>
              <a:t>, яка </a:t>
            </a:r>
            <a:r>
              <a:rPr lang="ru-RU" sz="2000" b="1" dirty="0" err="1">
                <a:latin typeface="Monotype Corsiva" panose="03010101010201010101" pitchFamily="66" charset="0"/>
              </a:rPr>
              <a:t>від</a:t>
            </a:r>
            <a:r>
              <a:rPr lang="ru-RU" sz="2000" b="1" dirty="0">
                <a:latin typeface="Monotype Corsiva" panose="03010101010201010101" pitchFamily="66" charset="0"/>
              </a:rPr>
              <a:t> горя </a:t>
            </a:r>
            <a:r>
              <a:rPr lang="ru-RU" sz="2000" b="1" dirty="0" err="1">
                <a:latin typeface="Monotype Corsiva" panose="03010101010201010101" pitchFamily="66" charset="0"/>
              </a:rPr>
              <a:t>висохла</a:t>
            </a:r>
            <a:r>
              <a:rPr lang="ru-RU" sz="2000" b="1" dirty="0">
                <a:latin typeface="Monotype Corsiva" panose="03010101010201010101" pitchFamily="66" charset="0"/>
              </a:rPr>
              <a:t> так</a:t>
            </a:r>
            <a:r>
              <a:rPr lang="ru-RU" sz="2000" b="1" dirty="0" smtClean="0">
                <a:latin typeface="Monotype Corsiva" panose="03010101010201010101" pitchFamily="66" charset="0"/>
              </a:rPr>
              <a:t>,</a:t>
            </a:r>
          </a:p>
          <a:p>
            <a:pPr algn="ctr"/>
            <a:r>
              <a:rPr lang="ru-RU" sz="2000" b="1" dirty="0" smtClean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що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від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неї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залишився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лише</a:t>
            </a:r>
            <a:r>
              <a:rPr lang="ru-RU" sz="2000" b="1" dirty="0">
                <a:latin typeface="Monotype Corsiva" panose="03010101010201010101" pitchFamily="66" charset="0"/>
              </a:rPr>
              <a:t> голос.</a:t>
            </a:r>
          </a:p>
        </p:txBody>
      </p:sp>
    </p:spTree>
    <p:extLst>
      <p:ext uri="{BB962C8B-B14F-4D97-AF65-F5344CB8AC3E}">
        <p14:creationId xmlns:p14="http://schemas.microsoft.com/office/powerpoint/2010/main" val="236152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209271" cy="515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4175" y="5382196"/>
            <a:ext cx="8280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Ображені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неувагою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Нарциса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жінки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зажадали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від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Богів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покарати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його</a:t>
            </a:r>
            <a:r>
              <a:rPr lang="ru-RU" sz="2000" b="1" dirty="0">
                <a:latin typeface="Monotype Corsiva" panose="03010101010201010101" pitchFamily="66" charset="0"/>
              </a:rPr>
              <a:t>, і Богиня </a:t>
            </a:r>
            <a:r>
              <a:rPr lang="ru-RU" sz="2000" b="1" dirty="0" err="1">
                <a:latin typeface="Monotype Corsiva" panose="03010101010201010101" pitchFamily="66" charset="0"/>
              </a:rPr>
              <a:t>правосуддя</a:t>
            </a:r>
            <a:r>
              <a:rPr lang="ru-RU" sz="2000" b="1" dirty="0">
                <a:latin typeface="Monotype Corsiva" panose="03010101010201010101" pitchFamily="66" charset="0"/>
              </a:rPr>
              <a:t> Немезида </a:t>
            </a:r>
            <a:r>
              <a:rPr lang="ru-RU" sz="2000" b="1" dirty="0" err="1">
                <a:latin typeface="Monotype Corsiva" panose="03010101010201010101" pitchFamily="66" charset="0"/>
              </a:rPr>
              <a:t>дослухалась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їх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благань</a:t>
            </a:r>
            <a:r>
              <a:rPr lang="ru-RU" sz="2000" b="1" dirty="0">
                <a:latin typeface="Monotype Corsiva" panose="03010101010201010101" pitchFamily="66" charset="0"/>
              </a:rPr>
              <a:t>. Одного дня, </a:t>
            </a:r>
            <a:r>
              <a:rPr lang="ru-RU" sz="2000" b="1" dirty="0" err="1">
                <a:latin typeface="Monotype Corsiva" panose="03010101010201010101" pitchFamily="66" charset="0"/>
              </a:rPr>
              <a:t>повертаючись</a:t>
            </a:r>
            <a:r>
              <a:rPr lang="ru-RU" sz="2000" b="1" dirty="0">
                <a:latin typeface="Monotype Corsiva" panose="03010101010201010101" pitchFamily="66" charset="0"/>
              </a:rPr>
              <a:t> з </a:t>
            </a:r>
            <a:r>
              <a:rPr lang="ru-RU" sz="2000" b="1" dirty="0" err="1">
                <a:latin typeface="Monotype Corsiva" panose="03010101010201010101" pitchFamily="66" charset="0"/>
              </a:rPr>
              <a:t>полювання</a:t>
            </a:r>
            <a:r>
              <a:rPr lang="ru-RU" sz="2000" b="1" dirty="0">
                <a:latin typeface="Monotype Corsiva" panose="03010101010201010101" pitchFamily="66" charset="0"/>
              </a:rPr>
              <a:t>, </a:t>
            </a:r>
            <a:r>
              <a:rPr lang="ru-RU" sz="2000" b="1" dirty="0" err="1">
                <a:latin typeface="Monotype Corsiva" panose="03010101010201010101" pitchFamily="66" charset="0"/>
              </a:rPr>
              <a:t>Нарцис</a:t>
            </a:r>
            <a:r>
              <a:rPr lang="ru-RU" sz="2000" b="1" dirty="0">
                <a:latin typeface="Monotype Corsiva" panose="03010101010201010101" pitchFamily="66" charset="0"/>
              </a:rPr>
              <a:t> заглянув у </a:t>
            </a:r>
            <a:r>
              <a:rPr lang="ru-RU" sz="2000" b="1" dirty="0" err="1">
                <a:latin typeface="Monotype Corsiva" panose="03010101010201010101" pitchFamily="66" charset="0"/>
              </a:rPr>
              <a:t>незамутнене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джерело</a:t>
            </a:r>
            <a:r>
              <a:rPr lang="ru-RU" sz="2000" b="1" dirty="0">
                <a:latin typeface="Monotype Corsiva" panose="03010101010201010101" pitchFamily="66" charset="0"/>
              </a:rPr>
              <a:t> і </a:t>
            </a:r>
            <a:r>
              <a:rPr lang="ru-RU" sz="2000" b="1" dirty="0" err="1">
                <a:latin typeface="Monotype Corsiva" panose="03010101010201010101" pitchFamily="66" charset="0"/>
              </a:rPr>
              <a:t>побачивши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своє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latin typeface="Monotype Corsiva" panose="03010101010201010101" pitchFamily="66" charset="0"/>
              </a:rPr>
              <a:t>віддзеркалення</a:t>
            </a:r>
            <a:r>
              <a:rPr lang="ru-RU" sz="2000" b="1" dirty="0">
                <a:latin typeface="Monotype Corsiva" panose="03010101010201010101" pitchFamily="66" charset="0"/>
              </a:rPr>
              <a:t> у </a:t>
            </a:r>
            <a:r>
              <a:rPr lang="ru-RU" sz="2000" b="1" dirty="0" err="1">
                <a:latin typeface="Monotype Corsiva" panose="03010101010201010101" pitchFamily="66" charset="0"/>
              </a:rPr>
              <a:t>воді</a:t>
            </a:r>
            <a:r>
              <a:rPr lang="ru-RU" sz="2000" b="1" dirty="0">
                <a:latin typeface="Monotype Corsiva" panose="03010101010201010101" pitchFamily="66" charset="0"/>
              </a:rPr>
              <a:t>, </a:t>
            </a:r>
            <a:r>
              <a:rPr lang="ru-RU" sz="2000" b="1" dirty="0" err="1">
                <a:latin typeface="Monotype Corsiva" panose="03010101010201010101" pitchFamily="66" charset="0"/>
              </a:rPr>
              <a:t>закохався</a:t>
            </a:r>
            <a:r>
              <a:rPr lang="ru-RU" sz="2000" b="1" dirty="0">
                <a:latin typeface="Monotype Corsiva" panose="03010101010201010101" pitchFamily="66" charset="0"/>
              </a:rPr>
              <a:t> у </a:t>
            </a:r>
            <a:r>
              <a:rPr lang="ru-RU" sz="2000" b="1" dirty="0" err="1">
                <a:latin typeface="Monotype Corsiva" panose="03010101010201010101" pitchFamily="66" charset="0"/>
              </a:rPr>
              <a:t>нього</a:t>
            </a:r>
            <a:r>
              <a:rPr lang="ru-RU" sz="2000" b="1" dirty="0">
                <a:latin typeface="Monotype Corsiva" panose="03010101010201010101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531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34" y="335359"/>
            <a:ext cx="4262142" cy="515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355976" y="3774672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 err="1">
                <a:latin typeface="Monotype Corsiva" panose="03010101010201010101" pitchFamily="66" charset="0"/>
              </a:rPr>
              <a:t>Хлопець</a:t>
            </a:r>
            <a:r>
              <a:rPr lang="ru-RU" sz="2000" dirty="0">
                <a:latin typeface="Monotype Corsiva" panose="03010101010201010101" pitchFamily="66" charset="0"/>
              </a:rPr>
              <a:t> не </a:t>
            </a:r>
            <a:r>
              <a:rPr lang="ru-RU" sz="2000" dirty="0" err="1">
                <a:latin typeface="Monotype Corsiva" panose="03010101010201010101" pitchFamily="66" charset="0"/>
              </a:rPr>
              <a:t>міг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відірватися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від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споглядання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своєї</a:t>
            </a:r>
            <a:r>
              <a:rPr lang="ru-RU" sz="2000" dirty="0">
                <a:latin typeface="Monotype Corsiva" panose="03010101010201010101" pitchFamily="66" charset="0"/>
              </a:rPr>
              <a:t> особи і помер </a:t>
            </a:r>
            <a:r>
              <a:rPr lang="ru-RU" sz="2000" dirty="0" err="1">
                <a:latin typeface="Monotype Corsiva" panose="03010101010201010101" pitchFamily="66" charset="0"/>
              </a:rPr>
              <a:t>від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кохання</a:t>
            </a:r>
            <a:r>
              <a:rPr lang="ru-RU" sz="2000" dirty="0">
                <a:latin typeface="Monotype Corsiva" panose="03010101010201010101" pitchFamily="66" charset="0"/>
              </a:rPr>
              <a:t> до себе. За </a:t>
            </a:r>
            <a:r>
              <a:rPr lang="ru-RU" sz="2000" dirty="0" err="1">
                <a:latin typeface="Monotype Corsiva" panose="03010101010201010101" pitchFamily="66" charset="0"/>
              </a:rPr>
              <a:t>переказами</a:t>
            </a:r>
            <a:r>
              <a:rPr lang="ru-RU" sz="2000" dirty="0">
                <a:latin typeface="Monotype Corsiva" panose="03010101010201010101" pitchFamily="66" charset="0"/>
              </a:rPr>
              <a:t> на </a:t>
            </a:r>
            <a:r>
              <a:rPr lang="ru-RU" sz="2000" dirty="0" err="1">
                <a:latin typeface="Monotype Corsiva" panose="03010101010201010101" pitchFamily="66" charset="0"/>
              </a:rPr>
              <a:t>місці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загибелі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Нарциса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з’явилося</a:t>
            </a:r>
            <a:r>
              <a:rPr lang="ru-RU" sz="2000" dirty="0">
                <a:latin typeface="Monotype Corsiva" panose="03010101010201010101" pitchFamily="66" charset="0"/>
              </a:rPr>
              <a:t> поле </a:t>
            </a:r>
            <a:r>
              <a:rPr lang="ru-RU" sz="2000" dirty="0" err="1">
                <a:latin typeface="Monotype Corsiva" panose="03010101010201010101" pitchFamily="66" charset="0"/>
              </a:rPr>
              <a:t>дивних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рослин</a:t>
            </a:r>
            <a:r>
              <a:rPr lang="ru-RU" sz="2000" dirty="0">
                <a:latin typeface="Monotype Corsiva" panose="03010101010201010101" pitchFamily="66" charset="0"/>
              </a:rPr>
              <a:t> і трав, в </a:t>
            </a:r>
            <a:r>
              <a:rPr lang="ru-RU" sz="2000" dirty="0" err="1">
                <a:latin typeface="Monotype Corsiva" panose="03010101010201010101" pitchFamily="66" charset="0"/>
              </a:rPr>
              <a:t>центрі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якого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виросла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цілюща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квітка</a:t>
            </a:r>
            <a:r>
              <a:rPr lang="ru-RU" sz="2000" dirty="0">
                <a:latin typeface="Monotype Corsiva" panose="03010101010201010101" pitchFamily="66" charset="0"/>
              </a:rPr>
              <a:t>, </a:t>
            </a:r>
            <a:r>
              <a:rPr lang="ru-RU" sz="2000" dirty="0" err="1">
                <a:latin typeface="Monotype Corsiva" panose="03010101010201010101" pitchFamily="66" charset="0"/>
              </a:rPr>
              <a:t>відмічена</a:t>
            </a:r>
            <a:r>
              <a:rPr lang="ru-RU" sz="2000" dirty="0">
                <a:latin typeface="Monotype Corsiva" panose="03010101010201010101" pitchFamily="66" charset="0"/>
              </a:rPr>
              <a:t> строгою красою, яка і </a:t>
            </a:r>
            <a:r>
              <a:rPr lang="ru-RU" sz="2000" dirty="0" err="1">
                <a:latin typeface="Monotype Corsiva" panose="03010101010201010101" pitchFamily="66" charset="0"/>
              </a:rPr>
              <a:t>була</a:t>
            </a:r>
            <a:r>
              <a:rPr lang="ru-RU" sz="2000" dirty="0">
                <a:latin typeface="Monotype Corsiva" panose="03010101010201010101" pitchFamily="66" charset="0"/>
              </a:rPr>
              <a:t> названа </a:t>
            </a:r>
            <a:r>
              <a:rPr lang="ru-RU" sz="2000" dirty="0" err="1">
                <a:latin typeface="Monotype Corsiva" panose="03010101010201010101" pitchFamily="66" charset="0"/>
              </a:rPr>
              <a:t>ім’ям</a:t>
            </a:r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latin typeface="Monotype Corsiva" panose="03010101010201010101" pitchFamily="66" charset="0"/>
              </a:rPr>
              <a:t>хлопця</a:t>
            </a:r>
            <a:r>
              <a:rPr lang="ru-RU" sz="2000" dirty="0">
                <a:latin typeface="Monotype Corsiva" panose="03010101010201010101" pitchFamily="66" charset="0"/>
              </a:rPr>
              <a:t>.</a:t>
            </a:r>
          </a:p>
        </p:txBody>
      </p:sp>
      <p:pic>
        <p:nvPicPr>
          <p:cNvPr id="2050" name="Picture 2" descr="C:\Users\админ567565\Pictures\narciss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832" y="260648"/>
            <a:ext cx="2592288" cy="3350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62517" y="5623581"/>
            <a:ext cx="1524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/>
              <a:t>Караваджо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216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2"/>
            <a:ext cx="8358708" cy="624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66465" y="6364070"/>
            <a:ext cx="28777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Monotype Corsiva" panose="03010101010201010101" pitchFamily="66" charset="0"/>
              </a:rPr>
              <a:t>Карл </a:t>
            </a:r>
            <a:r>
              <a:rPr lang="ru-RU" sz="2000" dirty="0" err="1" smtClean="0">
                <a:latin typeface="Monotype Corsiva" panose="03010101010201010101" pitchFamily="66" charset="0"/>
              </a:rPr>
              <a:t>Брюлов</a:t>
            </a:r>
            <a:r>
              <a:rPr lang="ru-RU" sz="2000" dirty="0" smtClean="0">
                <a:latin typeface="Monotype Corsiva" panose="03010101010201010101" pitchFamily="66" charset="0"/>
              </a:rPr>
              <a:t> </a:t>
            </a:r>
            <a:r>
              <a:rPr lang="ru-RU" sz="2000" dirty="0" err="1" smtClean="0">
                <a:latin typeface="Monotype Corsiva" panose="03010101010201010101" pitchFamily="66" charset="0"/>
              </a:rPr>
              <a:t>Нарцис</a:t>
            </a:r>
            <a:r>
              <a:rPr lang="ru-RU" sz="2000" dirty="0" smtClean="0">
                <a:latin typeface="Monotype Corsiva" panose="03010101010201010101" pitchFamily="66" charset="0"/>
              </a:rPr>
              <a:t> 1819 </a:t>
            </a:r>
            <a:r>
              <a:rPr lang="ru-RU" sz="2000" dirty="0">
                <a:latin typeface="Monotype Corsiva" panose="03010101010201010101" pitchFamily="66" charset="0"/>
              </a:rPr>
              <a:t>г</a:t>
            </a:r>
          </a:p>
        </p:txBody>
      </p:sp>
    </p:spTree>
    <p:extLst>
      <p:ext uri="{BB962C8B-B14F-4D97-AF65-F5344CB8AC3E}">
        <p14:creationId xmlns:p14="http://schemas.microsoft.com/office/powerpoint/2010/main" val="250377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1008929"/>
            <a:ext cx="2873129" cy="508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91972"/>
            <a:ext cx="4762500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админ567565\Pictures\narciss1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781" y="269414"/>
            <a:ext cx="1690803" cy="218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админ567565\Pictures\narciss1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59868"/>
            <a:ext cx="1518443" cy="196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админ567565\Pictures\narciss1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789" y="4686800"/>
            <a:ext cx="1592796" cy="205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321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err="1" smtClean="0">
                <a:effectLst/>
              </a:rPr>
              <a:t>Вікторина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4709160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ru-RU" sz="1400" dirty="0"/>
              <a:t> </a:t>
            </a:r>
          </a:p>
          <a:p>
            <a:pPr marL="137160" indent="0">
              <a:buNone/>
            </a:pPr>
            <a:r>
              <a:rPr lang="ru-RU" dirty="0"/>
              <a:t>•     Ким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Тіресій</a:t>
            </a:r>
            <a:r>
              <a:rPr lang="ru-RU" dirty="0"/>
              <a:t>? </a:t>
            </a:r>
            <a:endParaRPr lang="ru-RU" dirty="0" smtClean="0"/>
          </a:p>
          <a:p>
            <a:pPr marL="137160" indent="0">
              <a:buNone/>
            </a:pPr>
            <a:r>
              <a:rPr lang="ru-RU" dirty="0" smtClean="0"/>
              <a:t>•     </a:t>
            </a:r>
            <a:r>
              <a:rPr lang="ru-RU" dirty="0"/>
              <a:t>Як звали </a:t>
            </a:r>
            <a:r>
              <a:rPr lang="ru-RU" dirty="0" err="1"/>
              <a:t>матір</a:t>
            </a:r>
            <a:r>
              <a:rPr lang="ru-RU" dirty="0"/>
              <a:t> </a:t>
            </a:r>
            <a:r>
              <a:rPr lang="ru-RU" dirty="0" err="1"/>
              <a:t>Нарциса</a:t>
            </a:r>
            <a:r>
              <a:rPr lang="ru-RU" dirty="0"/>
              <a:t>? </a:t>
            </a:r>
            <a:endParaRPr lang="ru-RU" dirty="0" smtClean="0"/>
          </a:p>
          <a:p>
            <a:pPr marL="137160" indent="0">
              <a:buNone/>
            </a:pPr>
            <a:r>
              <a:rPr lang="ru-RU" dirty="0" smtClean="0"/>
              <a:t>•     </a:t>
            </a:r>
            <a:r>
              <a:rPr lang="ru-RU" dirty="0"/>
              <a:t>Про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хотіла</a:t>
            </a:r>
            <a:r>
              <a:rPr lang="ru-RU" dirty="0"/>
              <a:t> </a:t>
            </a:r>
            <a:r>
              <a:rPr lang="ru-RU" dirty="0" err="1"/>
              <a:t>дізнатися</a:t>
            </a:r>
            <a:r>
              <a:rPr lang="ru-RU" dirty="0"/>
              <a:t> у </a:t>
            </a:r>
            <a:r>
              <a:rPr lang="ru-RU" dirty="0" err="1"/>
              <a:t>віщуна</a:t>
            </a:r>
            <a:r>
              <a:rPr lang="ru-RU" dirty="0"/>
              <a:t> </a:t>
            </a:r>
            <a:r>
              <a:rPr lang="ru-RU" dirty="0" err="1"/>
              <a:t>Ліріопея</a:t>
            </a:r>
            <a:r>
              <a:rPr lang="ru-RU" dirty="0"/>
              <a:t>? </a:t>
            </a:r>
            <a:endParaRPr lang="ru-RU" dirty="0" smtClean="0"/>
          </a:p>
          <a:p>
            <a:pPr marL="137160" indent="0">
              <a:buNone/>
            </a:pPr>
            <a:r>
              <a:rPr lang="ru-RU" dirty="0" smtClean="0"/>
              <a:t>•     </a:t>
            </a:r>
            <a:r>
              <a:rPr lang="ru-RU" dirty="0" err="1"/>
              <a:t>Чому</a:t>
            </a:r>
            <a:r>
              <a:rPr lang="ru-RU" dirty="0"/>
              <a:t> </a:t>
            </a:r>
            <a:r>
              <a:rPr lang="ru-RU" dirty="0" err="1"/>
              <a:t>пророцтво</a:t>
            </a:r>
            <a:r>
              <a:rPr lang="ru-RU" dirty="0"/>
              <a:t> </a:t>
            </a:r>
            <a:r>
              <a:rPr lang="ru-RU" dirty="0" err="1"/>
              <a:t>Тіресія</a:t>
            </a:r>
            <a:r>
              <a:rPr lang="ru-RU" dirty="0"/>
              <a:t> </a:t>
            </a:r>
            <a:r>
              <a:rPr lang="ru-RU" dirty="0" err="1"/>
              <a:t>здалося</a:t>
            </a:r>
            <a:r>
              <a:rPr lang="ru-RU" dirty="0"/>
              <a:t> </a:t>
            </a:r>
            <a:r>
              <a:rPr lang="ru-RU" dirty="0" err="1"/>
              <a:t>німфі</a:t>
            </a:r>
            <a:r>
              <a:rPr lang="ru-RU" dirty="0"/>
              <a:t> </a:t>
            </a:r>
            <a:r>
              <a:rPr lang="ru-RU" dirty="0" err="1" smtClean="0"/>
              <a:t>дивним</a:t>
            </a:r>
            <a:endParaRPr lang="ru-RU" dirty="0" smtClean="0"/>
          </a:p>
          <a:p>
            <a:pPr marL="137160" indent="0">
              <a:buNone/>
            </a:pPr>
            <a:r>
              <a:rPr lang="ru-RU" dirty="0" smtClean="0"/>
              <a:t>•    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усе любив </a:t>
            </a:r>
            <a:r>
              <a:rPr lang="ru-RU" dirty="0" err="1"/>
              <a:t>Нарцис</a:t>
            </a:r>
            <a:r>
              <a:rPr lang="ru-RU" dirty="0"/>
              <a:t>? </a:t>
            </a:r>
          </a:p>
          <a:p>
            <a:pPr marL="137160" indent="0">
              <a:buNone/>
            </a:pPr>
            <a:r>
              <a:rPr lang="ru-RU" dirty="0"/>
              <a:t>•     Як звали </a:t>
            </a:r>
            <a:r>
              <a:rPr lang="ru-RU" dirty="0" err="1"/>
              <a:t>німфу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закохалася</a:t>
            </a:r>
            <a:r>
              <a:rPr lang="ru-RU" dirty="0"/>
              <a:t> в героя? </a:t>
            </a:r>
            <a:endParaRPr lang="ru-RU" dirty="0" smtClean="0"/>
          </a:p>
          <a:p>
            <a:pPr marL="137160" indent="0">
              <a:buNone/>
            </a:pPr>
            <a:r>
              <a:rPr lang="ru-RU" dirty="0" smtClean="0"/>
              <a:t>•     </a:t>
            </a:r>
            <a:r>
              <a:rPr lang="ru-RU" dirty="0" err="1"/>
              <a:t>Чому</a:t>
            </a:r>
            <a:r>
              <a:rPr lang="ru-RU" dirty="0"/>
              <a:t> </a:t>
            </a:r>
            <a:r>
              <a:rPr lang="ru-RU" dirty="0" err="1"/>
              <a:t>Ехо</a:t>
            </a:r>
            <a:r>
              <a:rPr lang="ru-RU" dirty="0"/>
              <a:t> </a:t>
            </a:r>
            <a:r>
              <a:rPr lang="ru-RU" dirty="0" err="1"/>
              <a:t>втратила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розмовляти</a:t>
            </a:r>
            <a:r>
              <a:rPr lang="ru-RU" dirty="0"/>
              <a:t>? </a:t>
            </a:r>
            <a:endParaRPr lang="ru-RU" dirty="0" smtClean="0"/>
          </a:p>
          <a:p>
            <a:pPr marL="137160" indent="0">
              <a:buNone/>
            </a:pPr>
            <a:r>
              <a:rPr lang="ru-RU" dirty="0" smtClean="0"/>
              <a:t>•     </a:t>
            </a:r>
            <a:r>
              <a:rPr lang="ru-RU" dirty="0"/>
              <a:t>За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Афродіта</a:t>
            </a:r>
            <a:r>
              <a:rPr lang="ru-RU" dirty="0"/>
              <a:t> покарала </a:t>
            </a:r>
            <a:r>
              <a:rPr lang="ru-RU" dirty="0" err="1"/>
              <a:t>Нарциса</a:t>
            </a:r>
            <a:r>
              <a:rPr lang="ru-RU" dirty="0"/>
              <a:t>? </a:t>
            </a:r>
            <a:endParaRPr lang="ru-RU" dirty="0" smtClean="0"/>
          </a:p>
          <a:p>
            <a:pPr marL="137160" indent="0">
              <a:buNone/>
            </a:pPr>
            <a:r>
              <a:rPr lang="ru-RU" dirty="0" smtClean="0"/>
              <a:t>•     </a:t>
            </a:r>
            <a:r>
              <a:rPr lang="ru-RU" dirty="0"/>
              <a:t>У </a:t>
            </a:r>
            <a:r>
              <a:rPr lang="ru-RU" dirty="0" err="1"/>
              <a:t>чому</a:t>
            </a:r>
            <a:r>
              <a:rPr lang="ru-RU" dirty="0"/>
              <a:t> </a:t>
            </a:r>
            <a:r>
              <a:rPr lang="ru-RU" dirty="0" err="1"/>
              <a:t>полягало</a:t>
            </a:r>
            <a:r>
              <a:rPr lang="ru-RU" dirty="0"/>
              <a:t> </a:t>
            </a:r>
            <a:r>
              <a:rPr lang="ru-RU" dirty="0" err="1"/>
              <a:t>покарання</a:t>
            </a:r>
            <a:r>
              <a:rPr lang="ru-RU" dirty="0"/>
              <a:t> юнака? </a:t>
            </a:r>
            <a:endParaRPr lang="ru-RU" dirty="0" smtClean="0"/>
          </a:p>
          <a:p>
            <a:pPr marL="137160" indent="0">
              <a:buNone/>
            </a:pPr>
            <a:r>
              <a:rPr lang="ru-RU" dirty="0" smtClean="0"/>
              <a:t>•    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трапилося</a:t>
            </a:r>
            <a:r>
              <a:rPr lang="ru-RU" dirty="0"/>
              <a:t> з </a:t>
            </a:r>
            <a:r>
              <a:rPr lang="ru-RU" dirty="0" err="1"/>
              <a:t>Нарцисом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смерті</a:t>
            </a:r>
            <a:r>
              <a:rPr lang="ru-RU" dirty="0"/>
              <a:t>? </a:t>
            </a:r>
          </a:p>
          <a:p>
            <a:pPr marL="137160" indent="0">
              <a:buNone/>
            </a:pPr>
            <a:r>
              <a:rPr lang="ru-RU" dirty="0"/>
              <a:t>•    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сталося</a:t>
            </a:r>
            <a:r>
              <a:rPr lang="ru-RU" dirty="0"/>
              <a:t> з </a:t>
            </a:r>
            <a:r>
              <a:rPr lang="ru-RU" dirty="0" err="1"/>
              <a:t>німфою</a:t>
            </a:r>
            <a:r>
              <a:rPr lang="ru-RU" dirty="0"/>
              <a:t> </a:t>
            </a:r>
            <a:r>
              <a:rPr lang="ru-RU" dirty="0" err="1"/>
              <a:t>Ехо</a:t>
            </a:r>
            <a:r>
              <a:rPr lang="ru-RU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78292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302" y="188640"/>
            <a:ext cx="8260672" cy="1039427"/>
          </a:xfrm>
        </p:spPr>
        <p:txBody>
          <a:bodyPr/>
          <a:lstStyle/>
          <a:p>
            <a:r>
              <a:rPr lang="ru-RU" dirty="0" err="1">
                <a:effectLst/>
              </a:rPr>
              <a:t>Вікторина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5577" y="980728"/>
            <a:ext cx="864096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910" indent="-285750">
              <a:buFont typeface="Arial" panose="020B0604020202020204" pitchFamily="34" charset="0"/>
              <a:buChar char="•"/>
            </a:pPr>
            <a:r>
              <a:rPr lang="ru-RU" dirty="0"/>
              <a:t>Ким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Тіресій</a:t>
            </a:r>
            <a:r>
              <a:rPr lang="ru-RU" dirty="0"/>
              <a:t>? (</a:t>
            </a:r>
            <a:r>
              <a:rPr lang="ru-RU" dirty="0" err="1">
                <a:solidFill>
                  <a:srgbClr val="FF0000"/>
                </a:solidFill>
              </a:rPr>
              <a:t>Сліпий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віщун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який</a:t>
            </a:r>
            <a:r>
              <a:rPr lang="ru-RU" dirty="0">
                <a:solidFill>
                  <a:srgbClr val="FF0000"/>
                </a:solidFill>
              </a:rPr>
              <a:t> за волею Зевса </a:t>
            </a:r>
            <a:r>
              <a:rPr lang="ru-RU" dirty="0" err="1">
                <a:solidFill>
                  <a:srgbClr val="FF0000"/>
                </a:solidFill>
              </a:rPr>
              <a:t>передбачав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майбутнє</a:t>
            </a:r>
            <a:r>
              <a:rPr lang="ru-RU" dirty="0">
                <a:solidFill>
                  <a:srgbClr val="FF0000"/>
                </a:solidFill>
              </a:rPr>
              <a:t>. </a:t>
            </a:r>
            <a:r>
              <a:rPr lang="ru-RU" dirty="0"/>
              <a:t>)</a:t>
            </a:r>
          </a:p>
          <a:p>
            <a:pPr marL="137160" indent="0">
              <a:buNone/>
            </a:pPr>
            <a:r>
              <a:rPr lang="ru-RU" b="1" dirty="0"/>
              <a:t>•     </a:t>
            </a:r>
            <a:r>
              <a:rPr lang="ru-RU" dirty="0"/>
              <a:t>Як звали </a:t>
            </a:r>
            <a:r>
              <a:rPr lang="ru-RU" dirty="0" err="1"/>
              <a:t>матір</a:t>
            </a:r>
            <a:r>
              <a:rPr lang="ru-RU" dirty="0"/>
              <a:t> </a:t>
            </a:r>
            <a:r>
              <a:rPr lang="ru-RU" dirty="0" err="1"/>
              <a:t>Нарциса</a:t>
            </a:r>
            <a:r>
              <a:rPr lang="ru-RU" dirty="0"/>
              <a:t>? (</a:t>
            </a:r>
            <a:r>
              <a:rPr lang="ru-RU" dirty="0" err="1">
                <a:solidFill>
                  <a:srgbClr val="FF0000"/>
                </a:solidFill>
              </a:rPr>
              <a:t>Німфа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Ліріопея</a:t>
            </a:r>
            <a:r>
              <a:rPr lang="ru-RU" dirty="0"/>
              <a:t>)</a:t>
            </a:r>
          </a:p>
          <a:p>
            <a:pPr marL="137160" indent="0">
              <a:buNone/>
            </a:pPr>
            <a:r>
              <a:rPr lang="ru-RU" dirty="0"/>
              <a:t>•     Про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хотіла</a:t>
            </a:r>
            <a:r>
              <a:rPr lang="ru-RU" dirty="0"/>
              <a:t> </a:t>
            </a:r>
            <a:r>
              <a:rPr lang="ru-RU" dirty="0" err="1"/>
              <a:t>дізнатися</a:t>
            </a:r>
            <a:r>
              <a:rPr lang="ru-RU" dirty="0"/>
              <a:t> у </a:t>
            </a:r>
            <a:r>
              <a:rPr lang="ru-RU" dirty="0" err="1"/>
              <a:t>віщуна</a:t>
            </a:r>
            <a:r>
              <a:rPr lang="ru-RU" dirty="0"/>
              <a:t> </a:t>
            </a:r>
            <a:r>
              <a:rPr lang="ru-RU" dirty="0" err="1"/>
              <a:t>Ліріопея</a:t>
            </a:r>
            <a:r>
              <a:rPr lang="ru-RU" dirty="0"/>
              <a:t>? (</a:t>
            </a:r>
            <a:r>
              <a:rPr lang="ru-RU" dirty="0" err="1">
                <a:solidFill>
                  <a:srgbClr val="FF0000"/>
                </a:solidFill>
              </a:rPr>
              <a:t>Чи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довго</a:t>
            </a:r>
            <a:r>
              <a:rPr lang="ru-RU" dirty="0">
                <a:solidFill>
                  <a:srgbClr val="FF0000"/>
                </a:solidFill>
              </a:rPr>
              <a:t> буде </a:t>
            </a:r>
            <a:r>
              <a:rPr lang="ru-RU" dirty="0" err="1">
                <a:solidFill>
                  <a:srgbClr val="FF0000"/>
                </a:solidFill>
              </a:rPr>
              <a:t>жити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її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син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бо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він</a:t>
            </a:r>
            <a:r>
              <a:rPr lang="ru-RU" dirty="0">
                <a:solidFill>
                  <a:srgbClr val="FF0000"/>
                </a:solidFill>
              </a:rPr>
              <a:t> — </a:t>
            </a:r>
            <a:r>
              <a:rPr lang="ru-RU" dirty="0" err="1">
                <a:solidFill>
                  <a:srgbClr val="FF0000"/>
                </a:solidFill>
              </a:rPr>
              <a:t>смертний</a:t>
            </a:r>
            <a:r>
              <a:rPr lang="ru-RU" dirty="0">
                <a:solidFill>
                  <a:srgbClr val="FF0000"/>
                </a:solidFill>
              </a:rPr>
              <a:t>.)</a:t>
            </a:r>
          </a:p>
          <a:p>
            <a:pPr marL="137160" indent="0">
              <a:buNone/>
            </a:pPr>
            <a:r>
              <a:rPr lang="ru-RU" dirty="0"/>
              <a:t>•     </a:t>
            </a:r>
            <a:r>
              <a:rPr lang="ru-RU" dirty="0" err="1"/>
              <a:t>Чому</a:t>
            </a:r>
            <a:r>
              <a:rPr lang="ru-RU" dirty="0"/>
              <a:t> </a:t>
            </a:r>
            <a:r>
              <a:rPr lang="ru-RU" dirty="0" err="1"/>
              <a:t>пророцтво</a:t>
            </a:r>
            <a:r>
              <a:rPr lang="ru-RU" dirty="0"/>
              <a:t> </a:t>
            </a:r>
            <a:r>
              <a:rPr lang="ru-RU" dirty="0" err="1"/>
              <a:t>Тіресія</a:t>
            </a:r>
            <a:r>
              <a:rPr lang="ru-RU" dirty="0"/>
              <a:t> </a:t>
            </a:r>
            <a:r>
              <a:rPr lang="ru-RU" dirty="0" err="1"/>
              <a:t>здалося</a:t>
            </a:r>
            <a:r>
              <a:rPr lang="ru-RU" dirty="0"/>
              <a:t> </a:t>
            </a:r>
            <a:r>
              <a:rPr lang="ru-RU" dirty="0" err="1"/>
              <a:t>німфі</a:t>
            </a:r>
            <a:r>
              <a:rPr lang="ru-RU" dirty="0"/>
              <a:t> </a:t>
            </a:r>
            <a:r>
              <a:rPr lang="ru-RU" dirty="0" err="1"/>
              <a:t>дивним</a:t>
            </a:r>
            <a:r>
              <a:rPr lang="ru-RU" dirty="0"/>
              <a:t>? (</a:t>
            </a:r>
            <a:r>
              <a:rPr lang="ru-RU" dirty="0" err="1">
                <a:solidFill>
                  <a:srgbClr val="FF0000"/>
                </a:solidFill>
              </a:rPr>
              <a:t>Віщун</a:t>
            </a:r>
            <a:r>
              <a:rPr lang="ru-RU" dirty="0">
                <a:solidFill>
                  <a:srgbClr val="FF0000"/>
                </a:solidFill>
              </a:rPr>
              <a:t> сказав, </a:t>
            </a:r>
            <a:r>
              <a:rPr lang="ru-RU" dirty="0" err="1">
                <a:solidFill>
                  <a:srgbClr val="FF0000"/>
                </a:solidFill>
              </a:rPr>
              <a:t>що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Нарцис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житиме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доти</a:t>
            </a:r>
            <a:r>
              <a:rPr lang="ru-RU" dirty="0">
                <a:solidFill>
                  <a:srgbClr val="FF0000"/>
                </a:solidFill>
              </a:rPr>
              <a:t>, доки сам себе не </a:t>
            </a:r>
            <a:r>
              <a:rPr lang="ru-RU" dirty="0" err="1">
                <a:solidFill>
                  <a:srgbClr val="FF0000"/>
                </a:solidFill>
              </a:rPr>
              <a:t>побачить</a:t>
            </a:r>
            <a:r>
              <a:rPr lang="ru-RU" dirty="0">
                <a:solidFill>
                  <a:srgbClr val="FF0000"/>
                </a:solidFill>
              </a:rPr>
              <a:t>.)</a:t>
            </a:r>
          </a:p>
          <a:p>
            <a:pPr marL="137160" indent="0">
              <a:buNone/>
            </a:pPr>
            <a:r>
              <a:rPr lang="ru-RU" dirty="0"/>
              <a:t>•    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усе любив </a:t>
            </a:r>
            <a:r>
              <a:rPr lang="ru-RU" dirty="0" err="1"/>
              <a:t>Нарцис</a:t>
            </a:r>
            <a:r>
              <a:rPr lang="ru-RU" dirty="0"/>
              <a:t>? </a:t>
            </a:r>
            <a:r>
              <a:rPr lang="ru-RU" dirty="0">
                <a:solidFill>
                  <a:srgbClr val="FF0000"/>
                </a:solidFill>
              </a:rPr>
              <a:t>(</a:t>
            </a:r>
            <a:r>
              <a:rPr lang="ru-RU" dirty="0" err="1">
                <a:solidFill>
                  <a:srgbClr val="FF0000"/>
                </a:solidFill>
              </a:rPr>
              <a:t>Полювати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блукати</a:t>
            </a:r>
            <a:r>
              <a:rPr lang="ru-RU" dirty="0">
                <a:solidFill>
                  <a:srgbClr val="FF0000"/>
                </a:solidFill>
              </a:rPr>
              <a:t> у </a:t>
            </a:r>
            <a:r>
              <a:rPr lang="ru-RU" dirty="0" err="1">
                <a:solidFill>
                  <a:srgbClr val="FF0000"/>
                </a:solidFill>
              </a:rPr>
              <a:t>лісі</a:t>
            </a:r>
            <a:r>
              <a:rPr lang="ru-RU" dirty="0">
                <a:solidFill>
                  <a:srgbClr val="FF0000"/>
                </a:solidFill>
              </a:rPr>
              <a:t>)</a:t>
            </a:r>
          </a:p>
          <a:p>
            <a:pPr marL="137160" indent="0">
              <a:buNone/>
            </a:pPr>
            <a:r>
              <a:rPr lang="ru-RU" dirty="0"/>
              <a:t>•     Як звали </a:t>
            </a:r>
            <a:r>
              <a:rPr lang="ru-RU" dirty="0" err="1"/>
              <a:t>німфу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закохалася</a:t>
            </a:r>
            <a:r>
              <a:rPr lang="ru-RU" dirty="0"/>
              <a:t> в героя</a:t>
            </a:r>
            <a:r>
              <a:rPr lang="ru-RU" dirty="0">
                <a:solidFill>
                  <a:srgbClr val="FF0000"/>
                </a:solidFill>
              </a:rPr>
              <a:t>? (</a:t>
            </a:r>
            <a:r>
              <a:rPr lang="ru-RU" dirty="0" err="1">
                <a:solidFill>
                  <a:srgbClr val="FF0000"/>
                </a:solidFill>
              </a:rPr>
              <a:t>Ехо</a:t>
            </a:r>
            <a:r>
              <a:rPr lang="ru-RU" dirty="0">
                <a:solidFill>
                  <a:srgbClr val="FF0000"/>
                </a:solidFill>
              </a:rPr>
              <a:t>)</a:t>
            </a:r>
          </a:p>
          <a:p>
            <a:pPr marL="137160" indent="0">
              <a:buNone/>
            </a:pPr>
            <a:r>
              <a:rPr lang="ru-RU" dirty="0"/>
              <a:t>•     </a:t>
            </a:r>
            <a:r>
              <a:rPr lang="ru-RU" dirty="0" err="1"/>
              <a:t>Чому</a:t>
            </a:r>
            <a:r>
              <a:rPr lang="ru-RU" dirty="0"/>
              <a:t> </a:t>
            </a:r>
            <a:r>
              <a:rPr lang="ru-RU" dirty="0" err="1"/>
              <a:t>Ехо</a:t>
            </a:r>
            <a:r>
              <a:rPr lang="ru-RU" dirty="0"/>
              <a:t> </a:t>
            </a:r>
            <a:r>
              <a:rPr lang="ru-RU" dirty="0" err="1"/>
              <a:t>втратила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розмовляти</a:t>
            </a:r>
            <a:r>
              <a:rPr lang="ru-RU" dirty="0"/>
              <a:t>? (</a:t>
            </a:r>
            <a:r>
              <a:rPr lang="ru-RU" dirty="0">
                <a:solidFill>
                  <a:srgbClr val="FF0000"/>
                </a:solidFill>
              </a:rPr>
              <a:t>Гера покарала </a:t>
            </a:r>
            <a:r>
              <a:rPr lang="ru-RU" dirty="0" err="1">
                <a:solidFill>
                  <a:srgbClr val="FF0000"/>
                </a:solidFill>
              </a:rPr>
              <a:t>Ехо</a:t>
            </a:r>
            <a:r>
              <a:rPr lang="ru-RU" dirty="0">
                <a:solidFill>
                  <a:srgbClr val="FF0000"/>
                </a:solidFill>
              </a:rPr>
              <a:t> за те, </a:t>
            </a:r>
            <a:r>
              <a:rPr lang="ru-RU" dirty="0" err="1">
                <a:solidFill>
                  <a:srgbClr val="FF0000"/>
                </a:solidFill>
              </a:rPr>
              <a:t>що</a:t>
            </a:r>
            <a:r>
              <a:rPr lang="ru-RU" dirty="0">
                <a:solidFill>
                  <a:srgbClr val="FF0000"/>
                </a:solidFill>
              </a:rPr>
              <a:t> вона </a:t>
            </a:r>
            <a:r>
              <a:rPr lang="ru-RU" dirty="0" err="1">
                <a:solidFill>
                  <a:srgbClr val="FF0000"/>
                </a:solidFill>
              </a:rPr>
              <a:t>відволікала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її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розмовами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тоді</a:t>
            </a:r>
            <a:r>
              <a:rPr lang="ru-RU" dirty="0">
                <a:solidFill>
                  <a:srgbClr val="FF0000"/>
                </a:solidFill>
              </a:rPr>
              <a:t> як Зевс </a:t>
            </a:r>
            <a:r>
              <a:rPr lang="ru-RU" dirty="0" err="1">
                <a:solidFill>
                  <a:srgbClr val="FF0000"/>
                </a:solidFill>
              </a:rPr>
              <a:t>розважався</a:t>
            </a:r>
            <a:r>
              <a:rPr lang="ru-RU" dirty="0">
                <a:solidFill>
                  <a:srgbClr val="FF0000"/>
                </a:solidFill>
              </a:rPr>
              <a:t> з </a:t>
            </a:r>
            <a:r>
              <a:rPr lang="ru-RU" dirty="0" err="1">
                <a:solidFill>
                  <a:srgbClr val="FF0000"/>
                </a:solidFill>
              </a:rPr>
              <a:t>її</a:t>
            </a:r>
            <a:r>
              <a:rPr lang="ru-RU" dirty="0">
                <a:solidFill>
                  <a:srgbClr val="FF0000"/>
                </a:solidFill>
              </a:rPr>
              <a:t> сестрами — </a:t>
            </a:r>
            <a:r>
              <a:rPr lang="ru-RU" dirty="0" err="1">
                <a:solidFill>
                  <a:srgbClr val="FF0000"/>
                </a:solidFill>
              </a:rPr>
              <a:t>німфами</a:t>
            </a:r>
            <a:r>
              <a:rPr lang="ru-RU" dirty="0">
                <a:solidFill>
                  <a:srgbClr val="FF0000"/>
                </a:solidFill>
              </a:rPr>
              <a:t>.)</a:t>
            </a:r>
            <a:r>
              <a:rPr lang="ru-RU" dirty="0"/>
              <a:t> </a:t>
            </a:r>
          </a:p>
          <a:p>
            <a:pPr marL="137160" indent="0">
              <a:buNone/>
            </a:pPr>
            <a:r>
              <a:rPr lang="ru-RU" dirty="0"/>
              <a:t>•     За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Афродіта</a:t>
            </a:r>
            <a:r>
              <a:rPr lang="ru-RU" dirty="0"/>
              <a:t> покарала </a:t>
            </a:r>
            <a:r>
              <a:rPr lang="ru-RU" dirty="0" err="1"/>
              <a:t>Нарциса</a:t>
            </a:r>
            <a:r>
              <a:rPr lang="ru-RU" dirty="0"/>
              <a:t>? </a:t>
            </a:r>
            <a:r>
              <a:rPr lang="ru-RU" dirty="0">
                <a:solidFill>
                  <a:srgbClr val="FF0000"/>
                </a:solidFill>
              </a:rPr>
              <a:t>(За </a:t>
            </a:r>
            <a:r>
              <a:rPr lang="ru-RU" dirty="0" err="1">
                <a:solidFill>
                  <a:srgbClr val="FF0000"/>
                </a:solidFill>
              </a:rPr>
              <a:t>нехтування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коханням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німф</a:t>
            </a:r>
            <a:r>
              <a:rPr lang="ru-RU" dirty="0">
                <a:solidFill>
                  <a:srgbClr val="FF0000"/>
                </a:solidFill>
              </a:rPr>
              <a:t> і </a:t>
            </a:r>
            <a:r>
              <a:rPr lang="ru-RU" dirty="0" err="1">
                <a:solidFill>
                  <a:srgbClr val="FF0000"/>
                </a:solidFill>
              </a:rPr>
              <a:t>дівчат</a:t>
            </a:r>
            <a:r>
              <a:rPr lang="ru-RU" dirty="0"/>
              <a:t>) </a:t>
            </a:r>
          </a:p>
          <a:p>
            <a:pPr marL="137160" indent="0">
              <a:buNone/>
            </a:pPr>
            <a:r>
              <a:rPr lang="ru-RU" dirty="0"/>
              <a:t>•     У </a:t>
            </a:r>
            <a:r>
              <a:rPr lang="ru-RU" dirty="0" err="1"/>
              <a:t>чому</a:t>
            </a:r>
            <a:r>
              <a:rPr lang="ru-RU" dirty="0"/>
              <a:t> </a:t>
            </a:r>
            <a:r>
              <a:rPr lang="ru-RU" dirty="0" err="1"/>
              <a:t>полягало</a:t>
            </a:r>
            <a:r>
              <a:rPr lang="ru-RU" dirty="0"/>
              <a:t> </a:t>
            </a:r>
            <a:r>
              <a:rPr lang="ru-RU" dirty="0" err="1"/>
              <a:t>покарання</a:t>
            </a:r>
            <a:r>
              <a:rPr lang="ru-RU" dirty="0"/>
              <a:t> юнака? (</a:t>
            </a:r>
            <a:r>
              <a:rPr lang="ru-RU" dirty="0" err="1">
                <a:solidFill>
                  <a:srgbClr val="FF0000"/>
                </a:solidFill>
              </a:rPr>
              <a:t>Він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закохався</a:t>
            </a:r>
            <a:r>
              <a:rPr lang="ru-RU" dirty="0">
                <a:solidFill>
                  <a:srgbClr val="FF0000"/>
                </a:solidFill>
              </a:rPr>
              <a:t> у самого себе, </a:t>
            </a:r>
            <a:r>
              <a:rPr lang="ru-RU" dirty="0" err="1">
                <a:solidFill>
                  <a:srgbClr val="FF0000"/>
                </a:solidFill>
              </a:rPr>
              <a:t>побачивши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своє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віддзеркалення</a:t>
            </a:r>
            <a:r>
              <a:rPr lang="ru-RU" dirty="0">
                <a:solidFill>
                  <a:srgbClr val="FF0000"/>
                </a:solidFill>
              </a:rPr>
              <a:t> у </a:t>
            </a:r>
            <a:r>
              <a:rPr lang="ru-RU" dirty="0" err="1">
                <a:solidFill>
                  <a:srgbClr val="FF0000"/>
                </a:solidFill>
              </a:rPr>
              <a:t>воді</a:t>
            </a:r>
            <a:r>
              <a:rPr lang="ru-RU" dirty="0">
                <a:solidFill>
                  <a:srgbClr val="FF0000"/>
                </a:solidFill>
              </a:rPr>
              <a:t>.)</a:t>
            </a:r>
          </a:p>
          <a:p>
            <a:pPr marL="137160" indent="0">
              <a:buNone/>
            </a:pPr>
            <a:r>
              <a:rPr lang="ru-RU" dirty="0"/>
              <a:t>•    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трапилося</a:t>
            </a:r>
            <a:r>
              <a:rPr lang="ru-RU" dirty="0"/>
              <a:t> з </a:t>
            </a:r>
            <a:r>
              <a:rPr lang="ru-RU" dirty="0" err="1"/>
              <a:t>Нарцисом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смерті</a:t>
            </a:r>
            <a:r>
              <a:rPr lang="ru-RU" dirty="0"/>
              <a:t>? (</a:t>
            </a:r>
            <a:r>
              <a:rPr lang="ru-RU" dirty="0" err="1">
                <a:solidFill>
                  <a:srgbClr val="FF0000"/>
                </a:solidFill>
              </a:rPr>
              <a:t>Він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перетворився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прекрасну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білу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квітку</a:t>
            </a:r>
            <a:r>
              <a:rPr lang="ru-RU" dirty="0">
                <a:solidFill>
                  <a:srgbClr val="FF0000"/>
                </a:solidFill>
              </a:rPr>
              <a:t> — </a:t>
            </a:r>
            <a:r>
              <a:rPr lang="ru-RU" dirty="0" err="1">
                <a:solidFill>
                  <a:srgbClr val="FF0000"/>
                </a:solidFill>
              </a:rPr>
              <a:t>нарцис</a:t>
            </a:r>
            <a:r>
              <a:rPr lang="ru-RU" dirty="0">
                <a:solidFill>
                  <a:srgbClr val="FF0000"/>
                </a:solidFill>
              </a:rPr>
              <a:t>.) </a:t>
            </a:r>
          </a:p>
          <a:p>
            <a:pPr marL="137160" indent="0">
              <a:buNone/>
            </a:pPr>
            <a:r>
              <a:rPr lang="ru-RU" dirty="0"/>
              <a:t>•    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сталося</a:t>
            </a:r>
            <a:r>
              <a:rPr lang="ru-RU" dirty="0"/>
              <a:t> з </a:t>
            </a:r>
            <a:r>
              <a:rPr lang="ru-RU" dirty="0" err="1"/>
              <a:t>німфою</a:t>
            </a:r>
            <a:r>
              <a:rPr lang="ru-RU" dirty="0"/>
              <a:t> </a:t>
            </a:r>
            <a:r>
              <a:rPr lang="ru-RU" dirty="0" err="1"/>
              <a:t>Ехо</a:t>
            </a:r>
            <a:r>
              <a:rPr lang="ru-RU" dirty="0"/>
              <a:t>? </a:t>
            </a:r>
            <a:r>
              <a:rPr lang="ru-RU" dirty="0">
                <a:solidFill>
                  <a:srgbClr val="FF0000"/>
                </a:solidFill>
              </a:rPr>
              <a:t>(</a:t>
            </a:r>
            <a:r>
              <a:rPr lang="ru-RU" dirty="0" err="1">
                <a:solidFill>
                  <a:srgbClr val="FF0000"/>
                </a:solidFill>
              </a:rPr>
              <a:t>Від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страждань</a:t>
            </a:r>
            <a:r>
              <a:rPr lang="ru-RU" dirty="0">
                <a:solidFill>
                  <a:srgbClr val="FF0000"/>
                </a:solidFill>
              </a:rPr>
              <a:t> вона </a:t>
            </a:r>
            <a:r>
              <a:rPr lang="ru-RU" dirty="0" err="1">
                <a:solidFill>
                  <a:srgbClr val="FF0000"/>
                </a:solidFill>
              </a:rPr>
              <a:t>худла</a:t>
            </a:r>
            <a:r>
              <a:rPr lang="ru-RU" dirty="0">
                <a:solidFill>
                  <a:srgbClr val="FF0000"/>
                </a:solidFill>
              </a:rPr>
              <a:t>, доки не </a:t>
            </a:r>
            <a:r>
              <a:rPr lang="ru-RU" dirty="0" err="1">
                <a:solidFill>
                  <a:srgbClr val="FF0000"/>
                </a:solidFill>
              </a:rPr>
              <a:t>зосталися</a:t>
            </a:r>
            <a:r>
              <a:rPr lang="ru-RU" dirty="0">
                <a:solidFill>
                  <a:srgbClr val="FF0000"/>
                </a:solidFill>
              </a:rPr>
              <a:t> в </a:t>
            </a:r>
            <a:r>
              <a:rPr lang="ru-RU" dirty="0" err="1">
                <a:solidFill>
                  <a:srgbClr val="FF0000"/>
                </a:solidFill>
              </a:rPr>
              <a:t>неї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лише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кістки</a:t>
            </a:r>
            <a:r>
              <a:rPr lang="ru-RU" dirty="0">
                <a:solidFill>
                  <a:srgbClr val="FF0000"/>
                </a:solidFill>
              </a:rPr>
              <a:t> та голос. </a:t>
            </a:r>
            <a:r>
              <a:rPr lang="ru-RU" dirty="0" err="1">
                <a:solidFill>
                  <a:srgbClr val="FF0000"/>
                </a:solidFill>
              </a:rPr>
              <a:t>Кістки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перетворилися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каміння</a:t>
            </a:r>
            <a:r>
              <a:rPr lang="ru-RU" dirty="0">
                <a:solidFill>
                  <a:srgbClr val="FF0000"/>
                </a:solidFill>
              </a:rPr>
              <a:t>, а голос </a:t>
            </a:r>
            <a:r>
              <a:rPr lang="ru-RU" dirty="0" err="1">
                <a:solidFill>
                  <a:srgbClr val="FF0000"/>
                </a:solidFill>
              </a:rPr>
              <a:t>живе</a:t>
            </a:r>
            <a:r>
              <a:rPr lang="ru-RU" dirty="0">
                <a:solidFill>
                  <a:srgbClr val="FF0000"/>
                </a:solidFill>
              </a:rPr>
              <a:t> й </a:t>
            </a:r>
            <a:r>
              <a:rPr lang="ru-RU" dirty="0" err="1">
                <a:solidFill>
                  <a:srgbClr val="FF0000"/>
                </a:solidFill>
              </a:rPr>
              <a:t>досі</a:t>
            </a:r>
            <a:r>
              <a:rPr lang="ru-RU" dirty="0">
                <a:solidFill>
                  <a:srgbClr val="FF0000"/>
                </a:solidFill>
              </a:rPr>
              <a:t>.)</a:t>
            </a:r>
          </a:p>
          <a:p>
            <a:pPr marL="137160" indent="0">
              <a:buNone/>
            </a:pPr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7452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>
                <a:effectLst/>
              </a:rPr>
              <a:t>•     </a:t>
            </a:r>
            <a:r>
              <a:rPr lang="ru-RU" dirty="0" err="1">
                <a:effectLst/>
              </a:rPr>
              <a:t>Доведіть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що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цей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переказ</a:t>
            </a:r>
            <a:r>
              <a:rPr lang="ru-RU" dirty="0">
                <a:effectLst/>
              </a:rPr>
              <a:t> — </a:t>
            </a:r>
            <a:r>
              <a:rPr lang="ru-RU" dirty="0" err="1">
                <a:effectLst/>
              </a:rPr>
              <a:t>міф</a:t>
            </a:r>
            <a:r>
              <a:rPr lang="ru-RU" dirty="0">
                <a:effectLst/>
              </a:rPr>
              <a:t>.</a:t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00808"/>
            <a:ext cx="6618312" cy="447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1505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err="1">
                <a:effectLst/>
              </a:rPr>
              <a:t>Міф</a:t>
            </a:r>
            <a:r>
              <a:rPr lang="ru-RU" sz="3200" dirty="0">
                <a:effectLst/>
              </a:rPr>
              <a:t> «</a:t>
            </a:r>
            <a:r>
              <a:rPr lang="ru-RU" sz="3200" dirty="0" err="1">
                <a:effectLst/>
              </a:rPr>
              <a:t>Нарцис</a:t>
            </a:r>
            <a:r>
              <a:rPr lang="ru-RU" sz="3200" dirty="0">
                <a:effectLst/>
              </a:rPr>
              <a:t>» у </a:t>
            </a:r>
            <a:r>
              <a:rPr lang="ru-RU" sz="3200" dirty="0" err="1">
                <a:effectLst/>
              </a:rPr>
              <a:t>пам’ятках</a:t>
            </a:r>
            <a:r>
              <a:rPr lang="ru-RU" sz="3200" dirty="0">
                <a:effectLst/>
              </a:rPr>
              <a:t> </a:t>
            </a:r>
            <a:r>
              <a:rPr lang="ru-RU" sz="3200" dirty="0" err="1">
                <a:effectLst/>
              </a:rPr>
              <a:t>світового</a:t>
            </a:r>
            <a:r>
              <a:rPr lang="ru-RU" sz="3200" dirty="0">
                <a:effectLst/>
              </a:rPr>
              <a:t> </a:t>
            </a:r>
            <a:r>
              <a:rPr lang="ru-RU" sz="3200" dirty="0" err="1">
                <a:effectLst/>
              </a:rPr>
              <a:t>мистецтва</a:t>
            </a:r>
            <a:r>
              <a:rPr lang="ru-RU" sz="3200" dirty="0">
                <a:effectLst/>
              </a:rPr>
              <a:t>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ru-RU" dirty="0"/>
              <a:t>Дж. В. </a:t>
            </a:r>
            <a:r>
              <a:rPr lang="ru-RU" dirty="0" err="1"/>
              <a:t>Вотерхауса</a:t>
            </a:r>
            <a:r>
              <a:rPr lang="ru-RU" dirty="0"/>
              <a:t> «</a:t>
            </a:r>
            <a:r>
              <a:rPr lang="ru-RU" dirty="0" err="1"/>
              <a:t>Ехо</a:t>
            </a:r>
            <a:r>
              <a:rPr lang="ru-RU" dirty="0"/>
              <a:t> і </a:t>
            </a:r>
            <a:r>
              <a:rPr lang="ru-RU" dirty="0" err="1"/>
              <a:t>Нарцис</a:t>
            </a:r>
            <a:r>
              <a:rPr lang="ru-RU" dirty="0" smtClean="0"/>
              <a:t>».</a:t>
            </a:r>
          </a:p>
          <a:p>
            <a:r>
              <a:rPr lang="ru-RU" sz="1600" dirty="0" err="1"/>
              <a:t>Який</a:t>
            </a:r>
            <a:r>
              <a:rPr lang="ru-RU" sz="1600" dirty="0"/>
              <a:t> </a:t>
            </a:r>
            <a:r>
              <a:rPr lang="ru-RU" sz="1600" dirty="0" err="1"/>
              <a:t>саме</a:t>
            </a:r>
            <a:r>
              <a:rPr lang="ru-RU" sz="1600" dirty="0"/>
              <a:t> </a:t>
            </a:r>
            <a:r>
              <a:rPr lang="ru-RU" sz="1600" dirty="0" err="1"/>
              <a:t>епізод</a:t>
            </a:r>
            <a:r>
              <a:rPr lang="ru-RU" sz="1600" dirty="0"/>
              <a:t> з </a:t>
            </a:r>
            <a:r>
              <a:rPr lang="ru-RU" sz="1600" dirty="0" err="1"/>
              <a:t>міфу</a:t>
            </a:r>
            <a:r>
              <a:rPr lang="ru-RU" sz="1600" dirty="0"/>
              <a:t> </a:t>
            </a:r>
            <a:r>
              <a:rPr lang="ru-RU" sz="1600" dirty="0" err="1"/>
              <a:t>зображений</a:t>
            </a:r>
            <a:r>
              <a:rPr lang="ru-RU" sz="1600" dirty="0"/>
              <a:t> на </a:t>
            </a:r>
            <a:r>
              <a:rPr lang="ru-RU" sz="1600" dirty="0" err="1"/>
              <a:t>картині</a:t>
            </a:r>
            <a:r>
              <a:rPr lang="ru-RU" sz="1600" dirty="0"/>
              <a:t>?</a:t>
            </a:r>
          </a:p>
          <a:p>
            <a:r>
              <a:rPr lang="ru-RU" sz="1600" dirty="0"/>
              <a:t> </a:t>
            </a:r>
            <a:r>
              <a:rPr lang="ru-RU" sz="1600" dirty="0" err="1" smtClean="0"/>
              <a:t>Що</a:t>
            </a:r>
            <a:r>
              <a:rPr lang="ru-RU" sz="1600" dirty="0" smtClean="0"/>
              <a:t> </a:t>
            </a:r>
            <a:r>
              <a:rPr lang="ru-RU" sz="1600" dirty="0" err="1"/>
              <a:t>відчуває</a:t>
            </a:r>
            <a:r>
              <a:rPr lang="ru-RU" sz="1600" dirty="0"/>
              <a:t> в </a:t>
            </a:r>
            <a:r>
              <a:rPr lang="ru-RU" sz="1600" dirty="0" err="1"/>
              <a:t>цей</a:t>
            </a:r>
            <a:r>
              <a:rPr lang="ru-RU" sz="1600" dirty="0"/>
              <a:t> час юнак?</a:t>
            </a:r>
          </a:p>
          <a:p>
            <a:r>
              <a:rPr lang="ru-RU" sz="1600" dirty="0"/>
              <a:t> </a:t>
            </a:r>
            <a:r>
              <a:rPr lang="ru-RU" sz="1600" dirty="0" err="1" smtClean="0"/>
              <a:t>Які</a:t>
            </a:r>
            <a:r>
              <a:rPr lang="ru-RU" sz="1600" dirty="0" smtClean="0"/>
              <a:t> </a:t>
            </a:r>
            <a:r>
              <a:rPr lang="ru-RU" sz="1600" dirty="0" err="1"/>
              <a:t>почуття</a:t>
            </a:r>
            <a:r>
              <a:rPr lang="ru-RU" sz="1600" dirty="0"/>
              <a:t> </a:t>
            </a:r>
            <a:r>
              <a:rPr lang="ru-RU" sz="1600" dirty="0" err="1"/>
              <a:t>переживає</a:t>
            </a:r>
            <a:r>
              <a:rPr lang="ru-RU" sz="1600" dirty="0"/>
              <a:t> </a:t>
            </a:r>
            <a:r>
              <a:rPr lang="ru-RU" sz="1600" dirty="0" err="1"/>
              <a:t>німфа</a:t>
            </a:r>
            <a:r>
              <a:rPr lang="ru-RU" sz="1600" dirty="0"/>
              <a:t> </a:t>
            </a:r>
            <a:r>
              <a:rPr lang="ru-RU" sz="1600" dirty="0" err="1"/>
              <a:t>Ехо</a:t>
            </a:r>
            <a:r>
              <a:rPr lang="ru-RU" sz="1600" dirty="0"/>
              <a:t>? Як </a:t>
            </a:r>
            <a:r>
              <a:rPr lang="ru-RU" sz="1600" dirty="0" err="1"/>
              <a:t>це</a:t>
            </a:r>
            <a:r>
              <a:rPr lang="ru-RU" sz="1600" dirty="0"/>
              <a:t> передано у </a:t>
            </a:r>
            <a:r>
              <a:rPr lang="ru-RU" sz="1600" dirty="0" err="1"/>
              <a:t>виразі</a:t>
            </a:r>
            <a:r>
              <a:rPr lang="ru-RU" sz="1600" dirty="0"/>
              <a:t>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обличчя</a:t>
            </a:r>
            <a:r>
              <a:rPr lang="ru-RU" sz="1600" dirty="0"/>
              <a:t>?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161505"/>
            <a:ext cx="5204525" cy="3669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0329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08104" y="332656"/>
            <a:ext cx="3826918" cy="1143000"/>
          </a:xfrm>
        </p:spPr>
        <p:txBody>
          <a:bodyPr>
            <a:normAutofit/>
          </a:bodyPr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Джон </a:t>
            </a:r>
            <a:r>
              <a:rPr lang="uk-UA" dirty="0" err="1" smtClean="0">
                <a:solidFill>
                  <a:schemeClr val="tx1"/>
                </a:solidFill>
              </a:rPr>
              <a:t>Уотерхаус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338" name="Picture 2" descr="C:\Documents and Settings\Администратор\Мои документы\Мои рисунки\миф\джон уотерхаус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177" y="332656"/>
            <a:ext cx="5959022" cy="5832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562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85728"/>
            <a:ext cx="3275856" cy="1143000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Павло </a:t>
            </a:r>
            <a:r>
              <a:rPr lang="uk-UA" dirty="0" err="1" smtClean="0">
                <a:solidFill>
                  <a:schemeClr val="tx1"/>
                </a:solidFill>
              </a:rPr>
              <a:t>Дольський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8434" name="Picture 2" descr="C:\Documents and Settings\Администратор\Мои документы\Мои рисунки\миф\павел дольский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75856" y="260648"/>
            <a:ext cx="5721185" cy="62646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63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64088" y="332656"/>
            <a:ext cx="3440088" cy="1143000"/>
          </a:xfrm>
        </p:spPr>
        <p:txBody>
          <a:bodyPr>
            <a:normAutofit/>
          </a:bodyPr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Микола </a:t>
            </a:r>
            <a:r>
              <a:rPr lang="uk-UA" dirty="0" err="1" smtClean="0">
                <a:solidFill>
                  <a:schemeClr val="tx1"/>
                </a:solidFill>
              </a:rPr>
              <a:t>Бурдикін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7410" name="Picture 2" descr="C:\Documents and Settings\Администратор\Мои документы\Мои рисунки\миф\николай бурдыкин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1520" y="188640"/>
            <a:ext cx="5108248" cy="64661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666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08104" y="260648"/>
            <a:ext cx="4329114" cy="1143000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FFC000"/>
                </a:solidFill>
              </a:rPr>
              <a:t>Рубенс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16386" name="Picture 2" descr="C:\Documents and Settings\Администратор\Мои документы\Мои рисунки\миф\rubens-narcis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1520" y="260648"/>
            <a:ext cx="6294738" cy="63367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087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207" y="12687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effectLst/>
              </a:rPr>
              <a:t>Цікаво</a:t>
            </a:r>
            <a:r>
              <a:rPr lang="ru-RU" dirty="0" smtClean="0">
                <a:effectLst/>
              </a:rPr>
              <a:t>!</a:t>
            </a:r>
            <a:r>
              <a:rPr lang="ru-RU" dirty="0">
                <a:effectLst/>
              </a:rPr>
              <a:t> 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У </a:t>
            </a:r>
            <a:r>
              <a:rPr lang="ru-RU" dirty="0" err="1">
                <a:effectLst/>
              </a:rPr>
              <a:t>сучасній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мові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нарцис</a:t>
            </a:r>
            <a:r>
              <a:rPr lang="ru-RU" dirty="0">
                <a:effectLst/>
              </a:rPr>
              <a:t> (у перен. знач.) — </a:t>
            </a:r>
            <a:r>
              <a:rPr lang="ru-RU" dirty="0" err="1">
                <a:effectLst/>
              </a:rPr>
              <a:t>самозакохана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людина</a:t>
            </a:r>
            <a:r>
              <a:rPr lang="ru-RU" dirty="0" smtClean="0">
                <a:effectLst/>
              </a:rPr>
              <a:t>.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ru-RU" dirty="0" smtClean="0">
                <a:effectLst/>
              </a:rPr>
              <a:t> 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uk-UA" sz="3200" b="1" dirty="0"/>
              <a:t>Чому навчає нас міф про Нарциса?</a:t>
            </a:r>
            <a:r>
              <a:rPr lang="ru-RU" sz="3200" b="1" dirty="0"/>
              <a:t/>
            </a:r>
            <a:br>
              <a:rPr lang="ru-RU" sz="3200" b="1" dirty="0"/>
            </a:br>
            <a:r>
              <a:rPr lang="ru-RU" dirty="0">
                <a:effectLst/>
              </a:rPr>
              <a:t> </a:t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47" y="3312328"/>
            <a:ext cx="8543321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828908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58</TotalTime>
  <Words>371</Words>
  <Application>Microsoft Office PowerPoint</Application>
  <PresentationFormat>Экран (4:3)</PresentationFormat>
  <Paragraphs>49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Monotype Corsiva</vt:lpstr>
      <vt:lpstr>Trebuchet MS</vt:lpstr>
      <vt:lpstr>Берлин</vt:lpstr>
      <vt:lpstr>Міф «Нарцис»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Вікторина</vt:lpstr>
      <vt:lpstr>Вікторина</vt:lpstr>
      <vt:lpstr>•     Доведіть, що цей переказ — міф. </vt:lpstr>
      <vt:lpstr>Міф «Нарцис» у пам’ятках світового мистецтва.</vt:lpstr>
      <vt:lpstr>Джон Уотерхаус</vt:lpstr>
      <vt:lpstr>Павло Дольський</vt:lpstr>
      <vt:lpstr>Микола Бурдикін</vt:lpstr>
      <vt:lpstr>Рубенс</vt:lpstr>
      <vt:lpstr>Цікаво!  У сучасній мові нарцис (у перен. знач.) — самозакохана людина.   Чому навчає нас міф про Нарциса?  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Міф «Нарцис» </dc:title>
  <dc:creator>админ567565</dc:creator>
  <cp:lastModifiedBy>Пользователь</cp:lastModifiedBy>
  <cp:revision>9</cp:revision>
  <dcterms:created xsi:type="dcterms:W3CDTF">2014-06-23T07:53:11Z</dcterms:created>
  <dcterms:modified xsi:type="dcterms:W3CDTF">2020-07-30T18:36:27Z</dcterms:modified>
</cp:coreProperties>
</file>