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59" r:id="rId4"/>
    <p:sldId id="260" r:id="rId5"/>
    <p:sldId id="261" r:id="rId6"/>
    <p:sldId id="267" r:id="rId7"/>
    <p:sldId id="268" r:id="rId8"/>
    <p:sldId id="269" r:id="rId9"/>
    <p:sldId id="270" r:id="rId10"/>
    <p:sldId id="273" r:id="rId11"/>
    <p:sldId id="274" r:id="rId12"/>
  </p:sldIdLst>
  <p:sldSz cx="12188825" cy="6858000"/>
  <p:notesSz cx="6858000" cy="9144000"/>
  <p:defaultTextStyle>
    <a:defPPr rtl="0">
      <a:defRPr lang="uk-ua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182" autoAdjust="0"/>
  </p:normalViewPr>
  <p:slideViewPr>
    <p:cSldViewPr showGuides="1">
      <p:cViewPr varScale="1">
        <p:scale>
          <a:sx n="96" d="100"/>
          <a:sy n="96" d="100"/>
        </p:scale>
        <p:origin x="86" y="67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2400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dirty="0">
              <a:solidFill>
                <a:schemeClr val="tx2"/>
              </a:solidFill>
            </a:endParaRP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EC9852-D4E8-4C33-80F4-D318F7EAE404}" type="datetime1">
              <a:rPr lang="uk-UA" smtClean="0">
                <a:solidFill>
                  <a:schemeClr val="tx2"/>
                </a:solidFill>
              </a:rPr>
              <a:t>21.06.2020</a:t>
            </a:fld>
            <a:endParaRPr lang="uk-UA" dirty="0">
              <a:solidFill>
                <a:schemeClr val="tx2"/>
              </a:solidFill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dirty="0">
              <a:solidFill>
                <a:schemeClr val="tx2"/>
              </a:solidFill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uk-UA" smtClean="0">
                <a:solidFill>
                  <a:schemeClr val="tx2"/>
                </a:solidFill>
              </a:rPr>
              <a:t>‹№›</a:t>
            </a:fld>
            <a:endParaRPr lang="uk-UA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B18179-D1E1-4DBE-95E8-85607E9B70A2}" type="datetime1">
              <a:rPr lang="uk-UA" noProof="0" smtClean="0"/>
              <a:pPr/>
              <a:t>21.06.2020</a:t>
            </a:fld>
            <a:endParaRPr lang="uk-UA" noProof="0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noProof="0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uk-UA" noProof="0" smtClean="0"/>
              <a:pPr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uk-UA" smtClean="0"/>
              <a:pPr rtl="0"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96116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uk-UA" smtClean="0"/>
              <a:pPr rtl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648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uk-UA" smtClean="0"/>
              <a:pPr rtl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7000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а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Прямокутник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uk-UA" noProof="0" dirty="0"/>
            </a:p>
          </p:txBody>
        </p:sp>
        <p:grpSp>
          <p:nvGrpSpPr>
            <p:cNvPr id="12" name="Група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Зображення 8" descr="Купа книжок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Прямокутник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uk-UA" noProof="0" dirty="0"/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uk-UA" noProof="0" smtClean="0"/>
              <a:t>Клацніть, щоб редагувати стиль зразка підзаголовка</a:t>
            </a:r>
            <a:endParaRPr lang="uk-UA" noProof="0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23A14D-78A4-400B-92EC-F2428E1A2117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7" name="Місце для нижнього колонтитула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11" name="Місце для номера слайда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uk-UA" noProof="0" smtClean="0"/>
              <a:pPr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uk-UA" noProof="0" smtClean="0"/>
              <a:t>Редагувати стиль зразка тексту</a:t>
            </a:r>
          </a:p>
          <a:p>
            <a:pPr lvl="1" rtl="0"/>
            <a:r>
              <a:rPr lang="uk-UA" noProof="0" smtClean="0"/>
              <a:t>Другий рівень</a:t>
            </a:r>
          </a:p>
          <a:p>
            <a:pPr lvl="2" rtl="0"/>
            <a:r>
              <a:rPr lang="uk-UA" noProof="0" smtClean="0"/>
              <a:t>Третій рівень</a:t>
            </a:r>
          </a:p>
          <a:p>
            <a:pPr lvl="3" rtl="0"/>
            <a:r>
              <a:rPr lang="uk-UA" noProof="0" smtClean="0"/>
              <a:t>Четвертий рівень</a:t>
            </a:r>
          </a:p>
          <a:p>
            <a:pPr lvl="4" rtl="0"/>
            <a:r>
              <a:rPr lang="uk-UA" noProof="0" smtClean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71C5424-BC73-4E8F-B1FC-5F18B8E0FF6B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озділу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а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Прямокутник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uk-UA" noProof="0" dirty="0"/>
            </a:p>
          </p:txBody>
        </p:sp>
        <p:pic>
          <p:nvPicPr>
            <p:cNvPr id="10" name="Зображення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Прямокутник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 b="0" noProof="0" dirty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Зображення 4" descr="Купа книжок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8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uk-UA" noProof="0" smtClean="0"/>
              <a:t>Клацніть, щоб редагувати стиль зразка підзаголовка</a:t>
            </a:r>
            <a:endParaRPr lang="uk-UA" noProof="0" dirty="0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60A708-F7C6-4980-955E-7A579E611E6F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uk-UA" noProof="0" smtClean="0"/>
              <a:pPr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</a:p>
          <a:p>
            <a:pPr lvl="8" rtl="0"/>
            <a:endParaRPr lang="uk-UA" noProof="0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B8CBCBC-BE67-43EC-A305-291751C8DD3E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uk-UA" noProof="0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uk-UA" noProof="0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67B874A-D324-425B-875B-4F2120860F65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533F520-37DF-43DE-8700-39D90E4A09C1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E21877F-7424-4E86-B609-471BEF963664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uk-UA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uk-UA" noProof="0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73E64D3-C065-4412-BE6D-38E36EED3E54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uk-UA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зображення 2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uk-UA" noProof="0" smtClean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uk-UA" noProof="0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5392BF-668F-4AE1-94A0-4EAA233E7E9D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D3F0EF1-5868-47E6-BE65-BF46B6D3994E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uk-UA" noProof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2DE55D0-FCA1-4277-8AD2-7F2E2ABBB021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а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Прямокутник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uk-UA" noProof="0" dirty="0"/>
            </a:p>
          </p:txBody>
        </p:sp>
        <p:sp>
          <p:nvSpPr>
            <p:cNvPr id="8" name="Прямокутник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uk-UA" noProof="0" dirty="0"/>
            </a:p>
          </p:txBody>
        </p:sp>
      </p:grpSp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uk-UA" noProof="0" dirty="0" smtClean="0"/>
              <a:t>Зразок заголовка</a:t>
            </a:r>
            <a:endParaRPr lang="uk-UA" noProof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uk-UA" noProof="0" dirty="0" smtClean="0"/>
              <a:t>Зразки заголовків</a:t>
            </a:r>
          </a:p>
          <a:p>
            <a:pPr lvl="1" rtl="0"/>
            <a:r>
              <a:rPr lang="uk-UA" noProof="0" dirty="0" smtClean="0"/>
              <a:t>Другий рівень</a:t>
            </a:r>
          </a:p>
          <a:p>
            <a:pPr lvl="2" rtl="0"/>
            <a:r>
              <a:rPr lang="uk-UA" noProof="0" dirty="0" smtClean="0"/>
              <a:t>Третій рівень</a:t>
            </a:r>
          </a:p>
          <a:p>
            <a:pPr lvl="3" rtl="0"/>
            <a:r>
              <a:rPr lang="uk-UA" noProof="0" dirty="0" smtClean="0"/>
              <a:t>Четвертий рівень</a:t>
            </a:r>
          </a:p>
          <a:p>
            <a:pPr lvl="4" rtl="0"/>
            <a:r>
              <a:rPr lang="uk-UA" noProof="0" dirty="0" smtClean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EE63696-B7B5-485E-9F04-BE976A6A1C1F}" type="datetime1">
              <a:rPr lang="uk-UA" smtClean="0"/>
              <a:pPr/>
              <a:t>21.06.2020</a:t>
            </a:fld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uk-UA" noProof="0" dirty="0" smtClean="0"/>
              <a:t>Додайте нижній колонтитул</a:t>
            </a:r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uk-UA" noProof="0" smtClean="0"/>
              <a:pPr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переклад.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перекладу.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ідзаголовок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117309" y="1701800"/>
            <a:ext cx="9930103" cy="4470400"/>
          </a:xfrm>
        </p:spPr>
        <p:txBody>
          <a:bodyPr rtlCol="0"/>
          <a:lstStyle/>
          <a:p>
            <a:pPr marL="0" indent="0" algn="r">
              <a:buNone/>
            </a:pP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найкоротший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порозуміння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народами.</a:t>
            </a:r>
          </a:p>
          <a:p>
            <a:pPr marL="0" indent="0" algn="r">
              <a:buNone/>
            </a:pP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Лукаш</a:t>
            </a:r>
            <a:endParaRPr lang="uk-UA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80" y="0"/>
            <a:ext cx="3009900" cy="18969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6740" y="-6410"/>
            <a:ext cx="2619375" cy="1995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0730" y="2852936"/>
            <a:ext cx="1762125" cy="26003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6300" y="469196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96" y="-63500"/>
            <a:ext cx="2047875" cy="222885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390555" y="76200"/>
            <a:ext cx="3884107" cy="1397000"/>
          </a:xfrm>
        </p:spPr>
        <p:txBody>
          <a:bodyPr>
            <a:normAutofit fontScale="90000"/>
          </a:bodyPr>
          <a:lstStyle/>
          <a:p>
            <a:r>
              <a:rPr lang="uk-UA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/>
              <a:t/>
            </a:r>
            <a:br>
              <a:rPr lang="uk-UA" dirty="0"/>
            </a:br>
            <a:endParaRPr lang="en-US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</a:t>
            </a:r>
            <a:endParaRPr lang="en-US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/>
        <p:txBody>
          <a:bodyPr rtlCol="0">
            <a:noAutofit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 (з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художнього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латин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текст,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тією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яку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автор</a:t>
            </a:r>
          </a:p>
          <a:p>
            <a:pPr marL="0" indent="0">
              <a:buNone/>
            </a:pPr>
            <a:endParaRPr lang="uk-UA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Місце для тексту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uk-UA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</a:t>
            </a:r>
            <a:endParaRPr lang="en-US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 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 відтворення тексту (усного чи писемного) засобами іншої мови. Щоб зробити переклад художнього твору, мало знати мову оригіналу й мову перекладу. Треба знати життя обох народів, спосіб їхнього мислення, історію, традиції, звичаї. Художній переклад є явищем одразу двох літератур — народу, мовою якого створювався оригінал, і народу, мовою якого він перекладається. Цей твір має зберігати колорит </a:t>
            </a:r>
            <a:r>
              <a:rPr lang="uk-UA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іноземності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водночас бути зрозумілим іномовному читачеві.</a:t>
            </a: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891" y="3717032"/>
            <a:ext cx="4680521" cy="3024336"/>
          </a:xfrm>
          <a:prstGeom prst="rect">
            <a:avLst/>
          </a:prstGeom>
        </p:spPr>
      </p:pic>
      <p:sp>
        <p:nvSpPr>
          <p:cNvPr id="10" name="Прямокутник 9"/>
          <p:cNvSpPr/>
          <p:nvPr/>
        </p:nvSpPr>
        <p:spPr>
          <a:xfrm>
            <a:off x="3286100" y="76200"/>
            <a:ext cx="84969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Переклад тим відрізняється від оригіналу, що оригінал — один, він існує в</a:t>
            </a:r>
            <a:b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остаточній і незмінній формі, а єдино можливого перекладу не буває, як не</a:t>
            </a:r>
            <a:b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буває, скажімо, єдиного виконання музичного твору: кожен виконавець надає</a:t>
            </a:r>
            <a:b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своїй інтерпретації власних відтінків, своєрідних рис.</a:t>
            </a:r>
            <a:b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uk-UA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Григорій Кочур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787400"/>
          </a:xfrm>
        </p:spPr>
        <p:txBody>
          <a:bodyPr rtlCol="0"/>
          <a:lstStyle/>
          <a:p>
            <a:pPr algn="ctr"/>
            <a:r>
              <a:rPr lang="uk-UA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перекладів. </a:t>
            </a:r>
            <a:endParaRPr lang="uk-UA" dirty="0"/>
          </a:p>
        </p:txBody>
      </p:sp>
      <p:pic>
        <p:nvPicPr>
          <p:cNvPr id="15" name="Місце для вмісту 1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10636" y="3573016"/>
            <a:ext cx="3528392" cy="2736303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765820" y="787400"/>
            <a:ext cx="2520280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Художній 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898146" y="1069707"/>
            <a:ext cx="2592288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Дослівний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9560392" y="2110055"/>
            <a:ext cx="2232248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непрямий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7944" y="1936964"/>
            <a:ext cx="1552448" cy="9266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82644" y="2190214"/>
            <a:ext cx="129645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uk-UA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endParaRPr lang="en-US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184241" y="1464416"/>
            <a:ext cx="2227923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очний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269876" y="2378816"/>
            <a:ext cx="2736304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Неточний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59349" y="5229200"/>
            <a:ext cx="2210544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овний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325485" y="3318865"/>
            <a:ext cx="2543320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Неповний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024399" y="4437112"/>
            <a:ext cx="2354560" cy="91440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2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04528"/>
          </a:xfrm>
        </p:spPr>
        <p:txBody>
          <a:bodyPr rtlCol="0">
            <a:normAutofit/>
          </a:bodyPr>
          <a:lstStyle/>
          <a:p>
            <a:pPr algn="ctr"/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 переспіву й перекладу </a:t>
            </a:r>
            <a:endParaRPr lang="uk-UA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965377"/>
              </p:ext>
            </p:extLst>
          </p:nvPr>
        </p:nvGraphicFramePr>
        <p:xfrm>
          <a:off x="621804" y="1701800"/>
          <a:ext cx="10197010" cy="4937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098505">
                  <a:extLst>
                    <a:ext uri="{9D8B030D-6E8A-4147-A177-3AD203B41FA5}">
                      <a16:colId xmlns:a16="http://schemas.microsoft.com/office/drawing/2014/main" val="2725761499"/>
                    </a:ext>
                  </a:extLst>
                </a:gridCol>
                <a:gridCol w="5098505">
                  <a:extLst>
                    <a:ext uri="{9D8B030D-6E8A-4147-A177-3AD203B41FA5}">
                      <a16:colId xmlns:a16="http://schemas.microsoft.com/office/drawing/2014/main" val="818963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Переклад (художній)</a:t>
                      </a:r>
                      <a:endParaRPr lang="en-US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Переспів</a:t>
                      </a:r>
                      <a:endParaRPr lang="en-US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87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Точне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відтворення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змістових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формальних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домінант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першоджерела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іншомовного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оригіналу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Висловлення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позиції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автора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іншомовного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оригіналу</a:t>
                      </a:r>
                      <a:endParaRPr lang="ru-RU" b="1" i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Збереження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колориту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іноземності</a:t>
                      </a:r>
                      <a:r>
                        <a:rPr lang="ru-RU" b="1" i="1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зв’язку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епохою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життям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іншої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країни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її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традиціями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звичаями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тощо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endParaRPr lang="ru-RU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Подібність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оригіналу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окремих</a:t>
                      </a:r>
                      <a:r>
                        <a:rPr lang="ru-RU" b="1" i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елементах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сюжети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мотиви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образи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тощо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але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цілком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самостійний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твір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Висловлення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власної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позиції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автора.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Виразний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національний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колорит,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наближення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духовних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країни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й народу автора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переспіву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ru-RU" b="1" i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019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9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76536"/>
          </a:xfrm>
        </p:spPr>
        <p:txBody>
          <a:bodyPr>
            <a:normAutofit/>
          </a:bodyPr>
          <a:lstStyle/>
          <a:p>
            <a:pPr algn="ctr"/>
            <a:r>
              <a:rPr lang="uk-UA" sz="5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Запам'ятай !!!!!</a:t>
            </a:r>
            <a:endParaRPr lang="en-US" sz="5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05780" y="1701800"/>
            <a:ext cx="10868883" cy="4470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художнього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латин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первісний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текст,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яку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обрав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автор. </a:t>
            </a:r>
            <a:endParaRPr lang="ru-RU" sz="28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усного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висловлювання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писемного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Переспів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(як правило,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віршований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написаний за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тивами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автора, з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наслідування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склад=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ників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першоджерела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наближений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перекладу й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все ж таки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відмінний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формою, з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раженою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авторською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позицією</a:t>
            </a:r>
            <a:endParaRPr lang="en-US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2412" y="116633"/>
            <a:ext cx="93745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країнські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письменники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перекладачі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Леся </a:t>
            </a:r>
            <a:r>
              <a:rPr lang="ru-RU" dirty="0" err="1"/>
              <a:t>Українка</a:t>
            </a:r>
            <a:r>
              <a:rPr lang="ru-RU" dirty="0"/>
              <a:t>, </a:t>
            </a:r>
          </a:p>
          <a:p>
            <a:endParaRPr lang="ru-RU" dirty="0"/>
          </a:p>
        </p:txBody>
      </p:sp>
      <p:pic>
        <p:nvPicPr>
          <p:cNvPr id="18436" name="Picture 4" descr="C:\Users\1\Desktop\franko2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412" y="1362760"/>
            <a:ext cx="4099728" cy="53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1\Desktop\Леся Украинка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75" y="1418114"/>
            <a:ext cx="3944423" cy="519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2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\Desktop\вовч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453" r="-5573" b="13644"/>
          <a:stretch/>
        </p:blipFill>
        <p:spPr bwMode="auto">
          <a:xfrm>
            <a:off x="1476297" y="1919966"/>
            <a:ext cx="4749698" cy="467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1\Desktop\13108078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317" y="1919967"/>
            <a:ext cx="3475734" cy="479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78389" y="188640"/>
            <a:ext cx="554461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i="1" dirty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Пантелеймон </a:t>
            </a:r>
            <a:r>
              <a:rPr lang="ru-RU" sz="4400" b="1" i="1" dirty="0" err="1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</a:t>
            </a:r>
            <a:r>
              <a:rPr lang="uk-UA" sz="4400" b="1" i="1" dirty="0" err="1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</a:t>
            </a:r>
            <a:endParaRPr lang="ru-RU" sz="4400" b="1" i="1" dirty="0">
              <a:ln w="1143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4761080" cy="988356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Марко Вовчок</a:t>
            </a: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тексту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0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9796" y="764704"/>
            <a:ext cx="5544617" cy="5258399"/>
          </a:xfrm>
          <a:prstGeom prst="rect">
            <a:avLst/>
          </a:prstGeom>
        </p:spPr>
      </p:pic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Місце для вмісту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483886" y="692696"/>
            <a:ext cx="4608512" cy="545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2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1\Desktop\moek-moQ2W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876" y="1556792"/>
            <a:ext cx="3810000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1\Desktop\0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516" y="1636340"/>
            <a:ext cx="3797695" cy="482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Зеров                     М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Драй-Хмара</a:t>
            </a:r>
            <a:r>
              <a:rPr lang="uk-UA" dirty="0"/>
              <a:t/>
            </a:r>
            <a:br>
              <a:rPr lang="uk-UA" dirty="0"/>
            </a:br>
            <a:endParaRPr lang="en-US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0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8327" y="212340"/>
            <a:ext cx="4572000" cy="6463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lvl="0"/>
            <a:endParaRPr lang="ru-RU" sz="3600" b="1" dirty="0">
              <a:solidFill>
                <a:prstClr val="black"/>
              </a:solidFill>
            </a:endParaRPr>
          </a:p>
        </p:txBody>
      </p:sp>
      <p:pic>
        <p:nvPicPr>
          <p:cNvPr id="23554" name="Picture 2" descr="C:\Users\1\Desktop\250px-Leonid_Pervomayskyi_-_19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61" y="2994893"/>
            <a:ext cx="1986136" cy="316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Users\1\Desktop\Downloads\Borys_Ten_1930-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383" y="435627"/>
            <a:ext cx="1872208" cy="267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08934" y="3098396"/>
            <a:ext cx="2089418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Борис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6" name="Picture 4" descr="C:\Users\1\Desktop\Downloads\Григорій_Кочур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780" y="194388"/>
            <a:ext cx="1800200" cy="279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327088" y="2998433"/>
            <a:ext cx="2239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Кочур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7" name="Picture 5" descr="C:\Users\1\Desktop\Downloads\Mykola_Lukasz_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505" y="3781137"/>
            <a:ext cx="1747684" cy="261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703968" y="6323010"/>
            <a:ext cx="19728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Лукаш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7788" y="6316623"/>
            <a:ext cx="53920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Первомайський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8" name="Picture 6" descr="C:\Users\1\Desktop\Полноэкранная_запись_25.07.2012_811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95" y="1364644"/>
            <a:ext cx="2346640" cy="310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04696" y="4797152"/>
            <a:ext cx="3486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 Стешенко </a:t>
            </a:r>
          </a:p>
        </p:txBody>
      </p:sp>
    </p:spTree>
    <p:extLst>
      <p:ext uri="{BB962C8B-B14F-4D97-AF65-F5344CB8AC3E}">
        <p14:creationId xmlns:p14="http://schemas.microsoft.com/office/powerpoint/2010/main" val="64430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ія дня відкритих дверей у класі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976611_TF03460507" id="{5D7EECF6-32E1-4F3D-A2B0-C520FD7D9976}" vid="{324F44EB-628F-46F9-ACCA-32AA91E6A12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Презентація дня відкритих дверей у класі</Template>
  <TotalTime>54</TotalTime>
  <Words>370</Words>
  <Application>Microsoft Office PowerPoint</Application>
  <PresentationFormat>Довільний</PresentationFormat>
  <Paragraphs>59</Paragraphs>
  <Slides>11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Times New Roman</vt:lpstr>
      <vt:lpstr>Презентація дня відкритих дверей у класі</vt:lpstr>
      <vt:lpstr>Вступ . Оригінал і переклад. Види перекладів, специфіка художнього перекладу. </vt:lpstr>
      <vt:lpstr>Презентація PowerPoint</vt:lpstr>
      <vt:lpstr>     </vt:lpstr>
      <vt:lpstr>Види перекладів. </vt:lpstr>
      <vt:lpstr>Відмінності переспіву й перекладу </vt:lpstr>
      <vt:lpstr>Запам'ятай !!!!!</vt:lpstr>
      <vt:lpstr>Презентація PowerPoint</vt:lpstr>
      <vt:lpstr>Марко Вовчок</vt:lpstr>
      <vt:lpstr>Презентація PowerPoint</vt:lpstr>
      <vt:lpstr>М. Зеров                     М. Драй-Хмара 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 . Оригінал і переклад. Види перекладів, специфіка художнього перекладу.</dc:title>
  <dc:creator>Пользователь Windows</dc:creator>
  <cp:lastModifiedBy>Пользователь Windows</cp:lastModifiedBy>
  <cp:revision>7</cp:revision>
  <dcterms:created xsi:type="dcterms:W3CDTF">2020-06-21T14:42:57Z</dcterms:created>
  <dcterms:modified xsi:type="dcterms:W3CDTF">2020-06-21T15:37:15Z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