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3" d="100"/>
          <a:sy n="63" d="100"/>
        </p:scale>
        <p:origin x="78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ru-RU"/>
              <a:t>Образец заголовка</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98395622-F6EB-4572-AE56-FF385F7277E4}" type="datetimeFigureOut">
              <a:rPr lang="ru-UA" smtClean="0"/>
              <a:t>20.08.2021</a:t>
            </a:fld>
            <a:endParaRPr lang="ru-UA"/>
          </a:p>
        </p:txBody>
      </p:sp>
      <p:sp>
        <p:nvSpPr>
          <p:cNvPr id="5" name="Footer Placeholder 4"/>
          <p:cNvSpPr>
            <a:spLocks noGrp="1"/>
          </p:cNvSpPr>
          <p:nvPr>
            <p:ph type="ftr" sz="quarter" idx="11"/>
          </p:nvPr>
        </p:nvSpPr>
        <p:spPr>
          <a:xfrm>
            <a:off x="2416500" y="329307"/>
            <a:ext cx="4973915" cy="309201"/>
          </a:xfrm>
        </p:spPr>
        <p:txBody>
          <a:bodyPr/>
          <a:lstStyle/>
          <a:p>
            <a:endParaRPr lang="ru-UA"/>
          </a:p>
        </p:txBody>
      </p:sp>
      <p:sp>
        <p:nvSpPr>
          <p:cNvPr id="6" name="Slide Number Placeholder 5"/>
          <p:cNvSpPr>
            <a:spLocks noGrp="1"/>
          </p:cNvSpPr>
          <p:nvPr>
            <p:ph type="sldNum" sz="quarter" idx="12"/>
          </p:nvPr>
        </p:nvSpPr>
        <p:spPr>
          <a:xfrm>
            <a:off x="1437664" y="798973"/>
            <a:ext cx="811019" cy="503578"/>
          </a:xfrm>
        </p:spPr>
        <p:txBody>
          <a:bodyPr/>
          <a:lstStyle/>
          <a:p>
            <a:fld id="{681FD494-9897-4065-95F7-DB957033791F}" type="slidenum">
              <a:rPr lang="ru-UA" smtClean="0"/>
              <a:t>‹#›</a:t>
            </a:fld>
            <a:endParaRPr lang="ru-UA"/>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9294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98395622-F6EB-4572-AE56-FF385F7277E4}" type="datetimeFigureOut">
              <a:rPr lang="ru-UA" smtClean="0"/>
              <a:t>20.08.2021</a:t>
            </a:fld>
            <a:endParaRPr lang="ru-UA"/>
          </a:p>
        </p:txBody>
      </p:sp>
      <p:sp>
        <p:nvSpPr>
          <p:cNvPr id="5" name="Footer Placeholder 4"/>
          <p:cNvSpPr>
            <a:spLocks noGrp="1"/>
          </p:cNvSpPr>
          <p:nvPr>
            <p:ph type="ftr" sz="quarter" idx="11"/>
          </p:nvPr>
        </p:nvSpPr>
        <p:spPr/>
        <p:txBody>
          <a:bodyPr/>
          <a:lstStyle/>
          <a:p>
            <a:endParaRPr lang="ru-UA"/>
          </a:p>
        </p:txBody>
      </p:sp>
      <p:sp>
        <p:nvSpPr>
          <p:cNvPr id="6" name="Slide Number Placeholder 5"/>
          <p:cNvSpPr>
            <a:spLocks noGrp="1"/>
          </p:cNvSpPr>
          <p:nvPr>
            <p:ph type="sldNum" sz="quarter" idx="12"/>
          </p:nvPr>
        </p:nvSpPr>
        <p:spPr/>
        <p:txBody>
          <a:bodyPr/>
          <a:lstStyle/>
          <a:p>
            <a:fld id="{681FD494-9897-4065-95F7-DB957033791F}" type="slidenum">
              <a:rPr lang="ru-UA" smtClean="0"/>
              <a:t>‹#›</a:t>
            </a:fld>
            <a:endParaRPr lang="ru-UA"/>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396509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ru-RU"/>
              <a:t>Образец заголовка</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98395622-F6EB-4572-AE56-FF385F7277E4}" type="datetimeFigureOut">
              <a:rPr lang="ru-UA" smtClean="0"/>
              <a:t>20.08.2021</a:t>
            </a:fld>
            <a:endParaRPr lang="ru-UA"/>
          </a:p>
        </p:txBody>
      </p:sp>
      <p:sp>
        <p:nvSpPr>
          <p:cNvPr id="5" name="Footer Placeholder 4"/>
          <p:cNvSpPr>
            <a:spLocks noGrp="1"/>
          </p:cNvSpPr>
          <p:nvPr>
            <p:ph type="ftr" sz="quarter" idx="11"/>
          </p:nvPr>
        </p:nvSpPr>
        <p:spPr/>
        <p:txBody>
          <a:bodyPr/>
          <a:lstStyle/>
          <a:p>
            <a:endParaRPr lang="ru-UA"/>
          </a:p>
        </p:txBody>
      </p:sp>
      <p:sp>
        <p:nvSpPr>
          <p:cNvPr id="6" name="Slide Number Placeholder 5"/>
          <p:cNvSpPr>
            <a:spLocks noGrp="1"/>
          </p:cNvSpPr>
          <p:nvPr>
            <p:ph type="sldNum" sz="quarter" idx="12"/>
          </p:nvPr>
        </p:nvSpPr>
        <p:spPr/>
        <p:txBody>
          <a:bodyPr/>
          <a:lstStyle/>
          <a:p>
            <a:fld id="{681FD494-9897-4065-95F7-DB957033791F}" type="slidenum">
              <a:rPr lang="ru-UA" smtClean="0"/>
              <a:t>‹#›</a:t>
            </a:fld>
            <a:endParaRPr lang="ru-UA"/>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511065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98395622-F6EB-4572-AE56-FF385F7277E4}" type="datetimeFigureOut">
              <a:rPr lang="ru-UA" smtClean="0"/>
              <a:t>20.08.2021</a:t>
            </a:fld>
            <a:endParaRPr lang="ru-UA"/>
          </a:p>
        </p:txBody>
      </p:sp>
      <p:sp>
        <p:nvSpPr>
          <p:cNvPr id="6" name="Footer Placeholder 5"/>
          <p:cNvSpPr>
            <a:spLocks noGrp="1"/>
          </p:cNvSpPr>
          <p:nvPr>
            <p:ph type="ftr" sz="quarter" idx="11"/>
          </p:nvPr>
        </p:nvSpPr>
        <p:spPr/>
        <p:txBody>
          <a:bodyPr/>
          <a:lstStyle/>
          <a:p>
            <a:endParaRPr lang="ru-UA"/>
          </a:p>
        </p:txBody>
      </p:sp>
      <p:sp>
        <p:nvSpPr>
          <p:cNvPr id="7" name="Slide Number Placeholder 6"/>
          <p:cNvSpPr>
            <a:spLocks noGrp="1"/>
          </p:cNvSpPr>
          <p:nvPr>
            <p:ph type="sldNum" sz="quarter" idx="12"/>
          </p:nvPr>
        </p:nvSpPr>
        <p:spPr/>
        <p:txBody>
          <a:bodyPr/>
          <a:lstStyle/>
          <a:p>
            <a:fld id="{681FD494-9897-4065-95F7-DB957033791F}" type="slidenum">
              <a:rPr lang="ru-UA" smtClean="0"/>
              <a:t>‹#›</a:t>
            </a:fld>
            <a:endParaRPr lang="ru-UA"/>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827071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447191" y="2824269"/>
            <a:ext cx="4645152" cy="264445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412362" y="2821491"/>
            <a:ext cx="4645152" cy="263737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98395622-F6EB-4572-AE56-FF385F7277E4}" type="datetimeFigureOut">
              <a:rPr lang="ru-UA" smtClean="0"/>
              <a:t>20.08.2021</a:t>
            </a:fld>
            <a:endParaRPr lang="ru-UA"/>
          </a:p>
        </p:txBody>
      </p:sp>
      <p:sp>
        <p:nvSpPr>
          <p:cNvPr id="8" name="Footer Placeholder 7"/>
          <p:cNvSpPr>
            <a:spLocks noGrp="1"/>
          </p:cNvSpPr>
          <p:nvPr>
            <p:ph type="ftr" sz="quarter" idx="11"/>
          </p:nvPr>
        </p:nvSpPr>
        <p:spPr/>
        <p:txBody>
          <a:bodyPr/>
          <a:lstStyle/>
          <a:p>
            <a:endParaRPr lang="ru-UA"/>
          </a:p>
        </p:txBody>
      </p:sp>
      <p:sp>
        <p:nvSpPr>
          <p:cNvPr id="9" name="Slide Number Placeholder 8"/>
          <p:cNvSpPr>
            <a:spLocks noGrp="1"/>
          </p:cNvSpPr>
          <p:nvPr>
            <p:ph type="sldNum" sz="quarter" idx="12"/>
          </p:nvPr>
        </p:nvSpPr>
        <p:spPr/>
        <p:txBody>
          <a:bodyPr/>
          <a:lstStyle/>
          <a:p>
            <a:fld id="{681FD494-9897-4065-95F7-DB957033791F}" type="slidenum">
              <a:rPr lang="ru-UA" smtClean="0"/>
              <a:t>‹#›</a:t>
            </a:fld>
            <a:endParaRPr lang="ru-UA"/>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572024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98395622-F6EB-4572-AE56-FF385F7277E4}" type="datetimeFigureOut">
              <a:rPr lang="ru-UA" smtClean="0"/>
              <a:t>20.08.2021</a:t>
            </a:fld>
            <a:endParaRPr lang="ru-UA"/>
          </a:p>
        </p:txBody>
      </p:sp>
      <p:sp>
        <p:nvSpPr>
          <p:cNvPr id="4" name="Footer Placeholder 3"/>
          <p:cNvSpPr>
            <a:spLocks noGrp="1"/>
          </p:cNvSpPr>
          <p:nvPr>
            <p:ph type="ftr" sz="quarter" idx="11"/>
          </p:nvPr>
        </p:nvSpPr>
        <p:spPr/>
        <p:txBody>
          <a:bodyPr/>
          <a:lstStyle/>
          <a:p>
            <a:endParaRPr lang="ru-UA"/>
          </a:p>
        </p:txBody>
      </p:sp>
      <p:sp>
        <p:nvSpPr>
          <p:cNvPr id="5" name="Slide Number Placeholder 4"/>
          <p:cNvSpPr>
            <a:spLocks noGrp="1"/>
          </p:cNvSpPr>
          <p:nvPr>
            <p:ph type="sldNum" sz="quarter" idx="12"/>
          </p:nvPr>
        </p:nvSpPr>
        <p:spPr/>
        <p:txBody>
          <a:bodyPr/>
          <a:lstStyle/>
          <a:p>
            <a:fld id="{681FD494-9897-4065-95F7-DB957033791F}" type="slidenum">
              <a:rPr lang="ru-UA" smtClean="0"/>
              <a:t>‹#›</a:t>
            </a:fld>
            <a:endParaRPr lang="ru-UA"/>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77136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395622-F6EB-4572-AE56-FF385F7277E4}" type="datetimeFigureOut">
              <a:rPr lang="ru-UA" smtClean="0"/>
              <a:t>20.08.2021</a:t>
            </a:fld>
            <a:endParaRPr lang="ru-UA"/>
          </a:p>
        </p:txBody>
      </p:sp>
      <p:sp>
        <p:nvSpPr>
          <p:cNvPr id="3" name="Footer Placeholder 2"/>
          <p:cNvSpPr>
            <a:spLocks noGrp="1"/>
          </p:cNvSpPr>
          <p:nvPr>
            <p:ph type="ftr" sz="quarter" idx="11"/>
          </p:nvPr>
        </p:nvSpPr>
        <p:spPr/>
        <p:txBody>
          <a:bodyPr/>
          <a:lstStyle/>
          <a:p>
            <a:endParaRPr lang="ru-UA"/>
          </a:p>
        </p:txBody>
      </p:sp>
      <p:sp>
        <p:nvSpPr>
          <p:cNvPr id="4" name="Slide Number Placeholder 3"/>
          <p:cNvSpPr>
            <a:spLocks noGrp="1"/>
          </p:cNvSpPr>
          <p:nvPr>
            <p:ph type="sldNum" sz="quarter" idx="12"/>
          </p:nvPr>
        </p:nvSpPr>
        <p:spPr/>
        <p:txBody>
          <a:bodyPr/>
          <a:lstStyle/>
          <a:p>
            <a:fld id="{681FD494-9897-4065-95F7-DB957033791F}" type="slidenum">
              <a:rPr lang="ru-UA" smtClean="0"/>
              <a:t>‹#›</a:t>
            </a:fld>
            <a:endParaRPr lang="ru-UA"/>
          </a:p>
        </p:txBody>
      </p:sp>
    </p:spTree>
    <p:extLst>
      <p:ext uri="{BB962C8B-B14F-4D97-AF65-F5344CB8AC3E}">
        <p14:creationId xmlns:p14="http://schemas.microsoft.com/office/powerpoint/2010/main" val="39468973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ru-RU"/>
              <a:t>Образец заголовка</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98395622-F6EB-4572-AE56-FF385F7277E4}" type="datetimeFigureOut">
              <a:rPr lang="ru-UA" smtClean="0"/>
              <a:t>20.08.2021</a:t>
            </a:fld>
            <a:endParaRPr lang="ru-UA"/>
          </a:p>
        </p:txBody>
      </p:sp>
      <p:sp>
        <p:nvSpPr>
          <p:cNvPr id="6" name="Footer Placeholder 5"/>
          <p:cNvSpPr>
            <a:spLocks noGrp="1"/>
          </p:cNvSpPr>
          <p:nvPr>
            <p:ph type="ftr" sz="quarter" idx="11"/>
          </p:nvPr>
        </p:nvSpPr>
        <p:spPr/>
        <p:txBody>
          <a:bodyPr/>
          <a:lstStyle/>
          <a:p>
            <a:endParaRPr lang="ru-UA"/>
          </a:p>
        </p:txBody>
      </p:sp>
      <p:sp>
        <p:nvSpPr>
          <p:cNvPr id="7" name="Slide Number Placeholder 6"/>
          <p:cNvSpPr>
            <a:spLocks noGrp="1"/>
          </p:cNvSpPr>
          <p:nvPr>
            <p:ph type="sldNum" sz="quarter" idx="12"/>
          </p:nvPr>
        </p:nvSpPr>
        <p:spPr/>
        <p:txBody>
          <a:bodyPr/>
          <a:lstStyle/>
          <a:p>
            <a:fld id="{681FD494-9897-4065-95F7-DB957033791F}" type="slidenum">
              <a:rPr lang="ru-UA" smtClean="0"/>
              <a:t>‹#›</a:t>
            </a:fld>
            <a:endParaRPr lang="ru-UA"/>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176736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98395622-F6EB-4572-AE56-FF385F7277E4}" type="datetimeFigureOut">
              <a:rPr lang="ru-UA" smtClean="0"/>
              <a:t>20.08.2021</a:t>
            </a:fld>
            <a:endParaRPr lang="ru-UA"/>
          </a:p>
        </p:txBody>
      </p:sp>
      <p:sp>
        <p:nvSpPr>
          <p:cNvPr id="6" name="Footer Placeholder 5"/>
          <p:cNvSpPr>
            <a:spLocks noGrp="1"/>
          </p:cNvSpPr>
          <p:nvPr>
            <p:ph type="ftr" sz="quarter" idx="11"/>
          </p:nvPr>
        </p:nvSpPr>
        <p:spPr>
          <a:xfrm>
            <a:off x="1447382" y="318640"/>
            <a:ext cx="5541004" cy="320931"/>
          </a:xfrm>
        </p:spPr>
        <p:txBody>
          <a:bodyPr/>
          <a:lstStyle/>
          <a:p>
            <a:endParaRPr lang="ru-UA"/>
          </a:p>
        </p:txBody>
      </p:sp>
      <p:sp>
        <p:nvSpPr>
          <p:cNvPr id="7" name="Slide Number Placeholder 6"/>
          <p:cNvSpPr>
            <a:spLocks noGrp="1"/>
          </p:cNvSpPr>
          <p:nvPr>
            <p:ph type="sldNum" sz="quarter" idx="12"/>
          </p:nvPr>
        </p:nvSpPr>
        <p:spPr/>
        <p:txBody>
          <a:bodyPr/>
          <a:lstStyle/>
          <a:p>
            <a:fld id="{681FD494-9897-4065-95F7-DB957033791F}" type="slidenum">
              <a:rPr lang="ru-UA" smtClean="0"/>
              <a:t>‹#›</a:t>
            </a:fld>
            <a:endParaRPr lang="ru-UA"/>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78816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98395622-F6EB-4572-AE56-FF385F7277E4}" type="datetimeFigureOut">
              <a:rPr lang="ru-UA" smtClean="0"/>
              <a:t>20.08.2021</a:t>
            </a:fld>
            <a:endParaRPr lang="ru-UA"/>
          </a:p>
        </p:txBody>
      </p:sp>
      <p:sp>
        <p:nvSpPr>
          <p:cNvPr id="5" name="Footer Placeholder 4"/>
          <p:cNvSpPr>
            <a:spLocks noGrp="1"/>
          </p:cNvSpPr>
          <p:nvPr>
            <p:ph type="ftr" sz="quarter" idx="11"/>
          </p:nvPr>
        </p:nvSpPr>
        <p:spPr/>
        <p:txBody>
          <a:bodyPr/>
          <a:lstStyle/>
          <a:p>
            <a:endParaRPr lang="ru-UA"/>
          </a:p>
        </p:txBody>
      </p:sp>
      <p:sp>
        <p:nvSpPr>
          <p:cNvPr id="6" name="Slide Number Placeholder 5"/>
          <p:cNvSpPr>
            <a:spLocks noGrp="1"/>
          </p:cNvSpPr>
          <p:nvPr>
            <p:ph type="sldNum" sz="quarter" idx="12"/>
          </p:nvPr>
        </p:nvSpPr>
        <p:spPr/>
        <p:txBody>
          <a:bodyPr/>
          <a:lstStyle/>
          <a:p>
            <a:fld id="{681FD494-9897-4065-95F7-DB957033791F}" type="slidenum">
              <a:rPr lang="ru-UA" smtClean="0"/>
              <a:t>‹#›</a:t>
            </a:fld>
            <a:endParaRPr lang="ru-UA"/>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248035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ru-RU"/>
              <a:t>Образец заголовка</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98395622-F6EB-4572-AE56-FF385F7277E4}" type="datetimeFigureOut">
              <a:rPr lang="ru-UA" smtClean="0"/>
              <a:t>20.08.2021</a:t>
            </a:fld>
            <a:endParaRPr lang="ru-UA"/>
          </a:p>
        </p:txBody>
      </p:sp>
      <p:sp>
        <p:nvSpPr>
          <p:cNvPr id="5" name="Footer Placeholder 4"/>
          <p:cNvSpPr>
            <a:spLocks noGrp="1"/>
          </p:cNvSpPr>
          <p:nvPr>
            <p:ph type="ftr" sz="quarter" idx="11"/>
          </p:nvPr>
        </p:nvSpPr>
        <p:spPr/>
        <p:txBody>
          <a:bodyPr/>
          <a:lstStyle/>
          <a:p>
            <a:endParaRPr lang="ru-UA"/>
          </a:p>
        </p:txBody>
      </p:sp>
      <p:sp>
        <p:nvSpPr>
          <p:cNvPr id="6" name="Slide Number Placeholder 5"/>
          <p:cNvSpPr>
            <a:spLocks noGrp="1"/>
          </p:cNvSpPr>
          <p:nvPr>
            <p:ph type="sldNum" sz="quarter" idx="12"/>
          </p:nvPr>
        </p:nvSpPr>
        <p:spPr/>
        <p:txBody>
          <a:bodyPr/>
          <a:lstStyle/>
          <a:p>
            <a:fld id="{681FD494-9897-4065-95F7-DB957033791F}" type="slidenum">
              <a:rPr lang="ru-UA" smtClean="0"/>
              <a:t>‹#›</a:t>
            </a:fld>
            <a:endParaRPr lang="ru-UA"/>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248604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98395622-F6EB-4572-AE56-FF385F7277E4}" type="datetimeFigureOut">
              <a:rPr lang="ru-UA" smtClean="0"/>
              <a:t>20.08.2021</a:t>
            </a:fld>
            <a:endParaRPr lang="ru-UA"/>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ru-UA"/>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81FD494-9897-4065-95F7-DB957033791F}" type="slidenum">
              <a:rPr lang="ru-UA" smtClean="0"/>
              <a:t>‹#›</a:t>
            </a:fld>
            <a:endParaRPr lang="ru-UA"/>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6079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8398F70-8FC0-49B6-BD48-AC31AB1CE712}"/>
              </a:ext>
            </a:extLst>
          </p:cNvPr>
          <p:cNvSpPr>
            <a:spLocks noGrp="1"/>
          </p:cNvSpPr>
          <p:nvPr>
            <p:ph type="ctrTitle"/>
          </p:nvPr>
        </p:nvSpPr>
        <p:spPr/>
        <p:txBody>
          <a:bodyPr>
            <a:normAutofit/>
          </a:bodyPr>
          <a:lstStyle/>
          <a:p>
            <a:r>
              <a:rPr lang="ru-UA" sz="4800" dirty="0" err="1">
                <a:latin typeface="Times New Roman" panose="02020603050405020304" pitchFamily="18" charset="0"/>
                <a:cs typeface="Times New Roman" panose="02020603050405020304" pitchFamily="18" charset="0"/>
              </a:rPr>
              <a:t>Оригінал</a:t>
            </a:r>
            <a:r>
              <a:rPr lang="ru-UA" sz="4800" dirty="0">
                <a:latin typeface="Times New Roman" panose="02020603050405020304" pitchFamily="18" charset="0"/>
                <a:cs typeface="Times New Roman" panose="02020603050405020304" pitchFamily="18" charset="0"/>
              </a:rPr>
              <a:t> і переклад. </a:t>
            </a:r>
            <a:r>
              <a:rPr lang="ru-UA" sz="4800" dirty="0" err="1">
                <a:latin typeface="Times New Roman" panose="02020603050405020304" pitchFamily="18" charset="0"/>
                <a:cs typeface="Times New Roman" panose="02020603050405020304" pitchFamily="18" charset="0"/>
              </a:rPr>
              <a:t>Види</a:t>
            </a:r>
            <a:r>
              <a:rPr lang="ru-UA" sz="4800" dirty="0">
                <a:latin typeface="Times New Roman" panose="02020603050405020304" pitchFamily="18" charset="0"/>
                <a:cs typeface="Times New Roman" panose="02020603050405020304" pitchFamily="18" charset="0"/>
              </a:rPr>
              <a:t> </a:t>
            </a:r>
            <a:r>
              <a:rPr lang="ru-UA" sz="4800" dirty="0" err="1">
                <a:latin typeface="Times New Roman" panose="02020603050405020304" pitchFamily="18" charset="0"/>
                <a:cs typeface="Times New Roman" panose="02020603050405020304" pitchFamily="18" charset="0"/>
              </a:rPr>
              <a:t>перекладів</a:t>
            </a:r>
            <a:r>
              <a:rPr lang="ru-RU" sz="4800" dirty="0">
                <a:latin typeface="Times New Roman" panose="02020603050405020304" pitchFamily="18" charset="0"/>
                <a:cs typeface="Times New Roman" panose="02020603050405020304" pitchFamily="18" charset="0"/>
              </a:rPr>
              <a:t>.</a:t>
            </a:r>
            <a:br>
              <a:rPr lang="ru-UA" dirty="0"/>
            </a:br>
            <a:endParaRPr lang="ru-UA" dirty="0"/>
          </a:p>
        </p:txBody>
      </p:sp>
      <p:sp>
        <p:nvSpPr>
          <p:cNvPr id="3" name="Подзаголовок 2">
            <a:extLst>
              <a:ext uri="{FF2B5EF4-FFF2-40B4-BE49-F238E27FC236}">
                <a16:creationId xmlns:a16="http://schemas.microsoft.com/office/drawing/2014/main" id="{1AD4E53D-216C-43FD-AB81-48D7A230292B}"/>
              </a:ext>
            </a:extLst>
          </p:cNvPr>
          <p:cNvSpPr>
            <a:spLocks noGrp="1"/>
          </p:cNvSpPr>
          <p:nvPr>
            <p:ph type="subTitle" idx="1"/>
          </p:nvPr>
        </p:nvSpPr>
        <p:spPr>
          <a:xfrm>
            <a:off x="5689600" y="3642964"/>
            <a:ext cx="6614932" cy="977621"/>
          </a:xfrm>
        </p:spPr>
        <p:txBody>
          <a:bodyPr>
            <a:noAutofit/>
          </a:bodyPr>
          <a:lstStyle/>
          <a:p>
            <a:r>
              <a:rPr lang="ru-RU" sz="3600" dirty="0" err="1">
                <a:latin typeface="Times New Roman" panose="02020603050405020304" pitchFamily="18" charset="0"/>
                <a:cs typeface="Times New Roman" panose="02020603050405020304" pitchFamily="18" charset="0"/>
              </a:rPr>
              <a:t>специфіка</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художнього</a:t>
            </a:r>
            <a:r>
              <a:rPr lang="ru-RU" sz="3600" dirty="0">
                <a:latin typeface="Times New Roman" panose="02020603050405020304" pitchFamily="18" charset="0"/>
                <a:cs typeface="Times New Roman" panose="02020603050405020304" pitchFamily="18" charset="0"/>
              </a:rPr>
              <a:t> перекладу. Переклад і </a:t>
            </a:r>
            <a:r>
              <a:rPr lang="ru-RU" sz="3600" dirty="0" err="1">
                <a:latin typeface="Times New Roman" panose="02020603050405020304" pitchFamily="18" charset="0"/>
                <a:cs typeface="Times New Roman" panose="02020603050405020304" pitchFamily="18" charset="0"/>
              </a:rPr>
              <a:t>переспів</a:t>
            </a:r>
            <a:endParaRPr lang="ru-UA"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950665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1EE655E-00C2-4682-A2D4-5A92DC8DAED3}"/>
              </a:ext>
            </a:extLst>
          </p:cNvPr>
          <p:cNvSpPr>
            <a:spLocks noGrp="1"/>
          </p:cNvSpPr>
          <p:nvPr>
            <p:ph type="title"/>
          </p:nvPr>
        </p:nvSpPr>
        <p:spPr/>
        <p:txBody>
          <a:bodyPr/>
          <a:lstStyle/>
          <a:p>
            <a:r>
              <a:rPr lang="ru-RU" dirty="0" err="1"/>
              <a:t>Вікторина</a:t>
            </a:r>
            <a:r>
              <a:rPr lang="ru-RU" dirty="0"/>
              <a:t> «</a:t>
            </a:r>
            <a:r>
              <a:rPr lang="ru-RU" dirty="0" err="1"/>
              <a:t>Впізнай</a:t>
            </a:r>
            <a:r>
              <a:rPr lang="ru-RU" dirty="0"/>
              <a:t> героя за </a:t>
            </a:r>
            <a:r>
              <a:rPr lang="ru-RU" dirty="0" err="1"/>
              <a:t>картинкою</a:t>
            </a:r>
            <a:r>
              <a:rPr lang="ru-RU" dirty="0"/>
              <a:t>»</a:t>
            </a:r>
            <a:endParaRPr lang="ru-UA" dirty="0"/>
          </a:p>
        </p:txBody>
      </p:sp>
      <p:pic>
        <p:nvPicPr>
          <p:cNvPr id="4" name="Объект 3">
            <a:extLst>
              <a:ext uri="{FF2B5EF4-FFF2-40B4-BE49-F238E27FC236}">
                <a16:creationId xmlns:a16="http://schemas.microsoft.com/office/drawing/2014/main" id="{84BEBF82-C16C-41E1-BD81-1921F1B5F657}"/>
              </a:ext>
            </a:extLst>
          </p:cNvPr>
          <p:cNvPicPr>
            <a:picLocks noGrp="1" noChangeAspect="1"/>
          </p:cNvPicPr>
          <p:nvPr>
            <p:ph idx="1"/>
          </p:nvPr>
        </p:nvPicPr>
        <p:blipFill>
          <a:blip r:embed="rId2"/>
          <a:stretch>
            <a:fillRect/>
          </a:stretch>
        </p:blipFill>
        <p:spPr>
          <a:xfrm>
            <a:off x="91877" y="1945005"/>
            <a:ext cx="3158251" cy="3449638"/>
          </a:xfrm>
          <a:prstGeom prst="rect">
            <a:avLst/>
          </a:prstGeom>
        </p:spPr>
      </p:pic>
      <p:pic>
        <p:nvPicPr>
          <p:cNvPr id="5" name="Рисунок 4">
            <a:extLst>
              <a:ext uri="{FF2B5EF4-FFF2-40B4-BE49-F238E27FC236}">
                <a16:creationId xmlns:a16="http://schemas.microsoft.com/office/drawing/2014/main" id="{0DC4A14E-7C56-4628-AB36-8B8BE7475FAA}"/>
              </a:ext>
            </a:extLst>
          </p:cNvPr>
          <p:cNvPicPr>
            <a:picLocks noChangeAspect="1"/>
          </p:cNvPicPr>
          <p:nvPr/>
        </p:nvPicPr>
        <p:blipFill>
          <a:blip r:embed="rId3"/>
          <a:stretch>
            <a:fillRect/>
          </a:stretch>
        </p:blipFill>
        <p:spPr>
          <a:xfrm>
            <a:off x="3714750" y="1945005"/>
            <a:ext cx="3844290" cy="3449638"/>
          </a:xfrm>
          <a:prstGeom prst="rect">
            <a:avLst/>
          </a:prstGeom>
        </p:spPr>
      </p:pic>
      <p:pic>
        <p:nvPicPr>
          <p:cNvPr id="6" name="Рисунок 5">
            <a:extLst>
              <a:ext uri="{FF2B5EF4-FFF2-40B4-BE49-F238E27FC236}">
                <a16:creationId xmlns:a16="http://schemas.microsoft.com/office/drawing/2014/main" id="{CDB2EE3A-D26A-4C51-B260-93D38378CAAF}"/>
              </a:ext>
            </a:extLst>
          </p:cNvPr>
          <p:cNvPicPr>
            <a:picLocks noChangeAspect="1"/>
          </p:cNvPicPr>
          <p:nvPr/>
        </p:nvPicPr>
        <p:blipFill>
          <a:blip r:embed="rId4"/>
          <a:stretch>
            <a:fillRect/>
          </a:stretch>
        </p:blipFill>
        <p:spPr>
          <a:xfrm>
            <a:off x="7934960" y="1945005"/>
            <a:ext cx="4165163" cy="3449638"/>
          </a:xfrm>
          <a:prstGeom prst="rect">
            <a:avLst/>
          </a:prstGeom>
        </p:spPr>
      </p:pic>
    </p:spTree>
    <p:extLst>
      <p:ext uri="{BB962C8B-B14F-4D97-AF65-F5344CB8AC3E}">
        <p14:creationId xmlns:p14="http://schemas.microsoft.com/office/powerpoint/2010/main" val="1906415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AA82B4F-447C-4C00-833C-663F9AEC04A2}"/>
              </a:ext>
            </a:extLst>
          </p:cNvPr>
          <p:cNvSpPr>
            <a:spLocks noGrp="1"/>
          </p:cNvSpPr>
          <p:nvPr>
            <p:ph type="title"/>
          </p:nvPr>
        </p:nvSpPr>
        <p:spPr/>
        <p:txBody>
          <a:bodyPr/>
          <a:lstStyle/>
          <a:p>
            <a:r>
              <a:rPr lang="ru-RU" dirty="0"/>
              <a:t>«</a:t>
            </a:r>
            <a:r>
              <a:rPr lang="ru-RU" dirty="0" err="1"/>
              <a:t>Впізнай</a:t>
            </a:r>
            <a:r>
              <a:rPr lang="ru-RU" dirty="0"/>
              <a:t> героя за </a:t>
            </a:r>
            <a:r>
              <a:rPr lang="ru-RU" dirty="0" err="1"/>
              <a:t>Картинкою</a:t>
            </a:r>
            <a:r>
              <a:rPr lang="ru-RU" dirty="0"/>
              <a:t>» </a:t>
            </a:r>
            <a:endParaRPr lang="ru-UA" dirty="0"/>
          </a:p>
        </p:txBody>
      </p:sp>
      <p:pic>
        <p:nvPicPr>
          <p:cNvPr id="4" name="Объект 3">
            <a:extLst>
              <a:ext uri="{FF2B5EF4-FFF2-40B4-BE49-F238E27FC236}">
                <a16:creationId xmlns:a16="http://schemas.microsoft.com/office/drawing/2014/main" id="{5ED74F4A-E8D9-43E8-963C-A822A792410B}"/>
              </a:ext>
            </a:extLst>
          </p:cNvPr>
          <p:cNvPicPr>
            <a:picLocks noGrp="1" noChangeAspect="1"/>
          </p:cNvPicPr>
          <p:nvPr>
            <p:ph idx="1"/>
          </p:nvPr>
        </p:nvPicPr>
        <p:blipFill>
          <a:blip r:embed="rId2"/>
          <a:stretch>
            <a:fillRect/>
          </a:stretch>
        </p:blipFill>
        <p:spPr>
          <a:xfrm>
            <a:off x="324483" y="2016125"/>
            <a:ext cx="5629277" cy="4037356"/>
          </a:xfrm>
          <a:prstGeom prst="rect">
            <a:avLst/>
          </a:prstGeom>
        </p:spPr>
      </p:pic>
      <p:pic>
        <p:nvPicPr>
          <p:cNvPr id="5" name="Рисунок 4">
            <a:extLst>
              <a:ext uri="{FF2B5EF4-FFF2-40B4-BE49-F238E27FC236}">
                <a16:creationId xmlns:a16="http://schemas.microsoft.com/office/drawing/2014/main" id="{4DBA3C97-C961-490E-A29B-1AAE912044C5}"/>
              </a:ext>
            </a:extLst>
          </p:cNvPr>
          <p:cNvPicPr>
            <a:picLocks noChangeAspect="1"/>
          </p:cNvPicPr>
          <p:nvPr/>
        </p:nvPicPr>
        <p:blipFill>
          <a:blip r:embed="rId3"/>
          <a:stretch>
            <a:fillRect/>
          </a:stretch>
        </p:blipFill>
        <p:spPr>
          <a:xfrm>
            <a:off x="6340477" y="2016126"/>
            <a:ext cx="5527040" cy="4037355"/>
          </a:xfrm>
          <a:prstGeom prst="rect">
            <a:avLst/>
          </a:prstGeom>
        </p:spPr>
      </p:pic>
    </p:spTree>
    <p:extLst>
      <p:ext uri="{BB962C8B-B14F-4D97-AF65-F5344CB8AC3E}">
        <p14:creationId xmlns:p14="http://schemas.microsoft.com/office/powerpoint/2010/main" val="29187733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5CD8DAF-CD03-4051-B668-29CDC492EE31}"/>
              </a:ext>
            </a:extLst>
          </p:cNvPr>
          <p:cNvSpPr>
            <a:spLocks noGrp="1"/>
          </p:cNvSpPr>
          <p:nvPr>
            <p:ph type="title"/>
          </p:nvPr>
        </p:nvSpPr>
        <p:spPr/>
        <p:txBody>
          <a:bodyPr/>
          <a:lstStyle/>
          <a:p>
            <a:r>
              <a:rPr lang="ru-RU" dirty="0" err="1"/>
              <a:t>Вікторина</a:t>
            </a:r>
            <a:r>
              <a:rPr lang="ru-RU" dirty="0"/>
              <a:t> «</a:t>
            </a:r>
            <a:r>
              <a:rPr lang="ru-RU" dirty="0" err="1"/>
              <a:t>Впізнай</a:t>
            </a:r>
            <a:r>
              <a:rPr lang="ru-RU" dirty="0"/>
              <a:t> героя за цитатою»</a:t>
            </a:r>
            <a:endParaRPr lang="ru-UA" dirty="0"/>
          </a:p>
        </p:txBody>
      </p:sp>
      <p:sp>
        <p:nvSpPr>
          <p:cNvPr id="3" name="Объект 2">
            <a:extLst>
              <a:ext uri="{FF2B5EF4-FFF2-40B4-BE49-F238E27FC236}">
                <a16:creationId xmlns:a16="http://schemas.microsoft.com/office/drawing/2014/main" id="{A8F6421D-4FE4-4B31-B9BA-C090E3BC9FBC}"/>
              </a:ext>
            </a:extLst>
          </p:cNvPr>
          <p:cNvSpPr>
            <a:spLocks noGrp="1"/>
          </p:cNvSpPr>
          <p:nvPr>
            <p:ph idx="1"/>
          </p:nvPr>
        </p:nvSpPr>
        <p:spPr/>
        <p:txBody>
          <a:bodyPr>
            <a:normAutofit lnSpcReduction="10000"/>
          </a:bodyPr>
          <a:lstStyle/>
          <a:p>
            <a:r>
              <a:rPr lang="ru-RU" dirty="0">
                <a:solidFill>
                  <a:srgbClr val="000000"/>
                </a:solidFill>
                <a:latin typeface="Roboto"/>
              </a:rPr>
              <a:t>«Так би зачах і </a:t>
            </a:r>
            <a:r>
              <a:rPr lang="ru-RU" dirty="0" err="1">
                <a:solidFill>
                  <a:srgbClr val="000000"/>
                </a:solidFill>
                <a:latin typeface="Roboto"/>
              </a:rPr>
              <a:t>загинув</a:t>
            </a:r>
            <a:r>
              <a:rPr lang="ru-RU" dirty="0">
                <a:solidFill>
                  <a:srgbClr val="000000"/>
                </a:solidFill>
                <a:latin typeface="Roboto"/>
              </a:rPr>
              <a:t> </a:t>
            </a:r>
            <a:r>
              <a:rPr lang="ru-RU" dirty="0" err="1">
                <a:solidFill>
                  <a:srgbClr val="000000"/>
                </a:solidFill>
                <a:latin typeface="Roboto"/>
              </a:rPr>
              <a:t>назавжди</a:t>
            </a:r>
            <a:r>
              <a:rPr lang="ru-RU" dirty="0">
                <a:solidFill>
                  <a:srgbClr val="000000"/>
                </a:solidFill>
                <a:latin typeface="Roboto"/>
              </a:rPr>
              <a:t> </a:t>
            </a:r>
            <a:r>
              <a:rPr lang="ru-RU" dirty="0" err="1">
                <a:solidFill>
                  <a:srgbClr val="000000"/>
                </a:solidFill>
                <a:latin typeface="Roboto"/>
              </a:rPr>
              <a:t>рід</a:t>
            </a:r>
            <a:r>
              <a:rPr lang="ru-RU" dirty="0">
                <a:solidFill>
                  <a:srgbClr val="000000"/>
                </a:solidFill>
                <a:latin typeface="Roboto"/>
              </a:rPr>
              <a:t> </a:t>
            </a:r>
            <a:r>
              <a:rPr lang="ru-RU" dirty="0" err="1">
                <a:solidFill>
                  <a:srgbClr val="000000"/>
                </a:solidFill>
                <a:latin typeface="Roboto"/>
              </a:rPr>
              <a:t>смертних</a:t>
            </a:r>
            <a:r>
              <a:rPr lang="ru-RU" dirty="0">
                <a:solidFill>
                  <a:srgbClr val="000000"/>
                </a:solidFill>
                <a:latin typeface="Roboto"/>
              </a:rPr>
              <a:t> людей, </a:t>
            </a:r>
            <a:r>
              <a:rPr lang="ru-RU" dirty="0" err="1">
                <a:solidFill>
                  <a:srgbClr val="000000"/>
                </a:solidFill>
                <a:latin typeface="Roboto"/>
              </a:rPr>
              <a:t>якби</a:t>
            </a:r>
            <a:r>
              <a:rPr lang="ru-RU" dirty="0">
                <a:solidFill>
                  <a:srgbClr val="000000"/>
                </a:solidFill>
                <a:latin typeface="Roboto"/>
              </a:rPr>
              <a:t> не став </a:t>
            </a:r>
            <a:r>
              <a:rPr lang="ru-RU" dirty="0" err="1">
                <a:solidFill>
                  <a:srgbClr val="000000"/>
                </a:solidFill>
                <a:latin typeface="Roboto"/>
              </a:rPr>
              <a:t>їм</a:t>
            </a:r>
            <a:r>
              <a:rPr lang="ru-RU" dirty="0">
                <a:solidFill>
                  <a:srgbClr val="000000"/>
                </a:solidFill>
                <a:latin typeface="Roboto"/>
              </a:rPr>
              <a:t> на </a:t>
            </a:r>
            <a:r>
              <a:rPr lang="ru-RU" dirty="0" err="1">
                <a:solidFill>
                  <a:srgbClr val="000000"/>
                </a:solidFill>
                <a:latin typeface="Roboto"/>
              </a:rPr>
              <a:t>захист</a:t>
            </a:r>
            <a:r>
              <a:rPr lang="ru-RU" dirty="0">
                <a:solidFill>
                  <a:srgbClr val="000000"/>
                </a:solidFill>
                <a:latin typeface="Roboto"/>
              </a:rPr>
              <a:t> і </a:t>
            </a:r>
            <a:r>
              <a:rPr lang="ru-RU" dirty="0" err="1">
                <a:solidFill>
                  <a:srgbClr val="000000"/>
                </a:solidFill>
                <a:latin typeface="Roboto"/>
              </a:rPr>
              <a:t>допомогу</a:t>
            </a:r>
            <a:r>
              <a:rPr lang="ru-RU" dirty="0">
                <a:solidFill>
                  <a:srgbClr val="000000"/>
                </a:solidFill>
                <a:latin typeface="Roboto"/>
              </a:rPr>
              <a:t> </a:t>
            </a:r>
            <a:r>
              <a:rPr lang="ru-RU" dirty="0" err="1">
                <a:solidFill>
                  <a:srgbClr val="000000"/>
                </a:solidFill>
                <a:latin typeface="Roboto"/>
              </a:rPr>
              <a:t>найблагородніший</a:t>
            </a:r>
            <a:r>
              <a:rPr lang="ru-RU" dirty="0">
                <a:solidFill>
                  <a:srgbClr val="000000"/>
                </a:solidFill>
                <a:latin typeface="Roboto"/>
              </a:rPr>
              <a:t> </a:t>
            </a:r>
            <a:r>
              <a:rPr lang="ru-RU" dirty="0" err="1">
                <a:solidFill>
                  <a:srgbClr val="000000"/>
                </a:solidFill>
                <a:latin typeface="Roboto"/>
              </a:rPr>
              <a:t>серед</a:t>
            </a:r>
            <a:r>
              <a:rPr lang="ru-RU" dirty="0">
                <a:solidFill>
                  <a:srgbClr val="000000"/>
                </a:solidFill>
                <a:latin typeface="Roboto"/>
              </a:rPr>
              <a:t> </a:t>
            </a:r>
            <a:r>
              <a:rPr lang="ru-RU" dirty="0" err="1">
                <a:solidFill>
                  <a:srgbClr val="000000"/>
                </a:solidFill>
                <a:latin typeface="Roboto"/>
              </a:rPr>
              <a:t>безсмертних</a:t>
            </a:r>
            <a:r>
              <a:rPr lang="ru-RU" dirty="0">
                <a:solidFill>
                  <a:srgbClr val="000000"/>
                </a:solidFill>
                <a:latin typeface="Roboto"/>
              </a:rPr>
              <a:t>...» </a:t>
            </a:r>
          </a:p>
          <a:p>
            <a:r>
              <a:rPr lang="ru-RU" dirty="0"/>
              <a:t>«Парубки гуртом проголосили, </a:t>
            </a:r>
            <a:r>
              <a:rPr lang="ru-RU" dirty="0" err="1"/>
              <a:t>що</a:t>
            </a:r>
            <a:r>
              <a:rPr lang="ru-RU" dirty="0"/>
              <a:t> </a:t>
            </a:r>
            <a:r>
              <a:rPr lang="ru-RU" dirty="0" err="1"/>
              <a:t>кращої</a:t>
            </a:r>
            <a:r>
              <a:rPr lang="ru-RU" dirty="0"/>
              <a:t> </a:t>
            </a:r>
            <a:r>
              <a:rPr lang="ru-RU" dirty="0" err="1"/>
              <a:t>дівки</a:t>
            </a:r>
            <a:r>
              <a:rPr lang="ru-RU" dirty="0"/>
              <a:t> й не </a:t>
            </a:r>
            <a:r>
              <a:rPr lang="ru-RU" dirty="0" err="1"/>
              <a:t>було</a:t>
            </a:r>
            <a:r>
              <a:rPr lang="ru-RU" dirty="0"/>
              <a:t> </a:t>
            </a:r>
            <a:r>
              <a:rPr lang="ru-RU" dirty="0" err="1"/>
              <a:t>ніколи</a:t>
            </a:r>
            <a:r>
              <a:rPr lang="ru-RU" dirty="0"/>
              <a:t>, і не буде </a:t>
            </a:r>
            <a:r>
              <a:rPr lang="ru-RU" dirty="0" err="1"/>
              <a:t>ніколи</a:t>
            </a:r>
            <a:r>
              <a:rPr lang="ru-RU" dirty="0"/>
              <a:t> на </a:t>
            </a:r>
            <a:r>
              <a:rPr lang="ru-RU" dirty="0" err="1"/>
              <a:t>селі</a:t>
            </a:r>
            <a:r>
              <a:rPr lang="ru-RU" dirty="0"/>
              <a:t>. ... знала й </a:t>
            </a:r>
            <a:r>
              <a:rPr lang="ru-RU" dirty="0" err="1"/>
              <a:t>чула</a:t>
            </a:r>
            <a:r>
              <a:rPr lang="ru-RU" dirty="0"/>
              <a:t> все, </a:t>
            </a:r>
            <a:r>
              <a:rPr lang="ru-RU" dirty="0" err="1"/>
              <a:t>що</a:t>
            </a:r>
            <a:r>
              <a:rPr lang="ru-RU" dirty="0"/>
              <a:t> про </a:t>
            </a:r>
            <a:r>
              <a:rPr lang="ru-RU" dirty="0" err="1"/>
              <a:t>неї</a:t>
            </a:r>
            <a:r>
              <a:rPr lang="ru-RU" dirty="0"/>
              <a:t> </a:t>
            </a:r>
            <a:r>
              <a:rPr lang="ru-RU" dirty="0" err="1"/>
              <a:t>мовилося</a:t>
            </a:r>
            <a:r>
              <a:rPr lang="ru-RU" dirty="0"/>
              <a:t>, і </a:t>
            </a:r>
            <a:r>
              <a:rPr lang="ru-RU" dirty="0" err="1"/>
              <a:t>вередлива</a:t>
            </a:r>
            <a:r>
              <a:rPr lang="ru-RU" dirty="0"/>
              <a:t> </a:t>
            </a:r>
            <a:r>
              <a:rPr lang="ru-RU" dirty="0" err="1"/>
              <a:t>була</a:t>
            </a:r>
            <a:r>
              <a:rPr lang="ru-RU" dirty="0"/>
              <a:t>, як </a:t>
            </a:r>
            <a:r>
              <a:rPr lang="ru-RU" dirty="0" err="1"/>
              <a:t>кожна</a:t>
            </a:r>
            <a:r>
              <a:rPr lang="ru-RU" dirty="0"/>
              <a:t> </a:t>
            </a:r>
            <a:r>
              <a:rPr lang="ru-RU" dirty="0" err="1"/>
              <a:t>красуня</a:t>
            </a:r>
            <a:r>
              <a:rPr lang="ru-RU" dirty="0"/>
              <a:t>».</a:t>
            </a:r>
          </a:p>
          <a:p>
            <a:r>
              <a:rPr lang="ru-RU" dirty="0"/>
              <a:t>«3 палуби вони </a:t>
            </a:r>
            <a:r>
              <a:rPr lang="ru-RU" dirty="0" err="1"/>
              <a:t>зауважили</a:t>
            </a:r>
            <a:r>
              <a:rPr lang="ru-RU" dirty="0"/>
              <a:t> па </a:t>
            </a:r>
            <a:r>
              <a:rPr lang="ru-RU" dirty="0" err="1"/>
              <a:t>березі</a:t>
            </a:r>
            <a:r>
              <a:rPr lang="ru-RU" dirty="0"/>
              <a:t> </a:t>
            </a:r>
            <a:r>
              <a:rPr lang="ru-RU" dirty="0" err="1"/>
              <a:t>якусь</a:t>
            </a:r>
            <a:r>
              <a:rPr lang="ru-RU" dirty="0"/>
              <a:t> </a:t>
            </a:r>
            <a:r>
              <a:rPr lang="ru-RU" dirty="0" err="1"/>
              <a:t>дивну</a:t>
            </a:r>
            <a:r>
              <a:rPr lang="ru-RU" dirty="0"/>
              <a:t> </a:t>
            </a:r>
            <a:r>
              <a:rPr lang="ru-RU" dirty="0" err="1"/>
              <a:t>істоту</a:t>
            </a:r>
            <a:r>
              <a:rPr lang="ru-RU" dirty="0"/>
              <a:t>, Вона </a:t>
            </a:r>
            <a:r>
              <a:rPr lang="ru-RU" dirty="0" err="1"/>
              <a:t>повзла</a:t>
            </a:r>
            <a:r>
              <a:rPr lang="ru-RU" dirty="0"/>
              <a:t> до води. </a:t>
            </a:r>
            <a:r>
              <a:rPr lang="ru-RU" dirty="0" err="1"/>
              <a:t>Годі</a:t>
            </a:r>
            <a:r>
              <a:rPr lang="ru-RU" dirty="0"/>
              <a:t> </a:t>
            </a:r>
            <a:r>
              <a:rPr lang="ru-RU" dirty="0" err="1"/>
              <a:t>було</a:t>
            </a:r>
            <a:r>
              <a:rPr lang="ru-RU" dirty="0"/>
              <a:t> </a:t>
            </a:r>
            <a:r>
              <a:rPr lang="ru-RU" dirty="0" err="1"/>
              <a:t>визначити</a:t>
            </a:r>
            <a:r>
              <a:rPr lang="ru-RU" dirty="0"/>
              <a:t> </a:t>
            </a:r>
            <a:r>
              <a:rPr lang="ru-RU" dirty="0" err="1"/>
              <a:t>що</a:t>
            </a:r>
            <a:r>
              <a:rPr lang="ru-RU" dirty="0"/>
              <a:t> то за </a:t>
            </a:r>
            <a:r>
              <a:rPr lang="ru-RU" dirty="0" err="1"/>
              <a:t>звір</a:t>
            </a:r>
            <a:r>
              <a:rPr lang="ru-RU" dirty="0"/>
              <a:t>, ого ж як </a:t>
            </a:r>
            <a:r>
              <a:rPr lang="ru-RU" dirty="0" err="1"/>
              <a:t>справжні</a:t>
            </a:r>
            <a:r>
              <a:rPr lang="ru-RU" dirty="0"/>
              <a:t> </a:t>
            </a:r>
            <a:r>
              <a:rPr lang="ru-RU" dirty="0" err="1"/>
              <a:t>природники</a:t>
            </a:r>
            <a:r>
              <a:rPr lang="ru-RU" dirty="0"/>
              <a:t> вони </a:t>
            </a:r>
            <a:r>
              <a:rPr lang="ru-RU" dirty="0" err="1"/>
              <a:t>сіли</a:t>
            </a:r>
            <a:r>
              <a:rPr lang="ru-RU" dirty="0"/>
              <a:t> у вельбот і </a:t>
            </a:r>
            <a:r>
              <a:rPr lang="ru-RU" dirty="0" err="1"/>
              <a:t>попливли</a:t>
            </a:r>
            <a:r>
              <a:rPr lang="ru-RU" dirty="0"/>
              <a:t> до берега </a:t>
            </a:r>
            <a:r>
              <a:rPr lang="ru-RU" dirty="0" err="1"/>
              <a:t>роздивитися</a:t>
            </a:r>
            <a:r>
              <a:rPr lang="ru-RU" dirty="0"/>
              <a:t> </a:t>
            </a:r>
            <a:r>
              <a:rPr lang="ru-RU" dirty="0" err="1"/>
              <a:t>зблизька</a:t>
            </a:r>
            <a:r>
              <a:rPr lang="ru-RU" dirty="0"/>
              <a:t>. То </a:t>
            </a:r>
            <a:r>
              <a:rPr lang="ru-RU" dirty="0" err="1"/>
              <a:t>була</a:t>
            </a:r>
            <a:r>
              <a:rPr lang="ru-RU" dirty="0"/>
              <a:t> й </a:t>
            </a:r>
            <a:r>
              <a:rPr lang="ru-RU" dirty="0" err="1"/>
              <a:t>справді</a:t>
            </a:r>
            <a:r>
              <a:rPr lang="ru-RU" dirty="0"/>
              <a:t> жива </a:t>
            </a:r>
            <a:r>
              <a:rPr lang="ru-RU" dirty="0" err="1"/>
              <a:t>істота</a:t>
            </a:r>
            <a:r>
              <a:rPr lang="ru-RU" dirty="0"/>
              <a:t>, в </a:t>
            </a:r>
            <a:r>
              <a:rPr lang="ru-RU" dirty="0" err="1"/>
              <a:t>якій</a:t>
            </a:r>
            <a:r>
              <a:rPr lang="ru-RU" dirty="0"/>
              <a:t> </a:t>
            </a:r>
            <a:r>
              <a:rPr lang="ru-RU" dirty="0" err="1"/>
              <a:t>важко</a:t>
            </a:r>
            <a:r>
              <a:rPr lang="ru-RU" dirty="0"/>
              <a:t> </a:t>
            </a:r>
            <a:r>
              <a:rPr lang="ru-RU" dirty="0" err="1"/>
              <a:t>було</a:t>
            </a:r>
            <a:r>
              <a:rPr lang="ru-RU" dirty="0"/>
              <a:t> </a:t>
            </a:r>
            <a:r>
              <a:rPr lang="ru-RU" dirty="0" err="1"/>
              <a:t>впізнати</a:t>
            </a:r>
            <a:r>
              <a:rPr lang="ru-RU" dirty="0"/>
              <a:t> </a:t>
            </a:r>
            <a:r>
              <a:rPr lang="ru-RU" dirty="0" err="1"/>
              <a:t>людину</a:t>
            </a:r>
            <a:r>
              <a:rPr lang="ru-RU" dirty="0"/>
              <a:t>».</a:t>
            </a:r>
            <a:endParaRPr lang="ru-UA" dirty="0"/>
          </a:p>
        </p:txBody>
      </p:sp>
    </p:spTree>
    <p:extLst>
      <p:ext uri="{BB962C8B-B14F-4D97-AF65-F5344CB8AC3E}">
        <p14:creationId xmlns:p14="http://schemas.microsoft.com/office/powerpoint/2010/main" val="27226824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F9C4479-F10F-49D4-A69E-CAAB6D87ED7A}"/>
              </a:ext>
            </a:extLst>
          </p:cNvPr>
          <p:cNvSpPr>
            <a:spLocks noGrp="1"/>
          </p:cNvSpPr>
          <p:nvPr>
            <p:ph type="title"/>
          </p:nvPr>
        </p:nvSpPr>
        <p:spPr/>
        <p:txBody>
          <a:bodyPr>
            <a:normAutofit fontScale="90000"/>
          </a:bodyPr>
          <a:lstStyle/>
          <a:p>
            <a:r>
              <a:rPr lang="ru-RU" dirty="0" err="1"/>
              <a:t>Бесіда</a:t>
            </a:r>
            <a:r>
              <a:rPr lang="ru-RU" dirty="0"/>
              <a:t> на </a:t>
            </a:r>
            <a:r>
              <a:rPr lang="ru-RU" dirty="0" err="1"/>
              <a:t>з'ясування</a:t>
            </a:r>
            <a:r>
              <a:rPr lang="ru-RU" dirty="0"/>
              <a:t> </a:t>
            </a:r>
            <a:r>
              <a:rPr lang="ru-RU" dirty="0" err="1"/>
              <a:t>рівня</a:t>
            </a:r>
            <a:r>
              <a:rPr lang="ru-RU" dirty="0"/>
              <a:t> «</a:t>
            </a:r>
            <a:r>
              <a:rPr lang="ru-RU" dirty="0" err="1"/>
              <a:t>вченого</a:t>
            </a:r>
            <a:r>
              <a:rPr lang="ru-RU" dirty="0"/>
              <a:t> </a:t>
            </a:r>
            <a:r>
              <a:rPr lang="ru-RU" dirty="0" err="1"/>
              <a:t>незнання</a:t>
            </a:r>
            <a:r>
              <a:rPr lang="ru-RU" dirty="0"/>
              <a:t>».</a:t>
            </a:r>
            <a:br>
              <a:rPr lang="ru-RU" dirty="0"/>
            </a:br>
            <a:br>
              <a:rPr lang="ru-RU" dirty="0"/>
            </a:br>
            <a:endParaRPr lang="ru-UA" dirty="0"/>
          </a:p>
        </p:txBody>
      </p:sp>
      <p:sp>
        <p:nvSpPr>
          <p:cNvPr id="3" name="Объект 2">
            <a:extLst>
              <a:ext uri="{FF2B5EF4-FFF2-40B4-BE49-F238E27FC236}">
                <a16:creationId xmlns:a16="http://schemas.microsoft.com/office/drawing/2014/main" id="{B7F5D799-EF6C-4B13-8077-886F37762C5C}"/>
              </a:ext>
            </a:extLst>
          </p:cNvPr>
          <p:cNvSpPr>
            <a:spLocks noGrp="1"/>
          </p:cNvSpPr>
          <p:nvPr>
            <p:ph idx="1"/>
          </p:nvPr>
        </p:nvSpPr>
        <p:spPr/>
        <p:txBody>
          <a:bodyPr/>
          <a:lstStyle/>
          <a:p>
            <a:pPr marL="0" indent="0">
              <a:buNone/>
            </a:pPr>
            <a:r>
              <a:rPr lang="ru-RU" sz="2400" dirty="0">
                <a:latin typeface="Times New Roman" panose="02020603050405020304" pitchFamily="18" charset="0"/>
                <a:cs typeface="Times New Roman" panose="02020603050405020304" pitchFamily="18" charset="0"/>
              </a:rPr>
              <a:t>- У </a:t>
            </a:r>
            <a:r>
              <a:rPr lang="ru-RU" sz="2400" dirty="0" err="1">
                <a:latin typeface="Times New Roman" panose="02020603050405020304" pitchFamily="18" charset="0"/>
                <a:cs typeface="Times New Roman" panose="02020603050405020304" pitchFamily="18" charset="0"/>
              </a:rPr>
              <a:t>чому</a:t>
            </a:r>
            <a:r>
              <a:rPr lang="ru-RU" sz="2400" dirty="0">
                <a:latin typeface="Times New Roman" panose="02020603050405020304" pitchFamily="18" charset="0"/>
                <a:cs typeface="Times New Roman" panose="02020603050405020304" pitchFamily="18" charset="0"/>
              </a:rPr>
              <a:t>, на ваш </a:t>
            </a:r>
            <a:r>
              <a:rPr lang="ru-RU" sz="2400" dirty="0" err="1">
                <a:latin typeface="Times New Roman" panose="02020603050405020304" pitchFamily="18" charset="0"/>
                <a:cs typeface="Times New Roman" panose="02020603050405020304" pitchFamily="18" charset="0"/>
              </a:rPr>
              <a:t>погляд</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полягає</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відмінність</a:t>
            </a:r>
            <a:r>
              <a:rPr lang="ru-RU" sz="2400" dirty="0">
                <a:latin typeface="Times New Roman" panose="02020603050405020304" pitchFamily="18" charset="0"/>
                <a:cs typeface="Times New Roman" panose="02020603050405020304" pitchFamily="18" charset="0"/>
              </a:rPr>
              <a:t> предмета «</a:t>
            </a:r>
            <a:r>
              <a:rPr lang="ru-RU" sz="2400" dirty="0" err="1">
                <a:latin typeface="Times New Roman" panose="02020603050405020304" pitchFamily="18" charset="0"/>
                <a:cs typeface="Times New Roman" panose="02020603050405020304" pitchFamily="18" charset="0"/>
              </a:rPr>
              <a:t>Зарубіжна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література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від</a:t>
            </a:r>
            <a:r>
              <a:rPr lang="ru-RU" sz="2400" dirty="0">
                <a:latin typeface="Times New Roman" panose="02020603050405020304" pitchFamily="18" charset="0"/>
                <a:cs typeface="Times New Roman" panose="02020603050405020304" pitchFamily="18" charset="0"/>
              </a:rPr>
              <a:t> предмета «</a:t>
            </a:r>
            <a:r>
              <a:rPr lang="ru-RU" sz="2400" dirty="0" err="1">
                <a:latin typeface="Times New Roman" panose="02020603050405020304" pitchFamily="18" charset="0"/>
                <a:cs typeface="Times New Roman" panose="02020603050405020304" pitchFamily="18" charset="0"/>
              </a:rPr>
              <a:t>Українська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література</a:t>
            </a:r>
            <a:r>
              <a:rPr lang="ru-RU" sz="2400" dirty="0">
                <a:latin typeface="Times New Roman" panose="02020603050405020304" pitchFamily="18" charset="0"/>
                <a:cs typeface="Times New Roman" panose="02020603050405020304" pitchFamily="18" charset="0"/>
              </a:rPr>
              <a:t>»?</a:t>
            </a:r>
          </a:p>
          <a:p>
            <a:endParaRPr lang="ru-UA" dirty="0"/>
          </a:p>
        </p:txBody>
      </p:sp>
      <p:pic>
        <p:nvPicPr>
          <p:cNvPr id="4" name="Рисунок 3">
            <a:extLst>
              <a:ext uri="{FF2B5EF4-FFF2-40B4-BE49-F238E27FC236}">
                <a16:creationId xmlns:a16="http://schemas.microsoft.com/office/drawing/2014/main" id="{46BBFEC8-2334-47B0-B11D-4299BCA67D78}"/>
              </a:ext>
            </a:extLst>
          </p:cNvPr>
          <p:cNvPicPr>
            <a:picLocks noChangeAspect="1"/>
          </p:cNvPicPr>
          <p:nvPr/>
        </p:nvPicPr>
        <p:blipFill>
          <a:blip r:embed="rId2"/>
          <a:stretch>
            <a:fillRect/>
          </a:stretch>
        </p:blipFill>
        <p:spPr>
          <a:xfrm>
            <a:off x="2080577" y="3128803"/>
            <a:ext cx="2775903" cy="2924678"/>
          </a:xfrm>
          <a:prstGeom prst="rect">
            <a:avLst/>
          </a:prstGeom>
        </p:spPr>
      </p:pic>
      <p:pic>
        <p:nvPicPr>
          <p:cNvPr id="6" name="Рисунок 5">
            <a:extLst>
              <a:ext uri="{FF2B5EF4-FFF2-40B4-BE49-F238E27FC236}">
                <a16:creationId xmlns:a16="http://schemas.microsoft.com/office/drawing/2014/main" id="{E7A6E6A7-0EE9-48F6-BAF6-2127D996241F}"/>
              </a:ext>
            </a:extLst>
          </p:cNvPr>
          <p:cNvPicPr>
            <a:picLocks noChangeAspect="1"/>
          </p:cNvPicPr>
          <p:nvPr/>
        </p:nvPicPr>
        <p:blipFill>
          <a:blip r:embed="rId3"/>
          <a:stretch>
            <a:fillRect/>
          </a:stretch>
        </p:blipFill>
        <p:spPr>
          <a:xfrm>
            <a:off x="7022783" y="3128803"/>
            <a:ext cx="3005138" cy="2924678"/>
          </a:xfrm>
          <a:prstGeom prst="rect">
            <a:avLst/>
          </a:prstGeom>
        </p:spPr>
      </p:pic>
      <p:sp>
        <p:nvSpPr>
          <p:cNvPr id="7" name="Прямоугольник 6">
            <a:extLst>
              <a:ext uri="{FF2B5EF4-FFF2-40B4-BE49-F238E27FC236}">
                <a16:creationId xmlns:a16="http://schemas.microsoft.com/office/drawing/2014/main" id="{043CD046-6BD0-4D35-925F-8D91C5E04D26}"/>
              </a:ext>
            </a:extLst>
          </p:cNvPr>
          <p:cNvSpPr/>
          <p:nvPr/>
        </p:nvSpPr>
        <p:spPr>
          <a:xfrm>
            <a:off x="1645920" y="6031282"/>
            <a:ext cx="9773920" cy="954107"/>
          </a:xfrm>
          <a:prstGeom prst="rect">
            <a:avLst/>
          </a:prstGeom>
        </p:spPr>
        <p:txBody>
          <a:bodyPr wrap="square">
            <a:spAutoFit/>
          </a:bodyPr>
          <a:lstStyle/>
          <a:p>
            <a:r>
              <a:rPr lang="ru-RU" sz="2800" dirty="0">
                <a:solidFill>
                  <a:schemeClr val="bg1"/>
                </a:solidFill>
                <a:latin typeface="Times New Roman" panose="02020603050405020304" pitchFamily="18" charset="0"/>
                <a:cs typeface="Times New Roman" panose="02020603050405020304" pitchFamily="18" charset="0"/>
              </a:rPr>
              <a:t>- Як ми </a:t>
            </a:r>
            <a:r>
              <a:rPr lang="ru-RU" sz="2800" dirty="0" err="1">
                <a:solidFill>
                  <a:schemeClr val="bg1"/>
                </a:solidFill>
                <a:latin typeface="Times New Roman" panose="02020603050405020304" pitchFamily="18" charset="0"/>
                <a:cs typeface="Times New Roman" panose="02020603050405020304" pitchFamily="18" charset="0"/>
              </a:rPr>
              <a:t>можемо</a:t>
            </a:r>
            <a:r>
              <a:rPr lang="ru-RU" sz="2800" dirty="0">
                <a:solidFill>
                  <a:schemeClr val="bg1"/>
                </a:solidFill>
                <a:latin typeface="Times New Roman" panose="02020603050405020304" pitchFamily="18" charset="0"/>
                <a:cs typeface="Times New Roman" panose="02020603050405020304" pitchFamily="18" charset="0"/>
              </a:rPr>
              <a:t> </a:t>
            </a:r>
            <a:r>
              <a:rPr lang="ru-RU" sz="2800" dirty="0" err="1">
                <a:solidFill>
                  <a:schemeClr val="bg1"/>
                </a:solidFill>
                <a:latin typeface="Times New Roman" panose="02020603050405020304" pitchFamily="18" charset="0"/>
                <a:cs typeface="Times New Roman" panose="02020603050405020304" pitchFamily="18" charset="0"/>
              </a:rPr>
              <a:t>зрозуміти</a:t>
            </a:r>
            <a:r>
              <a:rPr lang="ru-RU" sz="2800" dirty="0">
                <a:solidFill>
                  <a:schemeClr val="bg1"/>
                </a:solidFill>
                <a:latin typeface="Times New Roman" panose="02020603050405020304" pitchFamily="18" charset="0"/>
                <a:cs typeface="Times New Roman" panose="02020603050405020304" pitchFamily="18" charset="0"/>
              </a:rPr>
              <a:t>, </a:t>
            </a:r>
            <a:r>
              <a:rPr lang="ru-RU" sz="2800" dirty="0" err="1">
                <a:solidFill>
                  <a:schemeClr val="bg1"/>
                </a:solidFill>
                <a:latin typeface="Times New Roman" panose="02020603050405020304" pitchFamily="18" charset="0"/>
                <a:cs typeface="Times New Roman" panose="02020603050405020304" pitchFamily="18" charset="0"/>
              </a:rPr>
              <a:t>що</a:t>
            </a:r>
            <a:r>
              <a:rPr lang="ru-RU" sz="2800" dirty="0">
                <a:solidFill>
                  <a:schemeClr val="bg1"/>
                </a:solidFill>
                <a:latin typeface="Times New Roman" panose="02020603050405020304" pitchFamily="18" charset="0"/>
                <a:cs typeface="Times New Roman" panose="02020603050405020304" pitchFamily="18" charset="0"/>
              </a:rPr>
              <a:t> написав, </a:t>
            </a:r>
            <a:r>
              <a:rPr lang="ru-RU" sz="2800" dirty="0" err="1">
                <a:solidFill>
                  <a:schemeClr val="bg1"/>
                </a:solidFill>
                <a:latin typeface="Times New Roman" panose="02020603050405020304" pitchFamily="18" charset="0"/>
                <a:cs typeface="Times New Roman" panose="02020603050405020304" pitchFamily="18" charset="0"/>
              </a:rPr>
              <a:t>наприклад</a:t>
            </a:r>
            <a:r>
              <a:rPr lang="ru-RU" sz="2800" dirty="0">
                <a:solidFill>
                  <a:schemeClr val="bg1"/>
                </a:solidFill>
                <a:latin typeface="Times New Roman" panose="02020603050405020304" pitchFamily="18" charset="0"/>
                <a:cs typeface="Times New Roman" panose="02020603050405020304" pitchFamily="18" charset="0"/>
              </a:rPr>
              <a:t>, Жуль Берн </a:t>
            </a:r>
            <a:r>
              <a:rPr lang="ru-RU" sz="2800" dirty="0" err="1">
                <a:solidFill>
                  <a:schemeClr val="bg1"/>
                </a:solidFill>
                <a:latin typeface="Times New Roman" panose="02020603050405020304" pitchFamily="18" charset="0"/>
                <a:cs typeface="Times New Roman" panose="02020603050405020304" pitchFamily="18" charset="0"/>
              </a:rPr>
              <a:t>французькою</a:t>
            </a:r>
            <a:r>
              <a:rPr lang="ru-RU" sz="2800" dirty="0">
                <a:solidFill>
                  <a:schemeClr val="bg1"/>
                </a:solidFill>
                <a:latin typeface="Times New Roman" panose="02020603050405020304" pitchFamily="18" charset="0"/>
                <a:cs typeface="Times New Roman" panose="02020603050405020304" pitchFamily="18" charset="0"/>
              </a:rPr>
              <a:t>, </a:t>
            </a:r>
            <a:r>
              <a:rPr lang="ru-RU" sz="2800" dirty="0" err="1">
                <a:solidFill>
                  <a:schemeClr val="bg1"/>
                </a:solidFill>
                <a:latin typeface="Times New Roman" panose="02020603050405020304" pitchFamily="18" charset="0"/>
                <a:cs typeface="Times New Roman" panose="02020603050405020304" pitchFamily="18" charset="0"/>
              </a:rPr>
              <a:t>якщо</a:t>
            </a:r>
            <a:r>
              <a:rPr lang="ru-RU" sz="2800" dirty="0">
                <a:solidFill>
                  <a:schemeClr val="bg1"/>
                </a:solidFill>
                <a:latin typeface="Times New Roman" panose="02020603050405020304" pitchFamily="18" charset="0"/>
                <a:cs typeface="Times New Roman" panose="02020603050405020304" pitchFamily="18" charset="0"/>
              </a:rPr>
              <a:t> не </a:t>
            </a:r>
            <a:r>
              <a:rPr lang="ru-RU" sz="2800" dirty="0" err="1">
                <a:solidFill>
                  <a:schemeClr val="bg1"/>
                </a:solidFill>
                <a:latin typeface="Times New Roman" panose="02020603050405020304" pitchFamily="18" charset="0"/>
                <a:cs typeface="Times New Roman" panose="02020603050405020304" pitchFamily="18" charset="0"/>
              </a:rPr>
              <a:t>знаємо</a:t>
            </a:r>
            <a:r>
              <a:rPr lang="ru-RU" sz="2800" dirty="0">
                <a:solidFill>
                  <a:schemeClr val="bg1"/>
                </a:solidFill>
                <a:latin typeface="Times New Roman" panose="02020603050405020304" pitchFamily="18" charset="0"/>
                <a:cs typeface="Times New Roman" panose="02020603050405020304" pitchFamily="18" charset="0"/>
              </a:rPr>
              <a:t> </a:t>
            </a:r>
            <a:r>
              <a:rPr lang="ru-RU" sz="2800" dirty="0" err="1">
                <a:solidFill>
                  <a:schemeClr val="bg1"/>
                </a:solidFill>
                <a:latin typeface="Times New Roman" panose="02020603050405020304" pitchFamily="18" charset="0"/>
                <a:cs typeface="Times New Roman" panose="02020603050405020304" pitchFamily="18" charset="0"/>
              </a:rPr>
              <a:t>цієї</a:t>
            </a:r>
            <a:r>
              <a:rPr lang="ru-RU" sz="2800" dirty="0">
                <a:solidFill>
                  <a:schemeClr val="bg1"/>
                </a:solidFill>
                <a:latin typeface="Times New Roman" panose="02020603050405020304" pitchFamily="18" charset="0"/>
                <a:cs typeface="Times New Roman" panose="02020603050405020304" pitchFamily="18" charset="0"/>
              </a:rPr>
              <a:t> </a:t>
            </a:r>
            <a:r>
              <a:rPr lang="ru-RU" sz="2800" dirty="0" err="1">
                <a:solidFill>
                  <a:schemeClr val="bg1"/>
                </a:solidFill>
                <a:latin typeface="Times New Roman" panose="02020603050405020304" pitchFamily="18" charset="0"/>
                <a:cs typeface="Times New Roman" panose="02020603050405020304" pitchFamily="18" charset="0"/>
              </a:rPr>
              <a:t>мови</a:t>
            </a:r>
            <a:r>
              <a:rPr lang="ru-RU" sz="2800" dirty="0">
                <a:solidFill>
                  <a:schemeClr val="bg1"/>
                </a:solidFill>
                <a:latin typeface="Times New Roman" panose="02020603050405020304" pitchFamily="18" charset="0"/>
                <a:cs typeface="Times New Roman" panose="02020603050405020304" pitchFamily="18" charset="0"/>
              </a:rPr>
              <a:t>?</a:t>
            </a:r>
            <a:endParaRPr lang="ru-UA" sz="28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400082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FA23A010-103E-401A-A143-00A4DCDB60CB}"/>
              </a:ext>
            </a:extLst>
          </p:cNvPr>
          <p:cNvSpPr>
            <a:spLocks noGrp="1" noChangeArrowheads="1"/>
          </p:cNvSpPr>
          <p:nvPr>
            <p:ph idx="1"/>
          </p:nvPr>
        </p:nvSpPr>
        <p:spPr bwMode="auto">
          <a:xfrm>
            <a:off x="1451579" y="2186769"/>
            <a:ext cx="9710407" cy="310854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ru-UA" altLang="ru-UA" sz="28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Епіграфом</a:t>
            </a:r>
            <a:r>
              <a:rPr kumimoji="0" lang="ru-UA" altLang="ru-UA" sz="28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до </a:t>
            </a:r>
            <a:r>
              <a:rPr kumimoji="0" lang="ru-UA" altLang="ru-UA" sz="28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нашого</a:t>
            </a:r>
            <a:r>
              <a:rPr kumimoji="0" lang="ru-UA" altLang="ru-UA" sz="28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уроку стали рядки </a:t>
            </a:r>
            <a:r>
              <a:rPr kumimoji="0" lang="ru-UA" altLang="ru-UA" sz="28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поезії</a:t>
            </a:r>
            <a:r>
              <a:rPr kumimoji="0" lang="ru-UA" altLang="ru-UA" sz="28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UA" altLang="ru-UA" sz="28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видатного</a:t>
            </a:r>
            <a:r>
              <a:rPr kumimoji="0" lang="ru-UA" altLang="ru-UA" sz="28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UA" altLang="ru-UA" sz="28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українського</a:t>
            </a:r>
            <a:r>
              <a:rPr kumimoji="0" lang="ru-UA" altLang="ru-UA" sz="28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UA" altLang="ru-UA" sz="28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поета</a:t>
            </a:r>
            <a:r>
              <a:rPr kumimoji="0" lang="ru-UA" altLang="ru-UA" sz="28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та </a:t>
            </a:r>
            <a:r>
              <a:rPr kumimoji="0" lang="ru-UA" altLang="ru-UA" sz="28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перекладача</a:t>
            </a:r>
            <a:r>
              <a:rPr kumimoji="0" lang="ru-UA" altLang="ru-UA" sz="28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Максима </a:t>
            </a:r>
            <a:r>
              <a:rPr kumimoji="0" lang="ru-UA" altLang="ru-UA" sz="28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Рильського</a:t>
            </a:r>
            <a:r>
              <a:rPr kumimoji="0" lang="ru-UA" altLang="ru-UA" sz="28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UA" altLang="ru-UA" sz="28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Мистецтво</a:t>
            </a:r>
            <a:r>
              <a:rPr kumimoji="0" lang="ru-UA" altLang="ru-UA" sz="28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перекладу». </a:t>
            </a:r>
            <a:endParaRPr kumimoji="0" lang="ru-RU" altLang="ru-UA" sz="28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ru-RU" altLang="ru-UA" sz="2800" dirty="0">
              <a:solidFill>
                <a:srgbClr val="000000"/>
              </a:solidFill>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altLang="ru-UA" sz="28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ru-RU" altLang="ru-UA" sz="2800" dirty="0">
              <a:solidFill>
                <a:srgbClr val="000000"/>
              </a:solidFill>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UA" altLang="ru-UA" sz="28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Як </a:t>
            </a:r>
            <a:r>
              <a:rPr kumimoji="0" lang="ru-UA" altLang="ru-UA" sz="28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ви</a:t>
            </a:r>
            <a:r>
              <a:rPr kumimoji="0" lang="ru-UA" altLang="ru-UA" sz="28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UA" altLang="ru-UA" sz="28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розумієте</a:t>
            </a:r>
            <a:r>
              <a:rPr kumimoji="0" lang="ru-UA" altLang="ru-UA" sz="28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UA" altLang="ru-UA" sz="28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ці</a:t>
            </a:r>
            <a:r>
              <a:rPr kumimoji="0" lang="ru-UA" altLang="ru-UA" sz="28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слова?</a:t>
            </a:r>
            <a:endParaRPr kumimoji="0" lang="ru-UA" altLang="ru-UA"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A4CABADC-2FE8-4267-8FB2-05B9181D0E86}"/>
              </a:ext>
            </a:extLst>
          </p:cNvPr>
          <p:cNvPicPr>
            <a:picLocks noChangeAspect="1"/>
          </p:cNvPicPr>
          <p:nvPr/>
        </p:nvPicPr>
        <p:blipFill>
          <a:blip r:embed="rId2"/>
          <a:stretch>
            <a:fillRect/>
          </a:stretch>
        </p:blipFill>
        <p:spPr>
          <a:xfrm>
            <a:off x="94593" y="477441"/>
            <a:ext cx="12192000" cy="1341630"/>
          </a:xfrm>
          <a:prstGeom prst="rect">
            <a:avLst/>
          </a:prstGeom>
        </p:spPr>
      </p:pic>
    </p:spTree>
    <p:extLst>
      <p:ext uri="{BB962C8B-B14F-4D97-AF65-F5344CB8AC3E}">
        <p14:creationId xmlns:p14="http://schemas.microsoft.com/office/powerpoint/2010/main" val="14797916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5AD7B74-E43E-42D6-8629-6A633870FD32}"/>
              </a:ext>
            </a:extLst>
          </p:cNvPr>
          <p:cNvSpPr>
            <a:spLocks noGrp="1"/>
          </p:cNvSpPr>
          <p:nvPr>
            <p:ph type="title"/>
          </p:nvPr>
        </p:nvSpPr>
        <p:spPr>
          <a:xfrm>
            <a:off x="1451579" y="510230"/>
            <a:ext cx="9603275" cy="1049235"/>
          </a:xfrm>
        </p:spPr>
        <p:txBody>
          <a:bodyPr>
            <a:normAutofit fontScale="90000"/>
          </a:bodyPr>
          <a:lstStyle/>
          <a:p>
            <a:r>
              <a:rPr lang="ru-RU" dirty="0" err="1"/>
              <a:t>Багато</a:t>
            </a:r>
            <a:r>
              <a:rPr lang="ru-RU" dirty="0"/>
              <a:t> великих </a:t>
            </a:r>
            <a:r>
              <a:rPr lang="ru-RU" dirty="0" err="1"/>
              <a:t>українських</a:t>
            </a:r>
            <a:r>
              <a:rPr lang="ru-RU" dirty="0"/>
              <a:t> </a:t>
            </a:r>
            <a:r>
              <a:rPr lang="ru-RU" dirty="0" err="1"/>
              <a:t>письменників</a:t>
            </a:r>
            <a:r>
              <a:rPr lang="ru-RU" dirty="0"/>
              <a:t> </a:t>
            </a:r>
            <a:r>
              <a:rPr lang="ru-RU" dirty="0" err="1"/>
              <a:t>були</a:t>
            </a:r>
            <a:r>
              <a:rPr lang="ru-RU" dirty="0"/>
              <a:t> </a:t>
            </a:r>
            <a:r>
              <a:rPr lang="ru-RU" dirty="0" err="1"/>
              <a:t>чудовими</a:t>
            </a:r>
            <a:r>
              <a:rPr lang="ru-RU" dirty="0"/>
              <a:t> </a:t>
            </a:r>
            <a:r>
              <a:rPr lang="ru-RU" dirty="0" err="1"/>
              <a:t>перекладачами</a:t>
            </a:r>
            <a:r>
              <a:rPr lang="ru-RU" dirty="0"/>
              <a:t>. </a:t>
            </a:r>
            <a:r>
              <a:rPr lang="ru-RU" dirty="0" err="1"/>
              <a:t>Серед</a:t>
            </a:r>
            <a:r>
              <a:rPr lang="ru-RU" dirty="0"/>
              <a:t> них Леся </a:t>
            </a:r>
            <a:r>
              <a:rPr lang="ru-RU" dirty="0" err="1"/>
              <a:t>Українка</a:t>
            </a:r>
            <a:r>
              <a:rPr lang="ru-RU" dirty="0"/>
              <a:t>, </a:t>
            </a:r>
            <a:r>
              <a:rPr lang="ru-RU" dirty="0" err="1"/>
              <a:t>Іван</a:t>
            </a:r>
            <a:r>
              <a:rPr lang="ru-RU" dirty="0"/>
              <a:t> Франко, Максим </a:t>
            </a:r>
            <a:r>
              <a:rPr lang="ru-RU" dirty="0" err="1"/>
              <a:t>Рильський</a:t>
            </a:r>
            <a:r>
              <a:rPr lang="ru-RU" dirty="0"/>
              <a:t>, Марко </a:t>
            </a:r>
            <a:r>
              <a:rPr lang="ru-RU" dirty="0" err="1"/>
              <a:t>Вовчок</a:t>
            </a:r>
            <a:r>
              <a:rPr lang="ru-RU" dirty="0"/>
              <a:t>. </a:t>
            </a:r>
            <a:endParaRPr lang="ru-UA" dirty="0"/>
          </a:p>
        </p:txBody>
      </p:sp>
      <p:pic>
        <p:nvPicPr>
          <p:cNvPr id="4" name="Объект 3">
            <a:extLst>
              <a:ext uri="{FF2B5EF4-FFF2-40B4-BE49-F238E27FC236}">
                <a16:creationId xmlns:a16="http://schemas.microsoft.com/office/drawing/2014/main" id="{12CC5ED8-5152-484D-BEA8-D668E2012A1A}"/>
              </a:ext>
            </a:extLst>
          </p:cNvPr>
          <p:cNvPicPr>
            <a:picLocks noGrp="1" noChangeAspect="1"/>
          </p:cNvPicPr>
          <p:nvPr>
            <p:ph idx="1"/>
          </p:nvPr>
        </p:nvPicPr>
        <p:blipFill>
          <a:blip r:embed="rId2"/>
          <a:stretch>
            <a:fillRect/>
          </a:stretch>
        </p:blipFill>
        <p:spPr>
          <a:xfrm>
            <a:off x="603854" y="2277543"/>
            <a:ext cx="1695450" cy="2695575"/>
          </a:xfrm>
          <a:prstGeom prst="rect">
            <a:avLst/>
          </a:prstGeom>
        </p:spPr>
      </p:pic>
      <p:pic>
        <p:nvPicPr>
          <p:cNvPr id="5" name="Рисунок 4">
            <a:extLst>
              <a:ext uri="{FF2B5EF4-FFF2-40B4-BE49-F238E27FC236}">
                <a16:creationId xmlns:a16="http://schemas.microsoft.com/office/drawing/2014/main" id="{8ED4F433-B768-438D-AF23-D36430BFB218}"/>
              </a:ext>
            </a:extLst>
          </p:cNvPr>
          <p:cNvPicPr>
            <a:picLocks noChangeAspect="1"/>
          </p:cNvPicPr>
          <p:nvPr/>
        </p:nvPicPr>
        <p:blipFill>
          <a:blip r:embed="rId3"/>
          <a:stretch>
            <a:fillRect/>
          </a:stretch>
        </p:blipFill>
        <p:spPr>
          <a:xfrm>
            <a:off x="2919421" y="2277543"/>
            <a:ext cx="2619531" cy="2695575"/>
          </a:xfrm>
          <a:prstGeom prst="rect">
            <a:avLst/>
          </a:prstGeom>
        </p:spPr>
      </p:pic>
      <p:pic>
        <p:nvPicPr>
          <p:cNvPr id="6" name="Рисунок 5">
            <a:extLst>
              <a:ext uri="{FF2B5EF4-FFF2-40B4-BE49-F238E27FC236}">
                <a16:creationId xmlns:a16="http://schemas.microsoft.com/office/drawing/2014/main" id="{EE8B0E7F-DFD2-4CD8-BCE5-D9FE000A0610}"/>
              </a:ext>
            </a:extLst>
          </p:cNvPr>
          <p:cNvPicPr>
            <a:picLocks noChangeAspect="1"/>
          </p:cNvPicPr>
          <p:nvPr/>
        </p:nvPicPr>
        <p:blipFill>
          <a:blip r:embed="rId4"/>
          <a:stretch>
            <a:fillRect/>
          </a:stretch>
        </p:blipFill>
        <p:spPr>
          <a:xfrm>
            <a:off x="6159069" y="2277543"/>
            <a:ext cx="2228186" cy="2695575"/>
          </a:xfrm>
          <a:prstGeom prst="rect">
            <a:avLst/>
          </a:prstGeom>
        </p:spPr>
      </p:pic>
      <p:pic>
        <p:nvPicPr>
          <p:cNvPr id="7" name="Рисунок 6">
            <a:extLst>
              <a:ext uri="{FF2B5EF4-FFF2-40B4-BE49-F238E27FC236}">
                <a16:creationId xmlns:a16="http://schemas.microsoft.com/office/drawing/2014/main" id="{EE4D94A4-8E14-4D15-B02A-0EC15832026A}"/>
              </a:ext>
            </a:extLst>
          </p:cNvPr>
          <p:cNvPicPr>
            <a:picLocks noChangeAspect="1"/>
          </p:cNvPicPr>
          <p:nvPr/>
        </p:nvPicPr>
        <p:blipFill>
          <a:blip r:embed="rId5"/>
          <a:stretch>
            <a:fillRect/>
          </a:stretch>
        </p:blipFill>
        <p:spPr>
          <a:xfrm>
            <a:off x="8787797" y="2277543"/>
            <a:ext cx="3046852" cy="2695575"/>
          </a:xfrm>
          <a:prstGeom prst="rect">
            <a:avLst/>
          </a:prstGeom>
        </p:spPr>
      </p:pic>
    </p:spTree>
    <p:extLst>
      <p:ext uri="{BB962C8B-B14F-4D97-AF65-F5344CB8AC3E}">
        <p14:creationId xmlns:p14="http://schemas.microsoft.com/office/powerpoint/2010/main" val="3487725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05E1227-FF12-4B6E-B1A9-443CAE2DF18F}"/>
              </a:ext>
            </a:extLst>
          </p:cNvPr>
          <p:cNvSpPr>
            <a:spLocks noGrp="1"/>
          </p:cNvSpPr>
          <p:nvPr>
            <p:ph type="title"/>
          </p:nvPr>
        </p:nvSpPr>
        <p:spPr/>
        <p:txBody>
          <a:bodyPr>
            <a:normAutofit fontScale="90000"/>
          </a:bodyPr>
          <a:lstStyle/>
          <a:p>
            <a:r>
              <a:rPr lang="ru-RU" sz="4900" dirty="0" err="1">
                <a:latin typeface="Times New Roman" panose="02020603050405020304" pitchFamily="18" charset="0"/>
                <a:cs typeface="Times New Roman" panose="02020603050405020304" pitchFamily="18" charset="0"/>
              </a:rPr>
              <a:t>Словникова</a:t>
            </a:r>
            <a:r>
              <a:rPr lang="ru-RU" sz="4900" dirty="0">
                <a:latin typeface="Times New Roman" panose="02020603050405020304" pitchFamily="18" charset="0"/>
                <a:cs typeface="Times New Roman" panose="02020603050405020304" pitchFamily="18" charset="0"/>
              </a:rPr>
              <a:t> робота</a:t>
            </a:r>
            <a:br>
              <a:rPr lang="ru-RU" dirty="0"/>
            </a:br>
            <a:br>
              <a:rPr lang="ru-RU" dirty="0"/>
            </a:br>
            <a:endParaRPr lang="ru-UA" dirty="0"/>
          </a:p>
        </p:txBody>
      </p:sp>
      <p:sp>
        <p:nvSpPr>
          <p:cNvPr id="3" name="Объект 2">
            <a:extLst>
              <a:ext uri="{FF2B5EF4-FFF2-40B4-BE49-F238E27FC236}">
                <a16:creationId xmlns:a16="http://schemas.microsoft.com/office/drawing/2014/main" id="{185C9596-7C3C-4D59-BBE1-B825F4D6446F}"/>
              </a:ext>
            </a:extLst>
          </p:cNvPr>
          <p:cNvSpPr>
            <a:spLocks noGrp="1"/>
          </p:cNvSpPr>
          <p:nvPr>
            <p:ph idx="1"/>
          </p:nvPr>
        </p:nvSpPr>
        <p:spPr/>
        <p:txBody>
          <a:bodyPr>
            <a:normAutofit fontScale="92500" lnSpcReduction="10000"/>
          </a:bodyPr>
          <a:lstStyle/>
          <a:p>
            <a:r>
              <a:rPr lang="ru-RU" sz="2400" dirty="0" err="1">
                <a:latin typeface="Times New Roman" panose="02020603050405020304" pitchFamily="18" charset="0"/>
                <a:cs typeface="Times New Roman" panose="02020603050405020304" pitchFamily="18" charset="0"/>
              </a:rPr>
              <a:t>Оригінáл</a:t>
            </a:r>
            <a:r>
              <a:rPr lang="ru-RU" sz="2400" dirty="0">
                <a:latin typeface="Times New Roman" panose="02020603050405020304" pitchFamily="18" charset="0"/>
                <a:cs typeface="Times New Roman" panose="02020603050405020304" pitchFamily="18" charset="0"/>
              </a:rPr>
              <a:t> (з </a:t>
            </a:r>
            <a:r>
              <a:rPr lang="ru-RU" sz="2400" dirty="0" err="1">
                <a:latin typeface="Times New Roman" panose="02020603050405020304" pitchFamily="18" charset="0"/>
                <a:cs typeface="Times New Roman" panose="02020603050405020304" pitchFamily="18" charset="0"/>
              </a:rPr>
              <a:t>художнього</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твору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латин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первісний</a:t>
            </a:r>
            <a:r>
              <a:rPr lang="ru-RU" sz="2400" dirty="0">
                <a:latin typeface="Times New Roman" panose="02020603050405020304" pitchFamily="18" charset="0"/>
                <a:cs typeface="Times New Roman" panose="02020603050405020304" pitchFamily="18" charset="0"/>
              </a:rPr>
              <a:t>) — текст, </a:t>
            </a:r>
            <a:r>
              <a:rPr lang="ru-RU" sz="2400" dirty="0" err="1">
                <a:latin typeface="Times New Roman" panose="02020603050405020304" pitchFamily="18" charset="0"/>
                <a:cs typeface="Times New Roman" panose="02020603050405020304" pitchFamily="18" charset="0"/>
              </a:rPr>
              <a:t>створений</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тією</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мовою</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якою</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володіє</a:t>
            </a:r>
            <a:r>
              <a:rPr lang="ru-RU" sz="2400" dirty="0">
                <a:latin typeface="Times New Roman" panose="02020603050405020304" pitchFamily="18" charset="0"/>
                <a:cs typeface="Times New Roman" panose="02020603050405020304" pitchFamily="18" charset="0"/>
              </a:rPr>
              <a:t> і яку </a:t>
            </a:r>
            <a:r>
              <a:rPr lang="ru-RU" sz="2400" dirty="0" err="1">
                <a:latin typeface="Times New Roman" panose="02020603050405020304" pitchFamily="18" charset="0"/>
                <a:cs typeface="Times New Roman" panose="02020603050405020304" pitchFamily="18" charset="0"/>
              </a:rPr>
              <a:t>обрав</a:t>
            </a:r>
            <a:r>
              <a:rPr lang="ru-RU" sz="2400" dirty="0">
                <a:latin typeface="Times New Roman" panose="02020603050405020304" pitchFamily="18" charset="0"/>
                <a:cs typeface="Times New Roman" panose="02020603050405020304" pitchFamily="18" charset="0"/>
              </a:rPr>
              <a:t> автор.</a:t>
            </a:r>
          </a:p>
          <a:p>
            <a:r>
              <a:rPr lang="ru-RU" sz="2400" dirty="0" err="1">
                <a:latin typeface="Times New Roman" panose="02020603050405020304" pitchFamily="18" charset="0"/>
                <a:cs typeface="Times New Roman" panose="02020603050405020304" pitchFamily="18" charset="0"/>
              </a:rPr>
              <a:t>Перéклад</a:t>
            </a:r>
            <a:r>
              <a:rPr lang="ru-RU" sz="2400" dirty="0">
                <a:latin typeface="Times New Roman" panose="02020603050405020304" pitchFamily="18" charset="0"/>
                <a:cs typeface="Times New Roman" panose="02020603050405020304" pitchFamily="18" charset="0"/>
              </a:rPr>
              <a:t> — </a:t>
            </a:r>
            <a:r>
              <a:rPr lang="ru-RU" sz="2400" dirty="0" err="1">
                <a:latin typeface="Times New Roman" panose="02020603050405020304" pitchFamily="18" charset="0"/>
                <a:cs typeface="Times New Roman" panose="02020603050405020304" pitchFamily="18" charset="0"/>
              </a:rPr>
              <a:t>відтворення</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змісту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усного</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висловлювання</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чи</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писемного</a:t>
            </a:r>
            <a:r>
              <a:rPr lang="ru-RU" sz="2400" dirty="0">
                <a:latin typeface="Times New Roman" panose="02020603050405020304" pitchFamily="18" charset="0"/>
                <a:cs typeface="Times New Roman" panose="02020603050405020304" pitchFamily="18" charset="0"/>
              </a:rPr>
              <a:t> тексту </a:t>
            </a:r>
            <a:r>
              <a:rPr lang="ru-RU" sz="2400" dirty="0" err="1">
                <a:latin typeface="Times New Roman" panose="02020603050405020304" pitchFamily="18" charset="0"/>
                <a:cs typeface="Times New Roman" panose="02020603050405020304" pitchFamily="18" charset="0"/>
              </a:rPr>
              <a:t>засобами</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іншої</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мови</a:t>
            </a:r>
            <a:r>
              <a:rPr lang="ru-RU" sz="2400" dirty="0">
                <a:latin typeface="Times New Roman" panose="02020603050405020304" pitchFamily="18" charset="0"/>
                <a:cs typeface="Times New Roman" panose="02020603050405020304" pitchFamily="18" charset="0"/>
              </a:rPr>
              <a:t>.</a:t>
            </a:r>
          </a:p>
          <a:p>
            <a:r>
              <a:rPr lang="ru-RU" sz="2400" dirty="0" err="1">
                <a:latin typeface="Times New Roman" panose="02020603050405020304" pitchFamily="18" charset="0"/>
                <a:cs typeface="Times New Roman" panose="02020603050405020304" pitchFamily="18" charset="0"/>
              </a:rPr>
              <a:t>Перéспів</a:t>
            </a:r>
            <a:r>
              <a:rPr lang="ru-RU" sz="2400" dirty="0">
                <a:latin typeface="Times New Roman" panose="02020603050405020304" pitchFamily="18" charset="0"/>
                <a:cs typeface="Times New Roman" panose="02020603050405020304" pitchFamily="18" charset="0"/>
              </a:rPr>
              <a:t> — </a:t>
            </a:r>
            <a:r>
              <a:rPr lang="ru-RU" sz="2400" dirty="0" err="1">
                <a:latin typeface="Times New Roman" panose="02020603050405020304" pitchFamily="18" charset="0"/>
                <a:cs typeface="Times New Roman" panose="02020603050405020304" pitchFamily="18" charset="0"/>
              </a:rPr>
              <a:t>твір</a:t>
            </a:r>
            <a:r>
              <a:rPr lang="ru-RU" sz="2400" dirty="0">
                <a:latin typeface="Times New Roman" panose="02020603050405020304" pitchFamily="18" charset="0"/>
                <a:cs typeface="Times New Roman" panose="02020603050405020304" pitchFamily="18" charset="0"/>
              </a:rPr>
              <a:t> (як правило, </a:t>
            </a:r>
            <a:r>
              <a:rPr lang="ru-RU" sz="2400" dirty="0" err="1">
                <a:latin typeface="Times New Roman" panose="02020603050405020304" pitchFamily="18" charset="0"/>
                <a:cs typeface="Times New Roman" panose="02020603050405020304" pitchFamily="18" charset="0"/>
              </a:rPr>
              <a:t>віршований</a:t>
            </a:r>
            <a:r>
              <a:rPr lang="ru-RU" sz="2400" dirty="0">
                <a:latin typeface="Times New Roman" panose="02020603050405020304" pitchFamily="18" charset="0"/>
                <a:cs typeface="Times New Roman" panose="02020603050405020304" pitchFamily="18" charset="0"/>
              </a:rPr>
              <a:t>), написаний за мотивами </a:t>
            </a:r>
            <a:r>
              <a:rPr lang="ru-RU" sz="2400" dirty="0" err="1">
                <a:latin typeface="Times New Roman" panose="02020603050405020304" pitchFamily="18" charset="0"/>
                <a:cs typeface="Times New Roman" panose="02020603050405020304" pitchFamily="18" charset="0"/>
              </a:rPr>
              <a:t>твору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іншого</a:t>
            </a:r>
            <a:r>
              <a:rPr lang="ru-RU" sz="2400" dirty="0">
                <a:latin typeface="Times New Roman" panose="02020603050405020304" pitchFamily="18" charset="0"/>
                <a:cs typeface="Times New Roman" panose="02020603050405020304" pitchFamily="18" charset="0"/>
              </a:rPr>
              <a:t> автора, з </a:t>
            </a:r>
            <a:r>
              <a:rPr lang="ru-RU" sz="2400" dirty="0" err="1">
                <a:latin typeface="Times New Roman" panose="02020603050405020304" pitchFamily="18" charset="0"/>
                <a:cs typeface="Times New Roman" panose="02020603050405020304" pitchFamily="18" charset="0"/>
              </a:rPr>
              <a:t>елементами</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наслідування</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складників</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першоджерела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наближений</a:t>
            </a:r>
            <a:r>
              <a:rPr lang="ru-RU" sz="2400" dirty="0">
                <a:latin typeface="Times New Roman" panose="02020603050405020304" pitchFamily="18" charset="0"/>
                <a:cs typeface="Times New Roman" panose="02020603050405020304" pitchFamily="18" charset="0"/>
              </a:rPr>
              <a:t> до перекладу й </a:t>
            </a:r>
            <a:r>
              <a:rPr lang="ru-RU" sz="2400" dirty="0" err="1">
                <a:latin typeface="Times New Roman" panose="02020603050405020304" pitchFamily="18" charset="0"/>
                <a:cs typeface="Times New Roman" panose="02020603050405020304" pitchFamily="18" charset="0"/>
              </a:rPr>
              <a:t>подібний</a:t>
            </a:r>
            <a:r>
              <a:rPr lang="ru-RU" sz="2400" dirty="0">
                <a:latin typeface="Times New Roman" panose="02020603050405020304" pitchFamily="18" charset="0"/>
                <a:cs typeface="Times New Roman" panose="02020603050405020304" pitchFamily="18" charset="0"/>
              </a:rPr>
              <a:t> до </a:t>
            </a:r>
            <a:r>
              <a:rPr lang="ru-RU" sz="2400" dirty="0" err="1">
                <a:latin typeface="Times New Roman" panose="02020603050405020304" pitchFamily="18" charset="0"/>
                <a:cs typeface="Times New Roman" panose="02020603050405020304" pitchFamily="18" charset="0"/>
              </a:rPr>
              <a:t>нього</a:t>
            </a:r>
            <a:r>
              <a:rPr lang="ru-RU" sz="2400" dirty="0">
                <a:latin typeface="Times New Roman" panose="02020603050405020304" pitchFamily="18" charset="0"/>
                <a:cs typeface="Times New Roman" panose="02020603050405020304" pitchFamily="18" charset="0"/>
              </a:rPr>
              <a:t>, але все ж таки </a:t>
            </a:r>
            <a:r>
              <a:rPr lang="ru-RU" sz="2400" dirty="0" err="1">
                <a:latin typeface="Times New Roman" panose="02020603050405020304" pitchFamily="18" charset="0"/>
                <a:cs typeface="Times New Roman" panose="02020603050405020304" pitchFamily="18" charset="0"/>
              </a:rPr>
              <a:t>відмінний</a:t>
            </a:r>
            <a:r>
              <a:rPr lang="ru-RU" sz="2400" dirty="0">
                <a:latin typeface="Times New Roman" panose="02020603050405020304" pitchFamily="18" charset="0"/>
                <a:cs typeface="Times New Roman" panose="02020603050405020304" pitchFamily="18" charset="0"/>
              </a:rPr>
              <a:t> за </a:t>
            </a:r>
            <a:r>
              <a:rPr lang="ru-RU" sz="2400" dirty="0" err="1">
                <a:latin typeface="Times New Roman" panose="02020603050405020304" pitchFamily="18" charset="0"/>
                <a:cs typeface="Times New Roman" panose="02020603050405020304" pitchFamily="18" charset="0"/>
              </a:rPr>
              <a:t>змістом</a:t>
            </a:r>
            <a:r>
              <a:rPr lang="ru-RU" sz="2400" dirty="0">
                <a:latin typeface="Times New Roman" panose="02020603050405020304" pitchFamily="18" charset="0"/>
                <a:cs typeface="Times New Roman" panose="02020603050405020304" pitchFamily="18" charset="0"/>
              </a:rPr>
              <a:t> і формою, з </a:t>
            </a:r>
            <a:r>
              <a:rPr lang="ru-RU" sz="2400" dirty="0" err="1">
                <a:latin typeface="Times New Roman" panose="02020603050405020304" pitchFamily="18" charset="0"/>
                <a:cs typeface="Times New Roman" panose="02020603050405020304" pitchFamily="18" charset="0"/>
              </a:rPr>
              <a:t>яскраво</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вираженою</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авторською</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позицією</a:t>
            </a:r>
            <a:r>
              <a:rPr lang="ru-RU" sz="2400" dirty="0">
                <a:latin typeface="Times New Roman" panose="02020603050405020304" pitchFamily="18" charset="0"/>
                <a:cs typeface="Times New Roman" panose="02020603050405020304" pitchFamily="18" charset="0"/>
              </a:rPr>
              <a:t>.</a:t>
            </a:r>
          </a:p>
          <a:p>
            <a:endParaRPr lang="ru-UA" dirty="0"/>
          </a:p>
        </p:txBody>
      </p:sp>
    </p:spTree>
    <p:extLst>
      <p:ext uri="{BB962C8B-B14F-4D97-AF65-F5344CB8AC3E}">
        <p14:creationId xmlns:p14="http://schemas.microsoft.com/office/powerpoint/2010/main" val="42850375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BDE801-0185-438E-826A-7F0A45EBDE47}"/>
              </a:ext>
            </a:extLst>
          </p:cNvPr>
          <p:cNvSpPr>
            <a:spLocks noGrp="1"/>
          </p:cNvSpPr>
          <p:nvPr>
            <p:ph type="title"/>
          </p:nvPr>
        </p:nvSpPr>
        <p:spPr/>
        <p:txBody>
          <a:bodyPr>
            <a:normAutofit fontScale="90000"/>
          </a:bodyPr>
          <a:lstStyle/>
          <a:p>
            <a:r>
              <a:rPr lang="ru-RU" dirty="0" err="1"/>
              <a:t>Основні</a:t>
            </a:r>
            <a:r>
              <a:rPr lang="ru-RU" dirty="0"/>
              <a:t> </a:t>
            </a:r>
            <a:r>
              <a:rPr lang="ru-RU" dirty="0" err="1"/>
              <a:t>вимоги</a:t>
            </a:r>
            <a:r>
              <a:rPr lang="ru-RU" dirty="0"/>
              <a:t> до перекладу </a:t>
            </a:r>
            <a:r>
              <a:rPr lang="ru-RU" dirty="0" err="1"/>
              <a:t>художньої</a:t>
            </a:r>
            <a:r>
              <a:rPr lang="ru-RU" dirty="0"/>
              <a:t> </a:t>
            </a:r>
            <a:r>
              <a:rPr lang="ru-RU" dirty="0" err="1"/>
              <a:t>літератури</a:t>
            </a:r>
            <a:r>
              <a:rPr lang="ru-RU" dirty="0"/>
              <a:t>, </a:t>
            </a:r>
            <a:r>
              <a:rPr lang="ru-RU" dirty="0" err="1"/>
              <a:t>яких</a:t>
            </a:r>
            <a:r>
              <a:rPr lang="ru-RU" dirty="0"/>
              <a:t> </a:t>
            </a:r>
            <a:r>
              <a:rPr lang="ru-RU" dirty="0" err="1"/>
              <a:t>має</a:t>
            </a:r>
            <a:r>
              <a:rPr lang="ru-RU" dirty="0"/>
              <a:t> </a:t>
            </a:r>
            <a:r>
              <a:rPr lang="ru-RU" dirty="0" err="1"/>
              <a:t>дотримуватися</a:t>
            </a:r>
            <a:r>
              <a:rPr lang="ru-RU" dirty="0"/>
              <a:t> </a:t>
            </a:r>
            <a:r>
              <a:rPr lang="ru-RU" dirty="0" err="1"/>
              <a:t>перекладач</a:t>
            </a:r>
            <a:r>
              <a:rPr lang="ru-RU" dirty="0"/>
              <a:t>:</a:t>
            </a:r>
            <a:endParaRPr lang="ru-UA" dirty="0"/>
          </a:p>
        </p:txBody>
      </p:sp>
      <p:pic>
        <p:nvPicPr>
          <p:cNvPr id="5" name="Объект 4">
            <a:extLst>
              <a:ext uri="{FF2B5EF4-FFF2-40B4-BE49-F238E27FC236}">
                <a16:creationId xmlns:a16="http://schemas.microsoft.com/office/drawing/2014/main" id="{86C14C15-060F-47A5-9A83-2B961EB799C1}"/>
              </a:ext>
            </a:extLst>
          </p:cNvPr>
          <p:cNvPicPr>
            <a:picLocks noGrp="1" noChangeAspect="1"/>
          </p:cNvPicPr>
          <p:nvPr>
            <p:ph idx="1"/>
          </p:nvPr>
        </p:nvPicPr>
        <p:blipFill>
          <a:blip r:embed="rId2"/>
          <a:stretch>
            <a:fillRect/>
          </a:stretch>
        </p:blipFill>
        <p:spPr>
          <a:xfrm>
            <a:off x="3615820" y="2028736"/>
            <a:ext cx="1877731" cy="1504770"/>
          </a:xfrm>
          <a:prstGeom prst="rect">
            <a:avLst/>
          </a:prstGeom>
        </p:spPr>
      </p:pic>
      <p:sp>
        <p:nvSpPr>
          <p:cNvPr id="4" name="Прямоугольник 3">
            <a:extLst>
              <a:ext uri="{FF2B5EF4-FFF2-40B4-BE49-F238E27FC236}">
                <a16:creationId xmlns:a16="http://schemas.microsoft.com/office/drawing/2014/main" id="{59F995D0-4ECF-442E-A967-E5E4FD24E9DC}"/>
              </a:ext>
            </a:extLst>
          </p:cNvPr>
          <p:cNvSpPr/>
          <p:nvPr/>
        </p:nvSpPr>
        <p:spPr>
          <a:xfrm>
            <a:off x="802914" y="2046393"/>
            <a:ext cx="1859280" cy="15047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3200" dirty="0">
                <a:latin typeface="Times New Roman" panose="02020603050405020304" pitchFamily="18" charset="0"/>
                <a:cs typeface="Times New Roman" panose="02020603050405020304" pitchFamily="18" charset="0"/>
              </a:rPr>
              <a:t>Точність</a:t>
            </a:r>
            <a:endParaRPr lang="ru-UA" sz="3200" dirty="0">
              <a:latin typeface="Times New Roman" panose="02020603050405020304" pitchFamily="18" charset="0"/>
              <a:cs typeface="Times New Roman" panose="02020603050405020304" pitchFamily="18" charset="0"/>
            </a:endParaRPr>
          </a:p>
        </p:txBody>
      </p:sp>
      <p:pic>
        <p:nvPicPr>
          <p:cNvPr id="6" name="Рисунок 5">
            <a:extLst>
              <a:ext uri="{FF2B5EF4-FFF2-40B4-BE49-F238E27FC236}">
                <a16:creationId xmlns:a16="http://schemas.microsoft.com/office/drawing/2014/main" id="{8CD1827B-37C8-4DF8-B60F-5E5BA9834E04}"/>
              </a:ext>
            </a:extLst>
          </p:cNvPr>
          <p:cNvPicPr>
            <a:picLocks noChangeAspect="1"/>
          </p:cNvPicPr>
          <p:nvPr/>
        </p:nvPicPr>
        <p:blipFill>
          <a:blip r:embed="rId2"/>
          <a:stretch>
            <a:fillRect/>
          </a:stretch>
        </p:blipFill>
        <p:spPr>
          <a:xfrm>
            <a:off x="6749905" y="2028736"/>
            <a:ext cx="1877731" cy="1522427"/>
          </a:xfrm>
          <a:prstGeom prst="rect">
            <a:avLst/>
          </a:prstGeom>
        </p:spPr>
      </p:pic>
      <p:pic>
        <p:nvPicPr>
          <p:cNvPr id="7" name="Рисунок 6">
            <a:extLst>
              <a:ext uri="{FF2B5EF4-FFF2-40B4-BE49-F238E27FC236}">
                <a16:creationId xmlns:a16="http://schemas.microsoft.com/office/drawing/2014/main" id="{A0365085-04AC-4502-8767-1BCB49FB72CE}"/>
              </a:ext>
            </a:extLst>
          </p:cNvPr>
          <p:cNvPicPr>
            <a:picLocks noChangeAspect="1"/>
          </p:cNvPicPr>
          <p:nvPr/>
        </p:nvPicPr>
        <p:blipFill>
          <a:blip r:embed="rId2"/>
          <a:stretch>
            <a:fillRect/>
          </a:stretch>
        </p:blipFill>
        <p:spPr>
          <a:xfrm>
            <a:off x="9577885" y="2064051"/>
            <a:ext cx="1877731" cy="1487112"/>
          </a:xfrm>
          <a:prstGeom prst="rect">
            <a:avLst/>
          </a:prstGeom>
        </p:spPr>
      </p:pic>
      <p:sp>
        <p:nvSpPr>
          <p:cNvPr id="9" name="Прямоугольник 8">
            <a:extLst>
              <a:ext uri="{FF2B5EF4-FFF2-40B4-BE49-F238E27FC236}">
                <a16:creationId xmlns:a16="http://schemas.microsoft.com/office/drawing/2014/main" id="{476EED1A-3572-4DAD-B14B-286BA265D189}"/>
              </a:ext>
            </a:extLst>
          </p:cNvPr>
          <p:cNvSpPr/>
          <p:nvPr/>
        </p:nvSpPr>
        <p:spPr>
          <a:xfrm>
            <a:off x="3615820" y="2073835"/>
            <a:ext cx="2180459" cy="1477328"/>
          </a:xfrm>
          <a:prstGeom prst="rect">
            <a:avLst/>
          </a:prstGeom>
        </p:spPr>
        <p:txBody>
          <a:bodyPr wrap="square">
            <a:spAutoFit/>
          </a:bodyPr>
          <a:lstStyle/>
          <a:p>
            <a:r>
              <a:rPr lang="ru-RU" dirty="0" err="1">
                <a:solidFill>
                  <a:schemeClr val="bg1"/>
                </a:solidFill>
                <a:latin typeface="Times New Roman" panose="02020603050405020304" pitchFamily="18" charset="0"/>
                <a:cs typeface="Times New Roman" panose="02020603050405020304" pitchFamily="18" charset="0"/>
              </a:rPr>
              <a:t>Урахування</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традицій</a:t>
            </a:r>
            <a:r>
              <a:rPr lang="ru-RU" dirty="0">
                <a:solidFill>
                  <a:schemeClr val="bg1"/>
                </a:solidFill>
                <a:latin typeface="Times New Roman" panose="02020603050405020304" pitchFamily="18" charset="0"/>
                <a:cs typeface="Times New Roman" panose="02020603050405020304" pitchFamily="18" charset="0"/>
              </a:rPr>
              <a:t> і </a:t>
            </a:r>
            <a:r>
              <a:rPr lang="ru-RU" dirty="0" err="1">
                <a:solidFill>
                  <a:schemeClr val="bg1"/>
                </a:solidFill>
                <a:latin typeface="Times New Roman" panose="02020603050405020304" pitchFamily="18" charset="0"/>
                <a:cs typeface="Times New Roman" panose="02020603050405020304" pitchFamily="18" charset="0"/>
              </a:rPr>
              <a:t>звичаїв</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народів</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специфіки</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їхнього</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життя</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епохи</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мови</a:t>
            </a:r>
            <a:r>
              <a:rPr lang="ru-RU" dirty="0">
                <a:solidFill>
                  <a:schemeClr val="bg1"/>
                </a:solidFill>
                <a:latin typeface="Times New Roman" panose="02020603050405020304" pitchFamily="18" charset="0"/>
                <a:cs typeface="Times New Roman" panose="02020603050405020304" pitchFamily="18" charset="0"/>
              </a:rPr>
              <a:t>.</a:t>
            </a:r>
            <a:endParaRPr lang="ru-UA" dirty="0">
              <a:solidFill>
                <a:schemeClr val="bg1"/>
              </a:solidFill>
              <a:latin typeface="Times New Roman" panose="02020603050405020304" pitchFamily="18" charset="0"/>
              <a:cs typeface="Times New Roman" panose="02020603050405020304" pitchFamily="18" charset="0"/>
            </a:endParaRPr>
          </a:p>
        </p:txBody>
      </p:sp>
      <p:sp>
        <p:nvSpPr>
          <p:cNvPr id="10" name="Прямоугольник 9">
            <a:extLst>
              <a:ext uri="{FF2B5EF4-FFF2-40B4-BE49-F238E27FC236}">
                <a16:creationId xmlns:a16="http://schemas.microsoft.com/office/drawing/2014/main" id="{112C4472-6F51-4EFA-8BA0-5346724F0F7A}"/>
              </a:ext>
            </a:extLst>
          </p:cNvPr>
          <p:cNvSpPr/>
          <p:nvPr/>
        </p:nvSpPr>
        <p:spPr>
          <a:xfrm>
            <a:off x="6671631" y="2133322"/>
            <a:ext cx="2034278" cy="1200329"/>
          </a:xfrm>
          <a:prstGeom prst="rect">
            <a:avLst/>
          </a:prstGeom>
        </p:spPr>
        <p:txBody>
          <a:bodyPr wrap="square">
            <a:spAutoFit/>
          </a:bodyPr>
          <a:lstStyle/>
          <a:p>
            <a:r>
              <a:rPr lang="ru-RU" sz="2400" dirty="0" err="1">
                <a:solidFill>
                  <a:schemeClr val="bg1"/>
                </a:solidFill>
                <a:latin typeface="Times New Roman" panose="02020603050405020304" pitchFamily="18" charset="0"/>
                <a:cs typeface="Times New Roman" panose="02020603050405020304" pitchFamily="18" charset="0"/>
              </a:rPr>
              <a:t>Художня</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цілісність</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гармонійність</a:t>
            </a:r>
            <a:endParaRPr lang="ru-UA" sz="2400" dirty="0">
              <a:solidFill>
                <a:schemeClr val="bg1"/>
              </a:solidFill>
              <a:latin typeface="Times New Roman" panose="02020603050405020304" pitchFamily="18" charset="0"/>
              <a:cs typeface="Times New Roman" panose="02020603050405020304" pitchFamily="18" charset="0"/>
            </a:endParaRPr>
          </a:p>
        </p:txBody>
      </p:sp>
      <p:sp>
        <p:nvSpPr>
          <p:cNvPr id="11" name="Прямоугольник 10">
            <a:extLst>
              <a:ext uri="{FF2B5EF4-FFF2-40B4-BE49-F238E27FC236}">
                <a16:creationId xmlns:a16="http://schemas.microsoft.com/office/drawing/2014/main" id="{0EEE4772-20E9-4474-A6E6-A8347E3B4A67}"/>
              </a:ext>
            </a:extLst>
          </p:cNvPr>
          <p:cNvSpPr/>
          <p:nvPr/>
        </p:nvSpPr>
        <p:spPr>
          <a:xfrm>
            <a:off x="9449374" y="2502792"/>
            <a:ext cx="2134752" cy="461665"/>
          </a:xfrm>
          <a:prstGeom prst="rect">
            <a:avLst/>
          </a:prstGeom>
        </p:spPr>
        <p:txBody>
          <a:bodyPr wrap="none">
            <a:spAutoFit/>
          </a:bodyPr>
          <a:lstStyle/>
          <a:p>
            <a:r>
              <a:rPr lang="ru-RU" sz="2400" dirty="0" err="1">
                <a:solidFill>
                  <a:schemeClr val="bg1"/>
                </a:solidFill>
                <a:latin typeface="Times New Roman" panose="02020603050405020304" pitchFamily="18" charset="0"/>
                <a:cs typeface="Times New Roman" panose="02020603050405020304" pitchFamily="18" charset="0"/>
              </a:rPr>
              <a:t>Літературніст</a:t>
            </a:r>
            <a:r>
              <a:rPr lang="ru-RU" sz="2400" dirty="0" err="1">
                <a:solidFill>
                  <a:schemeClr val="bg1"/>
                </a:solidFill>
              </a:rPr>
              <a:t>ь</a:t>
            </a:r>
            <a:endParaRPr lang="ru-UA" dirty="0">
              <a:solidFill>
                <a:schemeClr val="bg1"/>
              </a:solidFill>
            </a:endParaRPr>
          </a:p>
        </p:txBody>
      </p:sp>
      <p:sp>
        <p:nvSpPr>
          <p:cNvPr id="12" name="Прямоугольник 11">
            <a:extLst>
              <a:ext uri="{FF2B5EF4-FFF2-40B4-BE49-F238E27FC236}">
                <a16:creationId xmlns:a16="http://schemas.microsoft.com/office/drawing/2014/main" id="{09BF5350-9CD4-4FE5-9A49-9609602AD921}"/>
              </a:ext>
            </a:extLst>
          </p:cNvPr>
          <p:cNvSpPr/>
          <p:nvPr/>
        </p:nvSpPr>
        <p:spPr>
          <a:xfrm>
            <a:off x="114888" y="3743802"/>
            <a:ext cx="3207432" cy="2800767"/>
          </a:xfrm>
          <a:prstGeom prst="rect">
            <a:avLst/>
          </a:prstGeom>
        </p:spPr>
        <p:txBody>
          <a:bodyPr wrap="square">
            <a:spAutoFit/>
          </a:bodyPr>
          <a:lstStyle/>
          <a:p>
            <a:r>
              <a:rPr lang="ru-RU" sz="1600" dirty="0" err="1">
                <a:solidFill>
                  <a:schemeClr val="tx1">
                    <a:lumMod val="95000"/>
                    <a:lumOff val="5000"/>
                  </a:schemeClr>
                </a:solidFill>
                <a:latin typeface="Times New Roman" panose="02020603050405020304" pitchFamily="18" charset="0"/>
                <a:cs typeface="Times New Roman" panose="02020603050405020304" pitchFamily="18" charset="0"/>
              </a:rPr>
              <a:t>Перекладач</a:t>
            </a:r>
            <a:r>
              <a:rPr lang="ru-RU" sz="1600"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1600" dirty="0" err="1">
                <a:solidFill>
                  <a:schemeClr val="tx1">
                    <a:lumMod val="95000"/>
                    <a:lumOff val="5000"/>
                  </a:schemeClr>
                </a:solidFill>
                <a:latin typeface="Times New Roman" panose="02020603050405020304" pitchFamily="18" charset="0"/>
                <a:cs typeface="Times New Roman" panose="02020603050405020304" pitchFamily="18" charset="0"/>
              </a:rPr>
              <a:t>зобов'язаний</a:t>
            </a:r>
            <a:r>
              <a:rPr lang="ru-RU" sz="1600" dirty="0">
                <a:solidFill>
                  <a:schemeClr val="tx1">
                    <a:lumMod val="95000"/>
                    <a:lumOff val="5000"/>
                  </a:schemeClr>
                </a:solidFill>
                <a:latin typeface="Times New Roman" panose="02020603050405020304" pitchFamily="18" charset="0"/>
                <a:cs typeface="Times New Roman" panose="02020603050405020304" pitchFamily="18" charset="0"/>
              </a:rPr>
              <a:t> донести до </a:t>
            </a:r>
            <a:r>
              <a:rPr lang="ru-RU" sz="1600" dirty="0" err="1">
                <a:solidFill>
                  <a:schemeClr val="tx1">
                    <a:lumMod val="95000"/>
                    <a:lumOff val="5000"/>
                  </a:schemeClr>
                </a:solidFill>
                <a:latin typeface="Times New Roman" panose="02020603050405020304" pitchFamily="18" charset="0"/>
                <a:cs typeface="Times New Roman" panose="02020603050405020304" pitchFamily="18" charset="0"/>
              </a:rPr>
              <a:t>читача</a:t>
            </a:r>
            <a:r>
              <a:rPr lang="ru-RU" sz="1600"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1600" dirty="0" err="1">
                <a:solidFill>
                  <a:schemeClr val="tx1">
                    <a:lumMod val="95000"/>
                    <a:lumOff val="5000"/>
                  </a:schemeClr>
                </a:solidFill>
                <a:latin typeface="Times New Roman" panose="02020603050405020304" pitchFamily="18" charset="0"/>
                <a:cs typeface="Times New Roman" panose="02020603050405020304" pitchFamily="18" charset="0"/>
              </a:rPr>
              <a:t>повністю</a:t>
            </a:r>
            <a:r>
              <a:rPr lang="ru-RU" sz="1600"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1600" dirty="0" err="1">
                <a:solidFill>
                  <a:schemeClr val="tx1">
                    <a:lumMod val="95000"/>
                    <a:lumOff val="5000"/>
                  </a:schemeClr>
                </a:solidFill>
                <a:latin typeface="Times New Roman" panose="02020603050405020304" pitchFamily="18" charset="0"/>
                <a:cs typeface="Times New Roman" panose="02020603050405020304" pitchFamily="18" charset="0"/>
              </a:rPr>
              <a:t>всі</a:t>
            </a:r>
            <a:r>
              <a:rPr lang="ru-RU" sz="1600" dirty="0">
                <a:solidFill>
                  <a:schemeClr val="tx1">
                    <a:lumMod val="95000"/>
                    <a:lumOff val="5000"/>
                  </a:schemeClr>
                </a:solidFill>
                <a:latin typeface="Times New Roman" panose="02020603050405020304" pitchFamily="18" charset="0"/>
                <a:cs typeface="Times New Roman" panose="02020603050405020304" pitchFamily="18" charset="0"/>
              </a:rPr>
              <a:t> думки, </a:t>
            </a:r>
            <a:r>
              <a:rPr lang="ru-RU" sz="1600" dirty="0" err="1">
                <a:solidFill>
                  <a:schemeClr val="tx1">
                    <a:lumMod val="95000"/>
                    <a:lumOff val="5000"/>
                  </a:schemeClr>
                </a:solidFill>
                <a:latin typeface="Times New Roman" panose="02020603050405020304" pitchFamily="18" charset="0"/>
                <a:cs typeface="Times New Roman" panose="02020603050405020304" pitchFamily="18" charset="0"/>
              </a:rPr>
              <a:t>висловлені</a:t>
            </a:r>
            <a:r>
              <a:rPr lang="ru-RU" sz="1600" dirty="0">
                <a:solidFill>
                  <a:schemeClr val="tx1">
                    <a:lumMod val="95000"/>
                    <a:lumOff val="5000"/>
                  </a:schemeClr>
                </a:solidFill>
                <a:latin typeface="Times New Roman" panose="02020603050405020304" pitchFamily="18" charset="0"/>
                <a:cs typeface="Times New Roman" panose="02020603050405020304" pitchFamily="18" charset="0"/>
              </a:rPr>
              <a:t> автором. При </a:t>
            </a:r>
            <a:r>
              <a:rPr lang="ru-RU" sz="1600" dirty="0" err="1">
                <a:solidFill>
                  <a:schemeClr val="tx1">
                    <a:lumMod val="95000"/>
                    <a:lumOff val="5000"/>
                  </a:schemeClr>
                </a:solidFill>
                <a:latin typeface="Times New Roman" panose="02020603050405020304" pitchFamily="18" charset="0"/>
                <a:cs typeface="Times New Roman" panose="02020603050405020304" pitchFamily="18" charset="0"/>
              </a:rPr>
              <a:t>цьому</a:t>
            </a:r>
            <a:r>
              <a:rPr lang="ru-RU" sz="1600"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1600" dirty="0" err="1">
                <a:solidFill>
                  <a:schemeClr val="tx1">
                    <a:lumMod val="95000"/>
                    <a:lumOff val="5000"/>
                  </a:schemeClr>
                </a:solidFill>
                <a:latin typeface="Times New Roman" panose="02020603050405020304" pitchFamily="18" charset="0"/>
                <a:cs typeface="Times New Roman" panose="02020603050405020304" pitchFamily="18" charset="0"/>
              </a:rPr>
              <a:t>повинні</a:t>
            </a:r>
            <a:r>
              <a:rPr lang="ru-RU" sz="1600" dirty="0">
                <a:solidFill>
                  <a:schemeClr val="tx1">
                    <a:lumMod val="95000"/>
                    <a:lumOff val="5000"/>
                  </a:schemeClr>
                </a:solidFill>
                <a:latin typeface="Times New Roman" panose="02020603050405020304" pitchFamily="18" charset="0"/>
                <a:cs typeface="Times New Roman" panose="02020603050405020304" pitchFamily="18" charset="0"/>
              </a:rPr>
              <a:t> бути </a:t>
            </a:r>
            <a:r>
              <a:rPr lang="ru-RU" sz="1600" dirty="0" err="1">
                <a:solidFill>
                  <a:schemeClr val="tx1">
                    <a:lumMod val="95000"/>
                    <a:lumOff val="5000"/>
                  </a:schemeClr>
                </a:solidFill>
                <a:latin typeface="Times New Roman" panose="02020603050405020304" pitchFamily="18" charset="0"/>
                <a:cs typeface="Times New Roman" panose="02020603050405020304" pitchFamily="18" charset="0"/>
              </a:rPr>
              <a:t>збережені</a:t>
            </a:r>
            <a:r>
              <a:rPr lang="ru-RU" sz="1600" dirty="0">
                <a:solidFill>
                  <a:schemeClr val="tx1">
                    <a:lumMod val="95000"/>
                    <a:lumOff val="5000"/>
                  </a:schemeClr>
                </a:solidFill>
                <a:latin typeface="Times New Roman" panose="02020603050405020304" pitchFamily="18" charset="0"/>
                <a:cs typeface="Times New Roman" panose="02020603050405020304" pitchFamily="18" charset="0"/>
              </a:rPr>
              <a:t> не </a:t>
            </a:r>
            <a:r>
              <a:rPr lang="ru-RU" sz="1600" dirty="0" err="1">
                <a:solidFill>
                  <a:schemeClr val="tx1">
                    <a:lumMod val="95000"/>
                    <a:lumOff val="5000"/>
                  </a:schemeClr>
                </a:solidFill>
                <a:latin typeface="Times New Roman" panose="02020603050405020304" pitchFamily="18" charset="0"/>
                <a:cs typeface="Times New Roman" panose="02020603050405020304" pitchFamily="18" charset="0"/>
              </a:rPr>
              <a:t>тільки</a:t>
            </a:r>
            <a:r>
              <a:rPr lang="ru-RU" sz="1600"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1600" dirty="0" err="1">
                <a:solidFill>
                  <a:schemeClr val="tx1">
                    <a:lumMod val="95000"/>
                    <a:lumOff val="5000"/>
                  </a:schemeClr>
                </a:solidFill>
                <a:latin typeface="Times New Roman" panose="02020603050405020304" pitchFamily="18" charset="0"/>
                <a:cs typeface="Times New Roman" panose="02020603050405020304" pitchFamily="18" charset="0"/>
              </a:rPr>
              <a:t>основні</a:t>
            </a:r>
            <a:r>
              <a:rPr lang="ru-RU" sz="1600"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1600" dirty="0" err="1">
                <a:solidFill>
                  <a:schemeClr val="tx1">
                    <a:lumMod val="95000"/>
                    <a:lumOff val="5000"/>
                  </a:schemeClr>
                </a:solidFill>
                <a:latin typeface="Times New Roman" panose="02020603050405020304" pitchFamily="18" charset="0"/>
                <a:cs typeface="Times New Roman" panose="02020603050405020304" pitchFamily="18" charset="0"/>
              </a:rPr>
              <a:t>положення</a:t>
            </a:r>
            <a:r>
              <a:rPr lang="ru-RU" sz="1600" dirty="0">
                <a:solidFill>
                  <a:schemeClr val="tx1">
                    <a:lumMod val="95000"/>
                    <a:lumOff val="5000"/>
                  </a:schemeClr>
                </a:solidFill>
                <a:latin typeface="Times New Roman" panose="02020603050405020304" pitchFamily="18" charset="0"/>
                <a:cs typeface="Times New Roman" panose="02020603050405020304" pitchFamily="18" charset="0"/>
              </a:rPr>
              <a:t>, але </a:t>
            </a:r>
            <a:r>
              <a:rPr lang="ru-RU" sz="1600" dirty="0" err="1">
                <a:solidFill>
                  <a:schemeClr val="tx1">
                    <a:lumMod val="95000"/>
                    <a:lumOff val="5000"/>
                  </a:schemeClr>
                </a:solidFill>
                <a:latin typeface="Times New Roman" panose="02020603050405020304" pitchFamily="18" charset="0"/>
                <a:cs typeface="Times New Roman" panose="02020603050405020304" pitchFamily="18" charset="0"/>
              </a:rPr>
              <a:t>також</a:t>
            </a:r>
            <a:r>
              <a:rPr lang="ru-RU" sz="1600"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1600" dirty="0" err="1">
                <a:solidFill>
                  <a:schemeClr val="tx1">
                    <a:lumMod val="95000"/>
                    <a:lumOff val="5000"/>
                  </a:schemeClr>
                </a:solidFill>
                <a:latin typeface="Times New Roman" panose="02020603050405020304" pitchFamily="18" charset="0"/>
                <a:cs typeface="Times New Roman" panose="02020603050405020304" pitchFamily="18" charset="0"/>
              </a:rPr>
              <a:t>нюанси</a:t>
            </a:r>
            <a:r>
              <a:rPr lang="ru-RU" sz="1600" dirty="0">
                <a:solidFill>
                  <a:schemeClr val="tx1">
                    <a:lumMod val="95000"/>
                    <a:lumOff val="5000"/>
                  </a:schemeClr>
                </a:solidFill>
                <a:latin typeface="Times New Roman" panose="02020603050405020304" pitchFamily="18" charset="0"/>
                <a:cs typeface="Times New Roman" panose="02020603050405020304" pitchFamily="18" charset="0"/>
              </a:rPr>
              <a:t> й </a:t>
            </a:r>
            <a:r>
              <a:rPr lang="ru-RU" sz="1600" dirty="0" err="1">
                <a:solidFill>
                  <a:schemeClr val="tx1">
                    <a:lumMod val="95000"/>
                    <a:lumOff val="5000"/>
                  </a:schemeClr>
                </a:solidFill>
                <a:latin typeface="Times New Roman" panose="02020603050405020304" pitchFamily="18" charset="0"/>
                <a:cs typeface="Times New Roman" panose="02020603050405020304" pitchFamily="18" charset="0"/>
              </a:rPr>
              <a:t>відтінки</a:t>
            </a:r>
            <a:r>
              <a:rPr lang="ru-RU" sz="1600"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1600" dirty="0" err="1">
                <a:solidFill>
                  <a:schemeClr val="tx1">
                    <a:lumMod val="95000"/>
                    <a:lumOff val="5000"/>
                  </a:schemeClr>
                </a:solidFill>
                <a:latin typeface="Times New Roman" panose="02020603050405020304" pitchFamily="18" charset="0"/>
                <a:cs typeface="Times New Roman" panose="02020603050405020304" pitchFamily="18" charset="0"/>
              </a:rPr>
              <a:t>вислову</a:t>
            </a:r>
            <a:r>
              <a:rPr lang="ru-RU" sz="1600"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1600" dirty="0" err="1">
                <a:solidFill>
                  <a:schemeClr val="tx1">
                    <a:lumMod val="95000"/>
                    <a:lumOff val="5000"/>
                  </a:schemeClr>
                </a:solidFill>
                <a:latin typeface="Times New Roman" panose="02020603050405020304" pitchFamily="18" charset="0"/>
                <a:cs typeface="Times New Roman" panose="02020603050405020304" pitchFamily="18" charset="0"/>
              </a:rPr>
              <a:t>Піклуючись</a:t>
            </a:r>
            <a:r>
              <a:rPr lang="ru-RU" sz="1600" dirty="0">
                <a:solidFill>
                  <a:schemeClr val="tx1">
                    <a:lumMod val="95000"/>
                    <a:lumOff val="5000"/>
                  </a:schemeClr>
                </a:solidFill>
                <a:latin typeface="Times New Roman" panose="02020603050405020304" pitchFamily="18" charset="0"/>
                <a:cs typeface="Times New Roman" panose="02020603050405020304" pitchFamily="18" charset="0"/>
              </a:rPr>
              <a:t> про </a:t>
            </a:r>
            <a:r>
              <a:rPr lang="ru-RU" sz="1600" dirty="0" err="1">
                <a:solidFill>
                  <a:schemeClr val="tx1">
                    <a:lumMod val="95000"/>
                    <a:lumOff val="5000"/>
                  </a:schemeClr>
                </a:solidFill>
                <a:latin typeface="Times New Roman" panose="02020603050405020304" pitchFamily="18" charset="0"/>
                <a:cs typeface="Times New Roman" panose="02020603050405020304" pitchFamily="18" charset="0"/>
              </a:rPr>
              <a:t>повноту</a:t>
            </a:r>
            <a:r>
              <a:rPr lang="ru-RU" sz="1600"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1600" dirty="0" err="1">
                <a:solidFill>
                  <a:schemeClr val="tx1">
                    <a:lumMod val="95000"/>
                    <a:lumOff val="5000"/>
                  </a:schemeClr>
                </a:solidFill>
                <a:latin typeface="Times New Roman" panose="02020603050405020304" pitchFamily="18" charset="0"/>
                <a:cs typeface="Times New Roman" panose="02020603050405020304" pitchFamily="18" charset="0"/>
              </a:rPr>
              <a:t>передачі</a:t>
            </a:r>
            <a:r>
              <a:rPr lang="ru-RU" sz="1600"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1600" dirty="0" err="1">
                <a:solidFill>
                  <a:schemeClr val="tx1">
                    <a:lumMod val="95000"/>
                    <a:lumOff val="5000"/>
                  </a:schemeClr>
                </a:solidFill>
                <a:latin typeface="Times New Roman" panose="02020603050405020304" pitchFamily="18" charset="0"/>
                <a:cs typeface="Times New Roman" panose="02020603050405020304" pitchFamily="18" charset="0"/>
              </a:rPr>
              <a:t>висловлювання</a:t>
            </a:r>
            <a:r>
              <a:rPr lang="ru-RU" sz="1600"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1600" dirty="0" err="1">
                <a:solidFill>
                  <a:schemeClr val="tx1">
                    <a:lumMod val="95000"/>
                    <a:lumOff val="5000"/>
                  </a:schemeClr>
                </a:solidFill>
                <a:latin typeface="Times New Roman" panose="02020603050405020304" pitchFamily="18" charset="0"/>
                <a:cs typeface="Times New Roman" panose="02020603050405020304" pitchFamily="18" charset="0"/>
              </a:rPr>
              <a:t>перекладач</a:t>
            </a:r>
            <a:r>
              <a:rPr lang="ru-RU" sz="1600" dirty="0">
                <a:solidFill>
                  <a:schemeClr val="tx1">
                    <a:lumMod val="95000"/>
                    <a:lumOff val="5000"/>
                  </a:schemeClr>
                </a:solidFill>
                <a:latin typeface="Times New Roman" panose="02020603050405020304" pitchFamily="18" charset="0"/>
                <a:cs typeface="Times New Roman" panose="02020603050405020304" pitchFamily="18" charset="0"/>
              </a:rPr>
              <a:t> разом з </a:t>
            </a:r>
            <a:r>
              <a:rPr lang="ru-RU" sz="1600" dirty="0" err="1">
                <a:solidFill>
                  <a:schemeClr val="tx1">
                    <a:lumMod val="95000"/>
                    <a:lumOff val="5000"/>
                  </a:schemeClr>
                </a:solidFill>
                <a:latin typeface="Times New Roman" panose="02020603050405020304" pitchFamily="18" charset="0"/>
                <a:cs typeface="Times New Roman" panose="02020603050405020304" pitchFamily="18" charset="0"/>
              </a:rPr>
              <a:t>тим</a:t>
            </a:r>
            <a:r>
              <a:rPr lang="ru-RU" sz="1600" dirty="0">
                <a:solidFill>
                  <a:schemeClr val="tx1">
                    <a:lumMod val="95000"/>
                    <a:lumOff val="5000"/>
                  </a:schemeClr>
                </a:solidFill>
                <a:latin typeface="Times New Roman" panose="02020603050405020304" pitchFamily="18" charset="0"/>
                <a:cs typeface="Times New Roman" panose="02020603050405020304" pitchFamily="18" charset="0"/>
              </a:rPr>
              <a:t> не повинен </a:t>
            </a:r>
            <a:r>
              <a:rPr lang="ru-RU" sz="1600" dirty="0" err="1">
                <a:solidFill>
                  <a:schemeClr val="tx1">
                    <a:lumMod val="95000"/>
                    <a:lumOff val="5000"/>
                  </a:schemeClr>
                </a:solidFill>
                <a:latin typeface="Times New Roman" panose="02020603050405020304" pitchFamily="18" charset="0"/>
                <a:cs typeface="Times New Roman" panose="02020603050405020304" pitchFamily="18" charset="0"/>
              </a:rPr>
              <a:t>нічого</a:t>
            </a:r>
            <a:r>
              <a:rPr lang="ru-RU" sz="1600"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1600" dirty="0" err="1">
                <a:solidFill>
                  <a:schemeClr val="tx1">
                    <a:lumMod val="95000"/>
                    <a:lumOff val="5000"/>
                  </a:schemeClr>
                </a:solidFill>
                <a:latin typeface="Times New Roman" panose="02020603050405020304" pitchFamily="18" charset="0"/>
                <a:cs typeface="Times New Roman" panose="02020603050405020304" pitchFamily="18" charset="0"/>
              </a:rPr>
              <a:t>додавати</a:t>
            </a:r>
            <a:r>
              <a:rPr lang="ru-RU" sz="1600"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1600" dirty="0" err="1">
                <a:solidFill>
                  <a:schemeClr val="tx1">
                    <a:lumMod val="95000"/>
                    <a:lumOff val="5000"/>
                  </a:schemeClr>
                </a:solidFill>
                <a:latin typeface="Times New Roman" panose="02020603050405020304" pitchFamily="18" charset="0"/>
                <a:cs typeface="Times New Roman" panose="02020603050405020304" pitchFamily="18" charset="0"/>
              </a:rPr>
              <a:t>від</a:t>
            </a:r>
            <a:r>
              <a:rPr lang="ru-RU" sz="1600" dirty="0">
                <a:solidFill>
                  <a:schemeClr val="tx1">
                    <a:lumMod val="95000"/>
                    <a:lumOff val="5000"/>
                  </a:schemeClr>
                </a:solidFill>
                <a:latin typeface="Times New Roman" panose="02020603050405020304" pitchFamily="18" charset="0"/>
                <a:cs typeface="Times New Roman" panose="02020603050405020304" pitchFamily="18" charset="0"/>
              </a:rPr>
              <a:t> себе, не повинен </a:t>
            </a:r>
            <a:r>
              <a:rPr lang="ru-RU" sz="1600" dirty="0" err="1">
                <a:solidFill>
                  <a:schemeClr val="tx1">
                    <a:lumMod val="95000"/>
                    <a:lumOff val="5000"/>
                  </a:schemeClr>
                </a:solidFill>
                <a:latin typeface="Times New Roman" panose="02020603050405020304" pitchFamily="18" charset="0"/>
                <a:cs typeface="Times New Roman" panose="02020603050405020304" pitchFamily="18" charset="0"/>
              </a:rPr>
              <a:t>доповнювати</a:t>
            </a:r>
            <a:r>
              <a:rPr lang="ru-RU" sz="1600" dirty="0">
                <a:solidFill>
                  <a:schemeClr val="tx1">
                    <a:lumMod val="95000"/>
                    <a:lumOff val="5000"/>
                  </a:schemeClr>
                </a:solidFill>
                <a:latin typeface="Times New Roman" panose="02020603050405020304" pitchFamily="18" charset="0"/>
                <a:cs typeface="Times New Roman" panose="02020603050405020304" pitchFamily="18" charset="0"/>
              </a:rPr>
              <a:t> й </a:t>
            </a:r>
            <a:r>
              <a:rPr lang="ru-RU" sz="1600" dirty="0" err="1">
                <a:solidFill>
                  <a:schemeClr val="tx1">
                    <a:lumMod val="95000"/>
                    <a:lumOff val="5000"/>
                  </a:schemeClr>
                </a:solidFill>
                <a:latin typeface="Times New Roman" panose="02020603050405020304" pitchFamily="18" charset="0"/>
                <a:cs typeface="Times New Roman" panose="02020603050405020304" pitchFamily="18" charset="0"/>
              </a:rPr>
              <a:t>пояснювати</a:t>
            </a:r>
            <a:r>
              <a:rPr lang="ru-RU" sz="1600" dirty="0">
                <a:solidFill>
                  <a:schemeClr val="tx1">
                    <a:lumMod val="95000"/>
                    <a:lumOff val="5000"/>
                  </a:schemeClr>
                </a:solidFill>
                <a:latin typeface="Times New Roman" panose="02020603050405020304" pitchFamily="18" charset="0"/>
                <a:cs typeface="Times New Roman" panose="02020603050405020304" pitchFamily="18" charset="0"/>
              </a:rPr>
              <a:t> автора. </a:t>
            </a:r>
          </a:p>
        </p:txBody>
      </p:sp>
      <p:sp>
        <p:nvSpPr>
          <p:cNvPr id="13" name="Прямоугольник 12">
            <a:extLst>
              <a:ext uri="{FF2B5EF4-FFF2-40B4-BE49-F238E27FC236}">
                <a16:creationId xmlns:a16="http://schemas.microsoft.com/office/drawing/2014/main" id="{0D1E0DCA-C1E9-47E3-9BBE-FFFA8CDDB340}"/>
              </a:ext>
            </a:extLst>
          </p:cNvPr>
          <p:cNvSpPr/>
          <p:nvPr/>
        </p:nvSpPr>
        <p:spPr>
          <a:xfrm>
            <a:off x="8869682" y="3598498"/>
            <a:ext cx="3048000" cy="2585323"/>
          </a:xfrm>
          <a:prstGeom prst="rect">
            <a:avLst/>
          </a:prstGeom>
        </p:spPr>
        <p:txBody>
          <a:bodyPr wrap="square">
            <a:spAutoFit/>
          </a:bodyPr>
          <a:lstStyle/>
          <a:p>
            <a:r>
              <a:rPr lang="ru-RU" dirty="0">
                <a:solidFill>
                  <a:schemeClr val="tx1">
                    <a:lumMod val="95000"/>
                    <a:lumOff val="5000"/>
                  </a:schemeClr>
                </a:solidFill>
                <a:latin typeface="Times New Roman" panose="02020603050405020304" pitchFamily="18" charset="0"/>
                <a:cs typeface="Times New Roman" panose="02020603050405020304" pitchFamily="18" charset="0"/>
              </a:rPr>
              <a:t>Переклад повинен </a:t>
            </a:r>
            <a:r>
              <a:rPr lang="ru-RU" dirty="0" err="1">
                <a:solidFill>
                  <a:schemeClr val="tx1">
                    <a:lumMod val="95000"/>
                    <a:lumOff val="5000"/>
                  </a:schemeClr>
                </a:solidFill>
                <a:latin typeface="Times New Roman" panose="02020603050405020304" pitchFamily="18" charset="0"/>
                <a:cs typeface="Times New Roman" panose="02020603050405020304" pitchFamily="18" charset="0"/>
              </a:rPr>
              <a:t>повністю</a:t>
            </a:r>
            <a:r>
              <a:rPr lang="ru-RU"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dirty="0" err="1">
                <a:solidFill>
                  <a:schemeClr val="tx1">
                    <a:lumMod val="95000"/>
                    <a:lumOff val="5000"/>
                  </a:schemeClr>
                </a:solidFill>
                <a:latin typeface="Times New Roman" panose="02020603050405020304" pitchFamily="18" charset="0"/>
                <a:cs typeface="Times New Roman" panose="02020603050405020304" pitchFamily="18" charset="0"/>
              </a:rPr>
              <a:t>відповідати</a:t>
            </a:r>
            <a:r>
              <a:rPr lang="ru-RU"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dirty="0" err="1">
                <a:solidFill>
                  <a:schemeClr val="tx1">
                    <a:lumMod val="95000"/>
                    <a:lumOff val="5000"/>
                  </a:schemeClr>
                </a:solidFill>
                <a:latin typeface="Times New Roman" panose="02020603050405020304" pitchFamily="18" charset="0"/>
                <a:cs typeface="Times New Roman" panose="02020603050405020304" pitchFamily="18" charset="0"/>
              </a:rPr>
              <a:t>загальноприйнятим</a:t>
            </a:r>
            <a:r>
              <a:rPr lang="ru-RU" dirty="0">
                <a:solidFill>
                  <a:schemeClr val="tx1">
                    <a:lumMod val="95000"/>
                    <a:lumOff val="5000"/>
                  </a:schemeClr>
                </a:solidFill>
                <a:latin typeface="Times New Roman" panose="02020603050405020304" pitchFamily="18" charset="0"/>
                <a:cs typeface="Times New Roman" panose="02020603050405020304" pitchFamily="18" charset="0"/>
              </a:rPr>
              <a:t> нормам </a:t>
            </a:r>
            <a:r>
              <a:rPr lang="ru-RU" dirty="0" err="1">
                <a:solidFill>
                  <a:schemeClr val="tx1">
                    <a:lumMod val="95000"/>
                    <a:lumOff val="5000"/>
                  </a:schemeClr>
                </a:solidFill>
                <a:latin typeface="Times New Roman" panose="02020603050405020304" pitchFamily="18" charset="0"/>
                <a:cs typeface="Times New Roman" panose="02020603050405020304" pitchFamily="18" charset="0"/>
              </a:rPr>
              <a:t>літературної</a:t>
            </a:r>
            <a:r>
              <a:rPr lang="ru-RU"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dirty="0" err="1">
                <a:solidFill>
                  <a:schemeClr val="tx1">
                    <a:lumMod val="95000"/>
                    <a:lumOff val="5000"/>
                  </a:schemeClr>
                </a:solidFill>
                <a:latin typeface="Times New Roman" panose="02020603050405020304" pitchFamily="18" charset="0"/>
                <a:cs typeface="Times New Roman" panose="02020603050405020304" pitchFamily="18" charset="0"/>
              </a:rPr>
              <a:t>мови</a:t>
            </a:r>
            <a:r>
              <a:rPr lang="ru-RU"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dirty="0" err="1">
                <a:solidFill>
                  <a:schemeClr val="tx1">
                    <a:lumMod val="95000"/>
                    <a:lumOff val="5000"/>
                  </a:schemeClr>
                </a:solidFill>
                <a:latin typeface="Times New Roman" panose="02020603050405020304" pitchFamily="18" charset="0"/>
                <a:cs typeface="Times New Roman" panose="02020603050405020304" pitchFamily="18" charset="0"/>
              </a:rPr>
              <a:t>Кожна</a:t>
            </a:r>
            <a:r>
              <a:rPr lang="ru-RU" dirty="0">
                <a:solidFill>
                  <a:schemeClr val="tx1">
                    <a:lumMod val="95000"/>
                    <a:lumOff val="5000"/>
                  </a:schemeClr>
                </a:solidFill>
                <a:latin typeface="Times New Roman" panose="02020603050405020304" pitchFamily="18" charset="0"/>
                <a:cs typeface="Times New Roman" panose="02020603050405020304" pitchFamily="18" charset="0"/>
              </a:rPr>
              <a:t> фраза повинна </a:t>
            </a:r>
            <a:r>
              <a:rPr lang="ru-RU" dirty="0" err="1">
                <a:solidFill>
                  <a:schemeClr val="tx1">
                    <a:lumMod val="95000"/>
                    <a:lumOff val="5000"/>
                  </a:schemeClr>
                </a:solidFill>
                <a:latin typeface="Times New Roman" panose="02020603050405020304" pitchFamily="18" charset="0"/>
                <a:cs typeface="Times New Roman" panose="02020603050405020304" pitchFamily="18" charset="0"/>
              </a:rPr>
              <a:t>звучати</a:t>
            </a:r>
            <a:r>
              <a:rPr lang="ru-RU"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dirty="0" err="1">
                <a:solidFill>
                  <a:schemeClr val="tx1">
                    <a:lumMod val="95000"/>
                    <a:lumOff val="5000"/>
                  </a:schemeClr>
                </a:solidFill>
                <a:latin typeface="Times New Roman" panose="02020603050405020304" pitchFamily="18" charset="0"/>
                <a:cs typeface="Times New Roman" panose="02020603050405020304" pitchFamily="18" charset="0"/>
              </a:rPr>
              <a:t>жваво</a:t>
            </a:r>
            <a:r>
              <a:rPr lang="ru-RU" dirty="0">
                <a:solidFill>
                  <a:schemeClr val="tx1">
                    <a:lumMod val="95000"/>
                    <a:lumOff val="5000"/>
                  </a:schemeClr>
                </a:solidFill>
                <a:latin typeface="Times New Roman" panose="02020603050405020304" pitchFamily="18" charset="0"/>
                <a:cs typeface="Times New Roman" panose="02020603050405020304" pitchFamily="18" charset="0"/>
              </a:rPr>
              <a:t> й </a:t>
            </a:r>
            <a:r>
              <a:rPr lang="ru-RU" dirty="0" err="1">
                <a:solidFill>
                  <a:schemeClr val="tx1">
                    <a:lumMod val="95000"/>
                    <a:lumOff val="5000"/>
                  </a:schemeClr>
                </a:solidFill>
                <a:latin typeface="Times New Roman" panose="02020603050405020304" pitchFamily="18" charset="0"/>
                <a:cs typeface="Times New Roman" panose="02020603050405020304" pitchFamily="18" charset="0"/>
              </a:rPr>
              <a:t>природно</a:t>
            </a:r>
            <a:r>
              <a:rPr lang="ru-RU" dirty="0">
                <a:solidFill>
                  <a:schemeClr val="tx1">
                    <a:lumMod val="95000"/>
                    <a:lumOff val="5000"/>
                  </a:schemeClr>
                </a:solidFill>
                <a:latin typeface="Times New Roman" panose="02020603050405020304" pitchFamily="18" charset="0"/>
                <a:cs typeface="Times New Roman" panose="02020603050405020304" pitchFamily="18" charset="0"/>
              </a:rPr>
              <a:t>, не </a:t>
            </a:r>
            <a:r>
              <a:rPr lang="ru-RU" dirty="0" err="1">
                <a:solidFill>
                  <a:schemeClr val="tx1">
                    <a:lumMod val="95000"/>
                    <a:lumOff val="5000"/>
                  </a:schemeClr>
                </a:solidFill>
                <a:latin typeface="Times New Roman" panose="02020603050405020304" pitchFamily="18" charset="0"/>
                <a:cs typeface="Times New Roman" panose="02020603050405020304" pitchFamily="18" charset="0"/>
              </a:rPr>
              <a:t>зберігаючи</a:t>
            </a:r>
            <a:r>
              <a:rPr lang="ru-RU"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dirty="0" err="1">
                <a:solidFill>
                  <a:schemeClr val="tx1">
                    <a:lumMod val="95000"/>
                    <a:lumOff val="5000"/>
                  </a:schemeClr>
                </a:solidFill>
                <a:latin typeface="Times New Roman" panose="02020603050405020304" pitchFamily="18" charset="0"/>
                <a:cs typeface="Times New Roman" panose="02020603050405020304" pitchFamily="18" charset="0"/>
              </a:rPr>
              <a:t>ніяких</a:t>
            </a:r>
            <a:r>
              <a:rPr lang="ru-RU"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dirty="0" err="1">
                <a:solidFill>
                  <a:schemeClr val="tx1">
                    <a:lumMod val="95000"/>
                    <a:lumOff val="5000"/>
                  </a:schemeClr>
                </a:solidFill>
                <a:latin typeface="Times New Roman" panose="02020603050405020304" pitchFamily="18" charset="0"/>
                <a:cs typeface="Times New Roman" panose="02020603050405020304" pitchFamily="18" charset="0"/>
              </a:rPr>
              <a:t>слідів</a:t>
            </a:r>
            <a:r>
              <a:rPr lang="ru-RU" dirty="0">
                <a:solidFill>
                  <a:schemeClr val="tx1">
                    <a:lumMod val="95000"/>
                    <a:lumOff val="5000"/>
                  </a:schemeClr>
                </a:solidFill>
                <a:latin typeface="Times New Roman" panose="02020603050405020304" pitchFamily="18" charset="0"/>
                <a:cs typeface="Times New Roman" panose="02020603050405020304" pitchFamily="18" charset="0"/>
              </a:rPr>
              <a:t> чужих </a:t>
            </a:r>
            <a:r>
              <a:rPr lang="ru-RU" dirty="0" err="1">
                <a:solidFill>
                  <a:schemeClr val="tx1">
                    <a:lumMod val="95000"/>
                    <a:lumOff val="5000"/>
                  </a:schemeClr>
                </a:solidFill>
                <a:latin typeface="Times New Roman" panose="02020603050405020304" pitchFamily="18" charset="0"/>
                <a:cs typeface="Times New Roman" panose="02020603050405020304" pitchFamily="18" charset="0"/>
              </a:rPr>
              <a:t>синтаксичних</a:t>
            </a:r>
            <a:r>
              <a:rPr lang="ru-RU"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dirty="0" err="1">
                <a:solidFill>
                  <a:schemeClr val="tx1">
                    <a:lumMod val="95000"/>
                    <a:lumOff val="5000"/>
                  </a:schemeClr>
                </a:solidFill>
                <a:latin typeface="Times New Roman" panose="02020603050405020304" pitchFamily="18" charset="0"/>
                <a:cs typeface="Times New Roman" panose="02020603050405020304" pitchFamily="18" charset="0"/>
              </a:rPr>
              <a:t>конструкцій</a:t>
            </a:r>
            <a:r>
              <a:rPr lang="ru-RU"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dirty="0" err="1">
                <a:solidFill>
                  <a:schemeClr val="tx1">
                    <a:lumMod val="95000"/>
                    <a:lumOff val="5000"/>
                  </a:schemeClr>
                </a:solidFill>
                <a:latin typeface="Times New Roman" panose="02020603050405020304" pitchFamily="18" charset="0"/>
                <a:cs typeface="Times New Roman" panose="02020603050405020304" pitchFamily="18" charset="0"/>
              </a:rPr>
              <a:t>оригінального</a:t>
            </a:r>
            <a:r>
              <a:rPr lang="ru-RU" dirty="0">
                <a:solidFill>
                  <a:schemeClr val="tx1">
                    <a:lumMod val="95000"/>
                    <a:lumOff val="5000"/>
                  </a:schemeClr>
                </a:solidFill>
                <a:latin typeface="Times New Roman" panose="02020603050405020304" pitchFamily="18" charset="0"/>
                <a:cs typeface="Times New Roman" panose="02020603050405020304" pitchFamily="18" charset="0"/>
              </a:rPr>
              <a:t> тексту.</a:t>
            </a:r>
            <a:endParaRPr lang="ru-UA"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2434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D039260-49D1-4C8C-BD98-7B82DC86BA2D}"/>
              </a:ext>
            </a:extLst>
          </p:cNvPr>
          <p:cNvSpPr>
            <a:spLocks noGrp="1"/>
          </p:cNvSpPr>
          <p:nvPr>
            <p:ph type="title"/>
          </p:nvPr>
        </p:nvSpPr>
        <p:spPr/>
        <p:txBody>
          <a:bodyPr/>
          <a:lstStyle/>
          <a:p>
            <a:r>
              <a:rPr lang="ru-RU" dirty="0" err="1"/>
              <a:t>Серед</a:t>
            </a:r>
            <a:r>
              <a:rPr lang="ru-RU" dirty="0"/>
              <a:t> </a:t>
            </a:r>
            <a:r>
              <a:rPr lang="ru-RU" dirty="0" err="1"/>
              <a:t>перекладів</a:t>
            </a:r>
            <a:r>
              <a:rPr lang="ru-RU" dirty="0"/>
              <a:t> </a:t>
            </a:r>
            <a:r>
              <a:rPr lang="ru-RU" dirty="0" err="1"/>
              <a:t>розрізняють</a:t>
            </a:r>
            <a:r>
              <a:rPr lang="ru-RU" dirty="0"/>
              <a:t>:</a:t>
            </a:r>
            <a:endParaRPr lang="ru-UA" dirty="0"/>
          </a:p>
        </p:txBody>
      </p:sp>
      <p:pic>
        <p:nvPicPr>
          <p:cNvPr id="5" name="Объект 4">
            <a:extLst>
              <a:ext uri="{FF2B5EF4-FFF2-40B4-BE49-F238E27FC236}">
                <a16:creationId xmlns:a16="http://schemas.microsoft.com/office/drawing/2014/main" id="{8EEF346B-0F86-4D17-9CB2-8B361B5CE0C4}"/>
              </a:ext>
            </a:extLst>
          </p:cNvPr>
          <p:cNvPicPr>
            <a:picLocks noGrp="1" noChangeAspect="1"/>
          </p:cNvPicPr>
          <p:nvPr>
            <p:ph idx="1"/>
          </p:nvPr>
        </p:nvPicPr>
        <p:blipFill>
          <a:blip r:embed="rId2"/>
          <a:stretch>
            <a:fillRect/>
          </a:stretch>
        </p:blipFill>
        <p:spPr>
          <a:xfrm>
            <a:off x="10064168" y="2011680"/>
            <a:ext cx="1981372" cy="1255885"/>
          </a:xfrm>
          <a:prstGeom prst="rect">
            <a:avLst/>
          </a:prstGeom>
        </p:spPr>
      </p:pic>
      <p:sp>
        <p:nvSpPr>
          <p:cNvPr id="4" name="Равнобедренный треугольник 3">
            <a:extLst>
              <a:ext uri="{FF2B5EF4-FFF2-40B4-BE49-F238E27FC236}">
                <a16:creationId xmlns:a16="http://schemas.microsoft.com/office/drawing/2014/main" id="{8EB8F41A-FA17-42E5-A61C-B07955D410C7}"/>
              </a:ext>
            </a:extLst>
          </p:cNvPr>
          <p:cNvSpPr/>
          <p:nvPr/>
        </p:nvSpPr>
        <p:spPr>
          <a:xfrm>
            <a:off x="325120" y="2011680"/>
            <a:ext cx="1960880" cy="123952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дослівний</a:t>
            </a:r>
            <a:endParaRPr lang="ru-UA" dirty="0"/>
          </a:p>
        </p:txBody>
      </p:sp>
      <p:pic>
        <p:nvPicPr>
          <p:cNvPr id="6" name="Рисунок 5">
            <a:extLst>
              <a:ext uri="{FF2B5EF4-FFF2-40B4-BE49-F238E27FC236}">
                <a16:creationId xmlns:a16="http://schemas.microsoft.com/office/drawing/2014/main" id="{982ECB82-53BB-4EE7-BFF4-FCC268839308}"/>
              </a:ext>
            </a:extLst>
          </p:cNvPr>
          <p:cNvPicPr>
            <a:picLocks noChangeAspect="1"/>
          </p:cNvPicPr>
          <p:nvPr/>
        </p:nvPicPr>
        <p:blipFill>
          <a:blip r:embed="rId2"/>
          <a:stretch>
            <a:fillRect/>
          </a:stretch>
        </p:blipFill>
        <p:spPr>
          <a:xfrm>
            <a:off x="6659794" y="1995314"/>
            <a:ext cx="1981372" cy="1255886"/>
          </a:xfrm>
          <a:prstGeom prst="rect">
            <a:avLst/>
          </a:prstGeom>
        </p:spPr>
      </p:pic>
      <p:pic>
        <p:nvPicPr>
          <p:cNvPr id="7" name="Рисунок 6">
            <a:extLst>
              <a:ext uri="{FF2B5EF4-FFF2-40B4-BE49-F238E27FC236}">
                <a16:creationId xmlns:a16="http://schemas.microsoft.com/office/drawing/2014/main" id="{59AF7B0F-B370-4C4F-AC6D-EA3DD2F1D045}"/>
              </a:ext>
            </a:extLst>
          </p:cNvPr>
          <p:cNvPicPr>
            <a:picLocks noChangeAspect="1"/>
          </p:cNvPicPr>
          <p:nvPr/>
        </p:nvPicPr>
        <p:blipFill>
          <a:blip r:embed="rId2"/>
          <a:stretch>
            <a:fillRect/>
          </a:stretch>
        </p:blipFill>
        <p:spPr>
          <a:xfrm>
            <a:off x="3392084" y="2011680"/>
            <a:ext cx="1981372" cy="1255885"/>
          </a:xfrm>
          <a:prstGeom prst="rect">
            <a:avLst/>
          </a:prstGeom>
        </p:spPr>
      </p:pic>
      <p:sp>
        <p:nvSpPr>
          <p:cNvPr id="8" name="Прямоугольник 7">
            <a:extLst>
              <a:ext uri="{FF2B5EF4-FFF2-40B4-BE49-F238E27FC236}">
                <a16:creationId xmlns:a16="http://schemas.microsoft.com/office/drawing/2014/main" id="{FA750B5B-ECC4-4940-9EF9-7BA9D048DA5D}"/>
              </a:ext>
            </a:extLst>
          </p:cNvPr>
          <p:cNvSpPr/>
          <p:nvPr/>
        </p:nvSpPr>
        <p:spPr>
          <a:xfrm>
            <a:off x="3761396" y="2645827"/>
            <a:ext cx="910827" cy="369332"/>
          </a:xfrm>
          <a:prstGeom prst="rect">
            <a:avLst/>
          </a:prstGeom>
        </p:spPr>
        <p:txBody>
          <a:bodyPr wrap="none">
            <a:spAutoFit/>
          </a:bodyPr>
          <a:lstStyle/>
          <a:p>
            <a:r>
              <a:rPr lang="ru-RU" dirty="0" err="1">
                <a:solidFill>
                  <a:schemeClr val="bg1"/>
                </a:solidFill>
              </a:rPr>
              <a:t>повний</a:t>
            </a:r>
            <a:endParaRPr lang="ru-UA" dirty="0">
              <a:solidFill>
                <a:schemeClr val="bg1"/>
              </a:solidFill>
            </a:endParaRPr>
          </a:p>
        </p:txBody>
      </p:sp>
      <p:sp>
        <p:nvSpPr>
          <p:cNvPr id="9" name="Прямоугольник 8">
            <a:extLst>
              <a:ext uri="{FF2B5EF4-FFF2-40B4-BE49-F238E27FC236}">
                <a16:creationId xmlns:a16="http://schemas.microsoft.com/office/drawing/2014/main" id="{7209C935-D2C7-4360-9F74-D4C819B379CE}"/>
              </a:ext>
            </a:extLst>
          </p:cNvPr>
          <p:cNvSpPr/>
          <p:nvPr/>
        </p:nvSpPr>
        <p:spPr>
          <a:xfrm>
            <a:off x="7075643" y="2631440"/>
            <a:ext cx="1149674" cy="369332"/>
          </a:xfrm>
          <a:prstGeom prst="rect">
            <a:avLst/>
          </a:prstGeom>
        </p:spPr>
        <p:txBody>
          <a:bodyPr wrap="none">
            <a:spAutoFit/>
          </a:bodyPr>
          <a:lstStyle/>
          <a:p>
            <a:r>
              <a:rPr lang="ru-RU" dirty="0" err="1">
                <a:solidFill>
                  <a:schemeClr val="bg1"/>
                </a:solidFill>
              </a:rPr>
              <a:t>неповний</a:t>
            </a:r>
            <a:endParaRPr lang="ru-UA" dirty="0">
              <a:solidFill>
                <a:schemeClr val="bg1"/>
              </a:solidFill>
            </a:endParaRPr>
          </a:p>
        </p:txBody>
      </p:sp>
      <p:sp>
        <p:nvSpPr>
          <p:cNvPr id="10" name="Прямоугольник 9">
            <a:extLst>
              <a:ext uri="{FF2B5EF4-FFF2-40B4-BE49-F238E27FC236}">
                <a16:creationId xmlns:a16="http://schemas.microsoft.com/office/drawing/2014/main" id="{CB3C15BB-DD6E-4B81-996A-1AD0C51B23E2}"/>
              </a:ext>
            </a:extLst>
          </p:cNvPr>
          <p:cNvSpPr/>
          <p:nvPr/>
        </p:nvSpPr>
        <p:spPr>
          <a:xfrm>
            <a:off x="10581006" y="2666146"/>
            <a:ext cx="947695" cy="369332"/>
          </a:xfrm>
          <a:prstGeom prst="rect">
            <a:avLst/>
          </a:prstGeom>
        </p:spPr>
        <p:txBody>
          <a:bodyPr wrap="none">
            <a:spAutoFit/>
          </a:bodyPr>
          <a:lstStyle/>
          <a:p>
            <a:r>
              <a:rPr lang="ru-RU" dirty="0" err="1">
                <a:solidFill>
                  <a:schemeClr val="bg1"/>
                </a:solidFill>
              </a:rPr>
              <a:t>вільний</a:t>
            </a:r>
            <a:endParaRPr lang="ru-UA" dirty="0">
              <a:solidFill>
                <a:schemeClr val="bg1"/>
              </a:solidFill>
            </a:endParaRPr>
          </a:p>
        </p:txBody>
      </p:sp>
      <p:sp>
        <p:nvSpPr>
          <p:cNvPr id="11" name="Правая фигурная скобка 10">
            <a:extLst>
              <a:ext uri="{FF2B5EF4-FFF2-40B4-BE49-F238E27FC236}">
                <a16:creationId xmlns:a16="http://schemas.microsoft.com/office/drawing/2014/main" id="{2D356B73-C26C-4D02-A6E0-3AFC902A169D}"/>
              </a:ext>
            </a:extLst>
          </p:cNvPr>
          <p:cNvSpPr/>
          <p:nvPr/>
        </p:nvSpPr>
        <p:spPr>
          <a:xfrm rot="5400000">
            <a:off x="5592480" y="-1329588"/>
            <a:ext cx="703785" cy="1022096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UA"/>
          </a:p>
        </p:txBody>
      </p:sp>
      <p:sp>
        <p:nvSpPr>
          <p:cNvPr id="12" name="Прямоугольник 11">
            <a:extLst>
              <a:ext uri="{FF2B5EF4-FFF2-40B4-BE49-F238E27FC236}">
                <a16:creationId xmlns:a16="http://schemas.microsoft.com/office/drawing/2014/main" id="{3F655110-D331-4DA1-9504-7BDDBDF70B09}"/>
              </a:ext>
            </a:extLst>
          </p:cNvPr>
          <p:cNvSpPr/>
          <p:nvPr/>
        </p:nvSpPr>
        <p:spPr>
          <a:xfrm>
            <a:off x="5393776" y="4132785"/>
            <a:ext cx="1120820" cy="369332"/>
          </a:xfrm>
          <a:prstGeom prst="rect">
            <a:avLst/>
          </a:prstGeom>
        </p:spPr>
        <p:txBody>
          <a:bodyPr wrap="none">
            <a:spAutoFit/>
          </a:bodyPr>
          <a:lstStyle/>
          <a:p>
            <a:r>
              <a:rPr lang="ru-RU" dirty="0"/>
              <a:t>переклад</a:t>
            </a:r>
            <a:endParaRPr lang="ru-UA" dirty="0"/>
          </a:p>
        </p:txBody>
      </p:sp>
    </p:spTree>
    <p:extLst>
      <p:ext uri="{BB962C8B-B14F-4D97-AF65-F5344CB8AC3E}">
        <p14:creationId xmlns:p14="http://schemas.microsoft.com/office/powerpoint/2010/main" val="38839989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530C371-FAB1-44D4-833F-FBFAB8389540}"/>
              </a:ext>
            </a:extLst>
          </p:cNvPr>
          <p:cNvSpPr>
            <a:spLocks noGrp="1"/>
          </p:cNvSpPr>
          <p:nvPr>
            <p:ph type="title"/>
          </p:nvPr>
        </p:nvSpPr>
        <p:spPr/>
        <p:txBody>
          <a:bodyPr/>
          <a:lstStyle/>
          <a:p>
            <a:r>
              <a:rPr lang="ru-RU" dirty="0" err="1"/>
              <a:t>створення</a:t>
            </a:r>
            <a:r>
              <a:rPr lang="ru-RU" dirty="0"/>
              <a:t> </a:t>
            </a:r>
            <a:r>
              <a:rPr lang="ru-RU" dirty="0" err="1"/>
              <a:t>узагальнюючої</a:t>
            </a:r>
            <a:r>
              <a:rPr lang="ru-RU" dirty="0"/>
              <a:t> </a:t>
            </a:r>
            <a:r>
              <a:rPr lang="ru-RU" dirty="0" err="1"/>
              <a:t>таблиці</a:t>
            </a:r>
            <a:r>
              <a:rPr lang="ru-RU" dirty="0"/>
              <a:t> «</a:t>
            </a:r>
            <a:r>
              <a:rPr lang="ru-RU" dirty="0" err="1"/>
              <a:t>Відмінності</a:t>
            </a:r>
            <a:r>
              <a:rPr lang="ru-RU" dirty="0"/>
              <a:t> </a:t>
            </a:r>
            <a:r>
              <a:rPr lang="ru-RU" dirty="0" err="1"/>
              <a:t>переспіву</a:t>
            </a:r>
            <a:r>
              <a:rPr lang="ru-RU" dirty="0"/>
              <a:t> й перекладу»</a:t>
            </a:r>
            <a:endParaRPr lang="ru-UA" dirty="0"/>
          </a:p>
        </p:txBody>
      </p:sp>
      <p:graphicFrame>
        <p:nvGraphicFramePr>
          <p:cNvPr id="4" name="Таблица 4">
            <a:extLst>
              <a:ext uri="{FF2B5EF4-FFF2-40B4-BE49-F238E27FC236}">
                <a16:creationId xmlns:a16="http://schemas.microsoft.com/office/drawing/2014/main" id="{B4FF8D96-CBA0-4139-A8A7-1AFDBB5759B8}"/>
              </a:ext>
            </a:extLst>
          </p:cNvPr>
          <p:cNvGraphicFramePr>
            <a:graphicFrameLocks noGrp="1"/>
          </p:cNvGraphicFramePr>
          <p:nvPr>
            <p:ph idx="1"/>
            <p:extLst>
              <p:ext uri="{D42A27DB-BD31-4B8C-83A1-F6EECF244321}">
                <p14:modId xmlns:p14="http://schemas.microsoft.com/office/powerpoint/2010/main" val="2842998097"/>
              </p:ext>
            </p:extLst>
          </p:nvPr>
        </p:nvGraphicFramePr>
        <p:xfrm>
          <a:off x="1450974" y="2016124"/>
          <a:ext cx="9603276" cy="1854836"/>
        </p:xfrm>
        <a:graphic>
          <a:graphicData uri="http://schemas.openxmlformats.org/drawingml/2006/table">
            <a:tbl>
              <a:tblPr firstRow="1" bandRow="1">
                <a:tableStyleId>{5C22544A-7EE6-4342-B048-85BDC9FD1C3A}</a:tableStyleId>
              </a:tblPr>
              <a:tblGrid>
                <a:gridCol w="4801638">
                  <a:extLst>
                    <a:ext uri="{9D8B030D-6E8A-4147-A177-3AD203B41FA5}">
                      <a16:colId xmlns:a16="http://schemas.microsoft.com/office/drawing/2014/main" val="1259478378"/>
                    </a:ext>
                  </a:extLst>
                </a:gridCol>
                <a:gridCol w="4801638">
                  <a:extLst>
                    <a:ext uri="{9D8B030D-6E8A-4147-A177-3AD203B41FA5}">
                      <a16:colId xmlns:a16="http://schemas.microsoft.com/office/drawing/2014/main" val="2518844422"/>
                    </a:ext>
                  </a:extLst>
                </a:gridCol>
              </a:tblGrid>
              <a:tr h="927418">
                <a:tc>
                  <a:txBody>
                    <a:bodyPr/>
                    <a:lstStyle/>
                    <a:p>
                      <a:r>
                        <a:rPr lang="uk-UA" dirty="0"/>
                        <a:t>Переклад</a:t>
                      </a:r>
                      <a:endParaRPr lang="ru-UA" dirty="0"/>
                    </a:p>
                  </a:txBody>
                  <a:tcPr/>
                </a:tc>
                <a:tc>
                  <a:txBody>
                    <a:bodyPr/>
                    <a:lstStyle/>
                    <a:p>
                      <a:r>
                        <a:rPr lang="uk-UA" dirty="0"/>
                        <a:t>Переспів</a:t>
                      </a:r>
                      <a:endParaRPr lang="ru-UA" dirty="0"/>
                    </a:p>
                  </a:txBody>
                  <a:tcPr/>
                </a:tc>
                <a:extLst>
                  <a:ext uri="{0D108BD9-81ED-4DB2-BD59-A6C34878D82A}">
                    <a16:rowId xmlns:a16="http://schemas.microsoft.com/office/drawing/2014/main" val="2377784665"/>
                  </a:ext>
                </a:extLst>
              </a:tr>
              <a:tr h="927418">
                <a:tc>
                  <a:txBody>
                    <a:bodyPr/>
                    <a:lstStyle/>
                    <a:p>
                      <a:endParaRPr lang="uk-UA" dirty="0"/>
                    </a:p>
                    <a:p>
                      <a:endParaRPr lang="uk-UA" dirty="0"/>
                    </a:p>
                    <a:p>
                      <a:endParaRPr lang="uk-UA" dirty="0"/>
                    </a:p>
                  </a:txBody>
                  <a:tcPr/>
                </a:tc>
                <a:tc>
                  <a:txBody>
                    <a:bodyPr/>
                    <a:lstStyle/>
                    <a:p>
                      <a:endParaRPr lang="ru-UA" dirty="0"/>
                    </a:p>
                  </a:txBody>
                  <a:tcPr/>
                </a:tc>
                <a:extLst>
                  <a:ext uri="{0D108BD9-81ED-4DB2-BD59-A6C34878D82A}">
                    <a16:rowId xmlns:a16="http://schemas.microsoft.com/office/drawing/2014/main" val="1938818227"/>
                  </a:ext>
                </a:extLst>
              </a:tr>
            </a:tbl>
          </a:graphicData>
        </a:graphic>
      </p:graphicFrame>
      <p:graphicFrame>
        <p:nvGraphicFramePr>
          <p:cNvPr id="6" name="Таблица 5">
            <a:extLst>
              <a:ext uri="{FF2B5EF4-FFF2-40B4-BE49-F238E27FC236}">
                <a16:creationId xmlns:a16="http://schemas.microsoft.com/office/drawing/2014/main" id="{9C594358-182F-4DF6-A606-F1EAE54BC93A}"/>
              </a:ext>
            </a:extLst>
          </p:cNvPr>
          <p:cNvGraphicFramePr>
            <a:graphicFrameLocks noGrp="1"/>
          </p:cNvGraphicFramePr>
          <p:nvPr>
            <p:extLst>
              <p:ext uri="{D42A27DB-BD31-4B8C-83A1-F6EECF244321}">
                <p14:modId xmlns:p14="http://schemas.microsoft.com/office/powerpoint/2010/main" val="1808796284"/>
              </p:ext>
            </p:extLst>
          </p:nvPr>
        </p:nvGraphicFramePr>
        <p:xfrm>
          <a:off x="1450974" y="3870960"/>
          <a:ext cx="9603276" cy="927418"/>
        </p:xfrm>
        <a:graphic>
          <a:graphicData uri="http://schemas.openxmlformats.org/drawingml/2006/table">
            <a:tbl>
              <a:tblPr firstRow="1" bandRow="1">
                <a:tableStyleId>{5C22544A-7EE6-4342-B048-85BDC9FD1C3A}</a:tableStyleId>
              </a:tblPr>
              <a:tblGrid>
                <a:gridCol w="4801638">
                  <a:extLst>
                    <a:ext uri="{9D8B030D-6E8A-4147-A177-3AD203B41FA5}">
                      <a16:colId xmlns:a16="http://schemas.microsoft.com/office/drawing/2014/main" val="900490417"/>
                    </a:ext>
                  </a:extLst>
                </a:gridCol>
                <a:gridCol w="4801638">
                  <a:extLst>
                    <a:ext uri="{9D8B030D-6E8A-4147-A177-3AD203B41FA5}">
                      <a16:colId xmlns:a16="http://schemas.microsoft.com/office/drawing/2014/main" val="619625069"/>
                    </a:ext>
                  </a:extLst>
                </a:gridCol>
              </a:tblGrid>
              <a:tr h="927418">
                <a:tc>
                  <a:txBody>
                    <a:bodyPr/>
                    <a:lstStyle/>
                    <a:p>
                      <a:endParaRPr lang="uk-UA" dirty="0"/>
                    </a:p>
                    <a:p>
                      <a:endParaRPr lang="uk-UA" dirty="0"/>
                    </a:p>
                    <a:p>
                      <a:endParaRPr lang="uk-UA" dirty="0"/>
                    </a:p>
                  </a:txBody>
                  <a:tcPr/>
                </a:tc>
                <a:tc>
                  <a:txBody>
                    <a:bodyPr/>
                    <a:lstStyle/>
                    <a:p>
                      <a:endParaRPr lang="ru-UA" dirty="0"/>
                    </a:p>
                  </a:txBody>
                  <a:tcPr/>
                </a:tc>
                <a:extLst>
                  <a:ext uri="{0D108BD9-81ED-4DB2-BD59-A6C34878D82A}">
                    <a16:rowId xmlns:a16="http://schemas.microsoft.com/office/drawing/2014/main" val="1673398763"/>
                  </a:ext>
                </a:extLst>
              </a:tr>
            </a:tbl>
          </a:graphicData>
        </a:graphic>
      </p:graphicFrame>
    </p:spTree>
    <p:extLst>
      <p:ext uri="{BB962C8B-B14F-4D97-AF65-F5344CB8AC3E}">
        <p14:creationId xmlns:p14="http://schemas.microsoft.com/office/powerpoint/2010/main" val="40195827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5DEF634-4416-40FE-A1C5-45B68462BA37}"/>
              </a:ext>
            </a:extLst>
          </p:cNvPr>
          <p:cNvSpPr>
            <a:spLocks noGrp="1"/>
          </p:cNvSpPr>
          <p:nvPr>
            <p:ph type="title"/>
          </p:nvPr>
        </p:nvSpPr>
        <p:spPr/>
        <p:txBody>
          <a:bodyPr/>
          <a:lstStyle/>
          <a:p>
            <a:r>
              <a:rPr lang="uk-UA" dirty="0"/>
              <a:t>Рефлексія</a:t>
            </a:r>
            <a:endParaRPr lang="ru-UA" dirty="0"/>
          </a:p>
        </p:txBody>
      </p:sp>
      <p:sp>
        <p:nvSpPr>
          <p:cNvPr id="3" name="Объект 2">
            <a:extLst>
              <a:ext uri="{FF2B5EF4-FFF2-40B4-BE49-F238E27FC236}">
                <a16:creationId xmlns:a16="http://schemas.microsoft.com/office/drawing/2014/main" id="{0B31F3C1-3FE8-4355-A37F-62CEB9D36550}"/>
              </a:ext>
            </a:extLst>
          </p:cNvPr>
          <p:cNvSpPr>
            <a:spLocks noGrp="1"/>
          </p:cNvSpPr>
          <p:nvPr>
            <p:ph idx="1"/>
          </p:nvPr>
        </p:nvSpPr>
        <p:spPr/>
        <p:txBody>
          <a:bodyPr>
            <a:normAutofit fontScale="85000" lnSpcReduction="20000"/>
          </a:bodyPr>
          <a:lstStyle/>
          <a:p>
            <a:r>
              <a:rPr lang="uk-UA" sz="2600" dirty="0">
                <a:latin typeface="Times New Roman" panose="02020603050405020304" pitchFamily="18" charset="0"/>
                <a:cs typeface="Times New Roman" panose="02020603050405020304" pitchFamily="18" charset="0"/>
              </a:rPr>
              <a:t>- Спираючись на текст підручника та на записи в зошиті, сформулюйте власне максимально спрощене визначення понять «оригінал» та «художній переклад».</a:t>
            </a:r>
          </a:p>
          <a:p>
            <a:pPr marL="0" indent="0">
              <a:buNone/>
            </a:pPr>
            <a:endParaRPr lang="ru-UA" sz="2600" dirty="0">
              <a:latin typeface="Times New Roman" panose="02020603050405020304" pitchFamily="18" charset="0"/>
              <a:cs typeface="Times New Roman" panose="02020603050405020304" pitchFamily="18" charset="0"/>
            </a:endParaRPr>
          </a:p>
          <a:p>
            <a:r>
              <a:rPr lang="uk-UA" sz="2600" dirty="0">
                <a:latin typeface="Times New Roman" panose="02020603050405020304" pitchFamily="18" charset="0"/>
                <a:cs typeface="Times New Roman" panose="02020603050405020304" pitchFamily="18" charset="0"/>
              </a:rPr>
              <a:t>- З якими видами перекладу ви ознайомилися на </a:t>
            </a:r>
            <a:r>
              <a:rPr lang="uk-UA" sz="2600" dirty="0" err="1">
                <a:latin typeface="Times New Roman" panose="02020603050405020304" pitchFamily="18" charset="0"/>
                <a:cs typeface="Times New Roman" panose="02020603050405020304" pitchFamily="18" charset="0"/>
              </a:rPr>
              <a:t>уроці</a:t>
            </a:r>
            <a:r>
              <a:rPr lang="uk-UA" sz="2600" dirty="0">
                <a:latin typeface="Times New Roman" panose="02020603050405020304" pitchFamily="18" charset="0"/>
                <a:cs typeface="Times New Roman" panose="02020603050405020304" pitchFamily="18" charset="0"/>
              </a:rPr>
              <a:t>?</a:t>
            </a:r>
          </a:p>
          <a:p>
            <a:endParaRPr lang="uk-UA" sz="2600" dirty="0">
              <a:latin typeface="Times New Roman" panose="02020603050405020304" pitchFamily="18" charset="0"/>
              <a:cs typeface="Times New Roman" panose="02020603050405020304" pitchFamily="18" charset="0"/>
            </a:endParaRPr>
          </a:p>
          <a:p>
            <a:pPr marL="0" indent="0">
              <a:buNone/>
            </a:pPr>
            <a:endParaRPr lang="ru-UA" sz="2600" dirty="0">
              <a:latin typeface="Times New Roman" panose="02020603050405020304" pitchFamily="18" charset="0"/>
              <a:cs typeface="Times New Roman" panose="02020603050405020304" pitchFamily="18" charset="0"/>
            </a:endParaRPr>
          </a:p>
          <a:p>
            <a:r>
              <a:rPr lang="uk-UA" sz="2600" dirty="0">
                <a:latin typeface="Times New Roman" panose="02020603050405020304" pitchFamily="18" charset="0"/>
                <a:cs typeface="Times New Roman" panose="02020603050405020304" pitchFamily="18" charset="0"/>
              </a:rPr>
              <a:t>- Чим переклад відрізняється від переспіву?</a:t>
            </a:r>
            <a:endParaRPr lang="ru-UA" sz="2600" dirty="0">
              <a:latin typeface="Times New Roman" panose="02020603050405020304" pitchFamily="18" charset="0"/>
              <a:cs typeface="Times New Roman" panose="02020603050405020304" pitchFamily="18" charset="0"/>
            </a:endParaRPr>
          </a:p>
          <a:p>
            <a:endParaRPr lang="ru-UA" dirty="0"/>
          </a:p>
        </p:txBody>
      </p:sp>
    </p:spTree>
    <p:extLst>
      <p:ext uri="{BB962C8B-B14F-4D97-AF65-F5344CB8AC3E}">
        <p14:creationId xmlns:p14="http://schemas.microsoft.com/office/powerpoint/2010/main" val="38649894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7EAEE0-E687-4AB7-94F6-F155F09B1B25}"/>
              </a:ext>
            </a:extLst>
          </p:cNvPr>
          <p:cNvSpPr>
            <a:spLocks noGrp="1"/>
          </p:cNvSpPr>
          <p:nvPr>
            <p:ph type="title"/>
          </p:nvPr>
        </p:nvSpPr>
        <p:spPr/>
        <p:txBody>
          <a:bodyPr/>
          <a:lstStyle/>
          <a:p>
            <a:r>
              <a:rPr lang="ru-RU" dirty="0" err="1"/>
              <a:t>Підсумкова</a:t>
            </a:r>
            <a:r>
              <a:rPr lang="ru-RU" dirty="0"/>
              <a:t> </a:t>
            </a:r>
            <a:r>
              <a:rPr lang="ru-RU" dirty="0" err="1"/>
              <a:t>бесіда</a:t>
            </a:r>
            <a:r>
              <a:rPr lang="ru-RU" dirty="0"/>
              <a:t> в </a:t>
            </a:r>
            <a:r>
              <a:rPr lang="ru-RU" dirty="0" err="1"/>
              <a:t>просторі</a:t>
            </a:r>
            <a:r>
              <a:rPr lang="ru-RU" dirty="0"/>
              <a:t> </a:t>
            </a:r>
            <a:r>
              <a:rPr lang="ru-RU" dirty="0" err="1"/>
              <a:t>означеної</a:t>
            </a:r>
            <a:r>
              <a:rPr lang="ru-RU" dirty="0"/>
              <a:t> теми</a:t>
            </a:r>
            <a:endParaRPr lang="ru-UA" dirty="0"/>
          </a:p>
        </p:txBody>
      </p:sp>
      <p:sp>
        <p:nvSpPr>
          <p:cNvPr id="3" name="Объект 2">
            <a:extLst>
              <a:ext uri="{FF2B5EF4-FFF2-40B4-BE49-F238E27FC236}">
                <a16:creationId xmlns:a16="http://schemas.microsoft.com/office/drawing/2014/main" id="{EA9D2385-24CF-45E1-A84D-6AE7BADA0944}"/>
              </a:ext>
            </a:extLst>
          </p:cNvPr>
          <p:cNvSpPr>
            <a:spLocks noGrp="1"/>
          </p:cNvSpPr>
          <p:nvPr>
            <p:ph idx="1"/>
          </p:nvPr>
        </p:nvSpPr>
        <p:spPr/>
        <p:txBody>
          <a:bodyPr>
            <a:normAutofit lnSpcReduction="10000"/>
          </a:bodyPr>
          <a:lstStyle/>
          <a:p>
            <a:r>
              <a:rPr lang="ru-RU" dirty="0"/>
              <a:t>- </a:t>
            </a:r>
            <a:r>
              <a:rPr lang="ru-RU" dirty="0" err="1"/>
              <a:t>Визначте</a:t>
            </a:r>
            <a:r>
              <a:rPr lang="ru-RU" dirty="0"/>
              <a:t> роль </a:t>
            </a:r>
            <a:r>
              <a:rPr lang="ru-RU" dirty="0" err="1"/>
              <a:t>перекладачів</a:t>
            </a:r>
            <a:r>
              <a:rPr lang="ru-RU" dirty="0"/>
              <a:t> у </a:t>
            </a:r>
            <a:r>
              <a:rPr lang="ru-RU" dirty="0" err="1"/>
              <a:t>спілкуванні</a:t>
            </a:r>
            <a:r>
              <a:rPr lang="ru-RU" dirty="0"/>
              <a:t> та </a:t>
            </a:r>
            <a:r>
              <a:rPr lang="ru-RU" dirty="0" err="1"/>
              <a:t>взаєморозумінні</a:t>
            </a:r>
            <a:r>
              <a:rPr lang="ru-RU" dirty="0"/>
              <a:t> </a:t>
            </a:r>
            <a:r>
              <a:rPr lang="ru-RU" dirty="0" err="1"/>
              <a:t>між</a:t>
            </a:r>
            <a:r>
              <a:rPr lang="ru-RU" dirty="0"/>
              <a:t> народами?</a:t>
            </a:r>
          </a:p>
          <a:p>
            <a:r>
              <a:rPr lang="ru-RU" dirty="0"/>
              <a:t>- </a:t>
            </a:r>
            <a:r>
              <a:rPr lang="ru-RU" dirty="0" err="1"/>
              <a:t>Доведіть</a:t>
            </a:r>
            <a:r>
              <a:rPr lang="ru-RU" dirty="0"/>
              <a:t>, </a:t>
            </a:r>
            <a:r>
              <a:rPr lang="ru-RU" dirty="0" err="1"/>
              <a:t>що</a:t>
            </a:r>
            <a:r>
              <a:rPr lang="ru-RU" dirty="0"/>
              <a:t> </a:t>
            </a:r>
            <a:r>
              <a:rPr lang="ru-RU" dirty="0" err="1"/>
              <a:t>переклади</a:t>
            </a:r>
            <a:r>
              <a:rPr lang="ru-RU" dirty="0"/>
              <a:t> </a:t>
            </a:r>
            <a:r>
              <a:rPr lang="ru-RU" dirty="0" err="1"/>
              <a:t>творів</a:t>
            </a:r>
            <a:r>
              <a:rPr lang="ru-RU" dirty="0"/>
              <a:t> </a:t>
            </a:r>
            <a:r>
              <a:rPr lang="ru-RU" dirty="0" err="1"/>
              <a:t>художньої</a:t>
            </a:r>
            <a:r>
              <a:rPr lang="ru-RU" dirty="0"/>
              <a:t> </a:t>
            </a:r>
            <a:r>
              <a:rPr lang="ru-RU" dirty="0" err="1"/>
              <a:t>літератури</a:t>
            </a:r>
            <a:r>
              <a:rPr lang="ru-RU" dirty="0"/>
              <a:t> </a:t>
            </a:r>
            <a:r>
              <a:rPr lang="ru-RU" dirty="0" err="1"/>
              <a:t>дають</a:t>
            </a:r>
            <a:r>
              <a:rPr lang="ru-RU" dirty="0"/>
              <a:t> людям </a:t>
            </a:r>
            <a:r>
              <a:rPr lang="ru-RU" dirty="0" err="1"/>
              <a:t>змогу</a:t>
            </a:r>
            <a:r>
              <a:rPr lang="ru-RU" dirty="0"/>
              <a:t> </a:t>
            </a:r>
            <a:r>
              <a:rPr lang="ru-RU" dirty="0" err="1"/>
              <a:t>розширювати</a:t>
            </a:r>
            <a:r>
              <a:rPr lang="ru-RU" dirty="0"/>
              <a:t> </a:t>
            </a:r>
            <a:r>
              <a:rPr lang="ru-RU" dirty="0" err="1"/>
              <a:t>свій</a:t>
            </a:r>
            <a:r>
              <a:rPr lang="ru-RU" dirty="0"/>
              <a:t> </a:t>
            </a:r>
            <a:r>
              <a:rPr lang="ru-RU" dirty="0" err="1"/>
              <a:t>світогляд</a:t>
            </a:r>
            <a:r>
              <a:rPr lang="ru-RU" dirty="0"/>
              <a:t> та </a:t>
            </a:r>
            <a:r>
              <a:rPr lang="ru-RU" dirty="0" err="1"/>
              <a:t>насолоджуватися</a:t>
            </a:r>
            <a:r>
              <a:rPr lang="ru-RU" dirty="0"/>
              <a:t> </a:t>
            </a:r>
            <a:r>
              <a:rPr lang="ru-RU" dirty="0" err="1"/>
              <a:t>витворами</a:t>
            </a:r>
            <a:r>
              <a:rPr lang="ru-RU" dirty="0"/>
              <a:t> красного </a:t>
            </a:r>
            <a:r>
              <a:rPr lang="ru-RU" dirty="0" err="1"/>
              <a:t>письменства</a:t>
            </a:r>
            <a:r>
              <a:rPr lang="ru-RU" dirty="0"/>
              <a:t>?</a:t>
            </a:r>
          </a:p>
          <a:p>
            <a:r>
              <a:rPr lang="ru-RU" dirty="0"/>
              <a:t>- </a:t>
            </a:r>
            <a:r>
              <a:rPr lang="ru-RU" dirty="0" err="1"/>
              <a:t>Поясніть</a:t>
            </a:r>
            <a:r>
              <a:rPr lang="ru-RU" dirty="0"/>
              <a:t>, </a:t>
            </a:r>
            <a:r>
              <a:rPr lang="ru-RU" dirty="0" err="1"/>
              <a:t>чому</a:t>
            </a:r>
            <a:r>
              <a:rPr lang="ru-RU" dirty="0"/>
              <a:t> </a:t>
            </a:r>
            <a:r>
              <a:rPr lang="ru-RU" dirty="0" err="1"/>
              <a:t>художній</a:t>
            </a:r>
            <a:r>
              <a:rPr lang="ru-RU" dirty="0"/>
              <a:t> переклад не </a:t>
            </a:r>
            <a:r>
              <a:rPr lang="ru-RU" dirty="0" err="1"/>
              <a:t>може</a:t>
            </a:r>
            <a:r>
              <a:rPr lang="ru-RU" dirty="0"/>
              <a:t> бути буквальною </a:t>
            </a:r>
            <a:r>
              <a:rPr lang="ru-RU" dirty="0" err="1"/>
              <a:t>копією</a:t>
            </a:r>
            <a:r>
              <a:rPr lang="ru-RU" dirty="0"/>
              <a:t> </a:t>
            </a:r>
            <a:r>
              <a:rPr lang="ru-RU" dirty="0" err="1"/>
              <a:t>оригіналу</a:t>
            </a:r>
            <a:r>
              <a:rPr lang="ru-RU" dirty="0"/>
              <a:t>.</a:t>
            </a:r>
          </a:p>
          <a:p>
            <a:r>
              <a:rPr lang="ru-RU" dirty="0"/>
              <a:t>- Як робота з </a:t>
            </a:r>
            <a:r>
              <a:rPr lang="ru-RU" dirty="0" err="1"/>
              <a:t>різними</a:t>
            </a:r>
            <a:r>
              <a:rPr lang="ru-RU" dirty="0"/>
              <a:t> перекладами одного </a:t>
            </a:r>
            <a:r>
              <a:rPr lang="ru-RU" dirty="0" err="1"/>
              <a:t>твору</a:t>
            </a:r>
            <a:r>
              <a:rPr lang="ru-RU" dirty="0"/>
              <a:t> </a:t>
            </a:r>
            <a:r>
              <a:rPr lang="ru-RU" dirty="0" err="1"/>
              <a:t>допомагає</a:t>
            </a:r>
            <a:r>
              <a:rPr lang="ru-RU" dirty="0"/>
              <a:t> </a:t>
            </a:r>
            <a:r>
              <a:rPr lang="ru-RU" dirty="0" err="1"/>
              <a:t>наблизитися</a:t>
            </a:r>
            <a:r>
              <a:rPr lang="ru-RU" dirty="0"/>
              <a:t> до </a:t>
            </a:r>
            <a:r>
              <a:rPr lang="ru-RU" dirty="0" err="1"/>
              <a:t>розкриття</a:t>
            </a:r>
            <a:r>
              <a:rPr lang="ru-RU" dirty="0"/>
              <a:t> </a:t>
            </a:r>
            <a:r>
              <a:rPr lang="ru-RU" dirty="0" err="1"/>
              <a:t>смислової</a:t>
            </a:r>
            <a:r>
              <a:rPr lang="ru-RU" dirty="0"/>
              <a:t> </a:t>
            </a:r>
            <a:r>
              <a:rPr lang="ru-RU" dirty="0" err="1"/>
              <a:t>повноти</a:t>
            </a:r>
            <a:r>
              <a:rPr lang="ru-RU" dirty="0"/>
              <a:t> </a:t>
            </a:r>
            <a:r>
              <a:rPr lang="ru-RU" dirty="0" err="1"/>
              <a:t>змісту</a:t>
            </a:r>
            <a:r>
              <a:rPr lang="ru-RU" dirty="0"/>
              <a:t> та </a:t>
            </a:r>
            <a:r>
              <a:rPr lang="ru-RU" dirty="0" err="1"/>
              <a:t>особливостей</a:t>
            </a:r>
            <a:r>
              <a:rPr lang="ru-RU" dirty="0"/>
              <a:t> </a:t>
            </a:r>
            <a:r>
              <a:rPr lang="ru-RU" dirty="0" err="1"/>
              <a:t>поетики</a:t>
            </a:r>
            <a:r>
              <a:rPr lang="ru-RU" dirty="0"/>
              <a:t> тексту?</a:t>
            </a:r>
          </a:p>
          <a:p>
            <a:r>
              <a:rPr lang="ru-RU" dirty="0"/>
              <a:t>- </a:t>
            </a:r>
            <a:r>
              <a:rPr lang="ru-RU" dirty="0" err="1"/>
              <a:t>Ще</a:t>
            </a:r>
            <a:r>
              <a:rPr lang="ru-RU" dirty="0"/>
              <a:t> раз </a:t>
            </a:r>
            <a:r>
              <a:rPr lang="ru-RU" dirty="0" err="1"/>
              <a:t>виразно</a:t>
            </a:r>
            <a:r>
              <a:rPr lang="ru-RU" dirty="0"/>
              <a:t> прочитайте слова Максима </a:t>
            </a:r>
            <a:r>
              <a:rPr lang="ru-RU" dirty="0" err="1"/>
              <a:t>Рильського</a:t>
            </a:r>
            <a:r>
              <a:rPr lang="ru-RU" dirty="0"/>
              <a:t>, </a:t>
            </a:r>
            <a:r>
              <a:rPr lang="ru-RU" dirty="0" err="1"/>
              <a:t>узяті</a:t>
            </a:r>
            <a:r>
              <a:rPr lang="ru-RU" dirty="0"/>
              <a:t> за </a:t>
            </a:r>
            <a:r>
              <a:rPr lang="ru-RU" dirty="0" err="1"/>
              <a:t>епіграф</a:t>
            </a:r>
            <a:r>
              <a:rPr lang="ru-RU" dirty="0"/>
              <a:t> до </a:t>
            </a:r>
            <a:r>
              <a:rPr lang="ru-RU" dirty="0" err="1"/>
              <a:t>нашого</a:t>
            </a:r>
            <a:r>
              <a:rPr lang="ru-RU" dirty="0"/>
              <a:t> уроку. Як </a:t>
            </a:r>
            <a:r>
              <a:rPr lang="ru-RU" dirty="0" err="1"/>
              <a:t>поглибилося</a:t>
            </a:r>
            <a:r>
              <a:rPr lang="ru-RU" dirty="0"/>
              <a:t> ваше </a:t>
            </a:r>
            <a:r>
              <a:rPr lang="ru-RU" dirty="0" err="1"/>
              <a:t>розуміння</a:t>
            </a:r>
            <a:r>
              <a:rPr lang="ru-RU" dirty="0"/>
              <a:t> </a:t>
            </a:r>
            <a:r>
              <a:rPr lang="ru-RU" dirty="0" err="1"/>
              <a:t>цих</a:t>
            </a:r>
            <a:r>
              <a:rPr lang="ru-RU" dirty="0"/>
              <a:t> </a:t>
            </a:r>
            <a:r>
              <a:rPr lang="ru-RU" dirty="0" err="1"/>
              <a:t>поетичних</a:t>
            </a:r>
            <a:r>
              <a:rPr lang="ru-RU" dirty="0"/>
              <a:t> </a:t>
            </a:r>
            <a:r>
              <a:rPr lang="ru-RU" dirty="0" err="1"/>
              <a:t>рядків</a:t>
            </a:r>
            <a:r>
              <a:rPr lang="ru-RU" dirty="0"/>
              <a:t>?</a:t>
            </a:r>
          </a:p>
          <a:p>
            <a:endParaRPr lang="ru-UA" dirty="0"/>
          </a:p>
        </p:txBody>
      </p:sp>
    </p:spTree>
    <p:extLst>
      <p:ext uri="{BB962C8B-B14F-4D97-AF65-F5344CB8AC3E}">
        <p14:creationId xmlns:p14="http://schemas.microsoft.com/office/powerpoint/2010/main" val="13789236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D3AC1A0-0B24-4A6B-812D-E1E5145E21CE}"/>
              </a:ext>
            </a:extLst>
          </p:cNvPr>
          <p:cNvSpPr>
            <a:spLocks noGrp="1"/>
          </p:cNvSpPr>
          <p:nvPr>
            <p:ph type="title"/>
          </p:nvPr>
        </p:nvSpPr>
        <p:spPr/>
        <p:txBody>
          <a:bodyPr/>
          <a:lstStyle/>
          <a:p>
            <a:r>
              <a:rPr lang="uk-UA" dirty="0"/>
              <a:t>Домашнє завдання</a:t>
            </a:r>
            <a:endParaRPr lang="ru-UA" dirty="0"/>
          </a:p>
        </p:txBody>
      </p:sp>
      <p:sp>
        <p:nvSpPr>
          <p:cNvPr id="3" name="Объект 2">
            <a:extLst>
              <a:ext uri="{FF2B5EF4-FFF2-40B4-BE49-F238E27FC236}">
                <a16:creationId xmlns:a16="http://schemas.microsoft.com/office/drawing/2014/main" id="{E3785721-A0CE-45C5-88FD-FE70BACC4805}"/>
              </a:ext>
            </a:extLst>
          </p:cNvPr>
          <p:cNvSpPr>
            <a:spLocks noGrp="1"/>
          </p:cNvSpPr>
          <p:nvPr>
            <p:ph idx="1"/>
          </p:nvPr>
        </p:nvSpPr>
        <p:spPr/>
        <p:txBody>
          <a:bodyPr>
            <a:normAutofit fontScale="85000" lnSpcReduction="20000"/>
          </a:bodyPr>
          <a:lstStyle/>
          <a:p>
            <a:r>
              <a:rPr lang="en-US" dirty="0" err="1"/>
              <a:t>Опрацювати</a:t>
            </a:r>
            <a:r>
              <a:rPr lang="en-US" dirty="0"/>
              <a:t> С. 6-9 </a:t>
            </a:r>
            <a:r>
              <a:rPr lang="en-US" dirty="0" err="1"/>
              <a:t>підручника</a:t>
            </a:r>
            <a:r>
              <a:rPr lang="en-US" dirty="0"/>
              <a:t>, </a:t>
            </a:r>
            <a:r>
              <a:rPr lang="en-US" dirty="0" err="1"/>
              <a:t>зробити</a:t>
            </a:r>
            <a:r>
              <a:rPr lang="en-US" dirty="0"/>
              <a:t> </a:t>
            </a:r>
            <a:r>
              <a:rPr lang="en-US" dirty="0" err="1"/>
              <a:t>власний</a:t>
            </a:r>
            <a:r>
              <a:rPr lang="en-US" dirty="0"/>
              <a:t> </a:t>
            </a:r>
            <a:r>
              <a:rPr lang="en-US" dirty="0" err="1"/>
              <a:t>переклад</a:t>
            </a:r>
            <a:r>
              <a:rPr lang="en-US" dirty="0"/>
              <a:t> </a:t>
            </a:r>
            <a:r>
              <a:rPr lang="en-US" dirty="0" err="1"/>
              <a:t>запропонованого</a:t>
            </a:r>
            <a:r>
              <a:rPr lang="en-US" dirty="0"/>
              <a:t> </a:t>
            </a:r>
            <a:r>
              <a:rPr lang="en-US" dirty="0" err="1"/>
              <a:t>уривку</a:t>
            </a:r>
            <a:endParaRPr lang="en-US" dirty="0"/>
          </a:p>
          <a:p>
            <a:pPr marL="0" indent="0">
              <a:buNone/>
            </a:pP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Перекладаємо</a:t>
            </a:r>
            <a:r>
              <a:rPr lang="en-US" sz="2600" dirty="0">
                <a:latin typeface="Times New Roman" panose="02020603050405020304" pitchFamily="18" charset="0"/>
                <a:cs typeface="Times New Roman" panose="02020603050405020304" pitchFamily="18" charset="0"/>
              </a:rPr>
              <a:t> з </a:t>
            </a:r>
            <a:r>
              <a:rPr lang="en-US" sz="2600" dirty="0" err="1">
                <a:latin typeface="Times New Roman" panose="02020603050405020304" pitchFamily="18" charset="0"/>
                <a:cs typeface="Times New Roman" panose="02020603050405020304" pitchFamily="18" charset="0"/>
              </a:rPr>
              <a:t>англійської</a:t>
            </a:r>
            <a:r>
              <a:rPr lang="en-US" sz="2600" dirty="0">
                <a:latin typeface="Times New Roman" panose="02020603050405020304" pitchFamily="18" charset="0"/>
                <a:cs typeface="Times New Roman" panose="02020603050405020304" pitchFamily="18" charset="0"/>
              </a:rPr>
              <a:t>:</a:t>
            </a:r>
          </a:p>
          <a:p>
            <a:endParaRPr lang="en-US" dirty="0"/>
          </a:p>
          <a:p>
            <a:pPr marL="0" indent="0">
              <a:buNone/>
            </a:pPr>
            <a:r>
              <a:rPr lang="uk-UA" dirty="0"/>
              <a:t>А. </a:t>
            </a:r>
            <a:r>
              <a:rPr lang="en-US" dirty="0"/>
              <a:t>Walter Scott «Ivanhoe»</a:t>
            </a:r>
          </a:p>
          <a:p>
            <a:endParaRPr lang="en-US" dirty="0"/>
          </a:p>
          <a:p>
            <a:pPr marL="0" indent="0">
              <a:buNone/>
            </a:pPr>
            <a:r>
              <a:rPr lang="en-US" dirty="0"/>
              <a:t>In that pleasant district of merry England which is watered by the river Don, there extended in ancient times a large forest, covering the greater part of the beautiful hills and valleys which lie between Sheffield and the pleasant town of Doncaster. The remains of this extensive wood are still to be seen at the noble seats of Wentworth, of </a:t>
            </a:r>
            <a:r>
              <a:rPr lang="en-US" dirty="0" err="1"/>
              <a:t>Warncliffe</a:t>
            </a:r>
            <a:r>
              <a:rPr lang="en-US" dirty="0"/>
              <a:t> Park, and around </a:t>
            </a:r>
            <a:r>
              <a:rPr lang="en-US" dirty="0" err="1"/>
              <a:t>Rotherham</a:t>
            </a:r>
            <a:r>
              <a:rPr lang="en-US" dirty="0"/>
              <a:t>. Here haunted of yore the fabulous Dragon of </a:t>
            </a:r>
            <a:r>
              <a:rPr lang="en-US" dirty="0" err="1"/>
              <a:t>Wantley</a:t>
            </a:r>
            <a:r>
              <a:rPr lang="en-US" dirty="0"/>
              <a:t>; here were fought many of the most desperate battles during the Civil Wars of the Roses...</a:t>
            </a:r>
          </a:p>
          <a:p>
            <a:endParaRPr lang="en-US" dirty="0"/>
          </a:p>
          <a:p>
            <a:endParaRPr lang="ru-UA" dirty="0"/>
          </a:p>
        </p:txBody>
      </p:sp>
    </p:spTree>
    <p:extLst>
      <p:ext uri="{BB962C8B-B14F-4D97-AF65-F5344CB8AC3E}">
        <p14:creationId xmlns:p14="http://schemas.microsoft.com/office/powerpoint/2010/main" val="36334660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B542C7D-A813-4FF4-8D56-3028AE4167CB}"/>
              </a:ext>
            </a:extLst>
          </p:cNvPr>
          <p:cNvSpPr>
            <a:spLocks noGrp="1"/>
          </p:cNvSpPr>
          <p:nvPr>
            <p:ph type="title"/>
          </p:nvPr>
        </p:nvSpPr>
        <p:spPr/>
        <p:txBody>
          <a:bodyPr/>
          <a:lstStyle/>
          <a:p>
            <a:r>
              <a:rPr lang="uk-UA" dirty="0"/>
              <a:t>Домашнє завдання </a:t>
            </a:r>
            <a:endParaRPr lang="ru-UA" dirty="0"/>
          </a:p>
        </p:txBody>
      </p:sp>
      <p:sp>
        <p:nvSpPr>
          <p:cNvPr id="3" name="Объект 2">
            <a:extLst>
              <a:ext uri="{FF2B5EF4-FFF2-40B4-BE49-F238E27FC236}">
                <a16:creationId xmlns:a16="http://schemas.microsoft.com/office/drawing/2014/main" id="{08EB0884-4F2E-4DF2-AEF5-C34185BE3D37}"/>
              </a:ext>
            </a:extLst>
          </p:cNvPr>
          <p:cNvSpPr>
            <a:spLocks noGrp="1"/>
          </p:cNvSpPr>
          <p:nvPr>
            <p:ph idx="1"/>
          </p:nvPr>
        </p:nvSpPr>
        <p:spPr/>
        <p:txBody>
          <a:bodyPr>
            <a:normAutofit fontScale="92500" lnSpcReduction="10000"/>
          </a:bodyPr>
          <a:lstStyle/>
          <a:p>
            <a:r>
              <a:rPr lang="ru-RU" dirty="0" err="1"/>
              <a:t>Опрацювати</a:t>
            </a:r>
            <a:r>
              <a:rPr lang="ru-RU" dirty="0"/>
              <a:t> С. 6-9 </a:t>
            </a:r>
            <a:r>
              <a:rPr lang="ru-RU" dirty="0" err="1"/>
              <a:t>підручника</a:t>
            </a:r>
            <a:r>
              <a:rPr lang="ru-RU" dirty="0"/>
              <a:t>, </a:t>
            </a:r>
            <a:r>
              <a:rPr lang="ru-RU" dirty="0" err="1"/>
              <a:t>зробити</a:t>
            </a:r>
            <a:r>
              <a:rPr lang="ru-RU" dirty="0"/>
              <a:t> </a:t>
            </a:r>
            <a:r>
              <a:rPr lang="ru-RU" dirty="0" err="1"/>
              <a:t>власний</a:t>
            </a:r>
            <a:r>
              <a:rPr lang="ru-RU" dirty="0"/>
              <a:t> переклад </a:t>
            </a:r>
            <a:r>
              <a:rPr lang="ru-RU" dirty="0" err="1"/>
              <a:t>запропонованого</a:t>
            </a:r>
            <a:r>
              <a:rPr lang="ru-RU" dirty="0"/>
              <a:t> </a:t>
            </a:r>
            <a:r>
              <a:rPr lang="ru-RU" dirty="0" err="1"/>
              <a:t>уривку</a:t>
            </a:r>
            <a:r>
              <a:rPr lang="ru-RU" dirty="0"/>
              <a:t>*.</a:t>
            </a:r>
          </a:p>
          <a:p>
            <a:r>
              <a:rPr lang="ru-RU" dirty="0"/>
              <a:t>Б. </a:t>
            </a:r>
            <a:r>
              <a:rPr lang="ru-RU" dirty="0" err="1"/>
              <a:t>Перекладаємо</a:t>
            </a:r>
            <a:r>
              <a:rPr lang="ru-RU" dirty="0"/>
              <a:t> з </a:t>
            </a:r>
            <a:r>
              <a:rPr lang="ru-RU" dirty="0" err="1"/>
              <a:t>російської</a:t>
            </a:r>
            <a:r>
              <a:rPr lang="ru-RU" dirty="0"/>
              <a:t>:</a:t>
            </a:r>
          </a:p>
          <a:p>
            <a:pPr marL="0" indent="0">
              <a:buNone/>
            </a:pPr>
            <a:r>
              <a:rPr lang="ru-RU" dirty="0"/>
              <a:t>А.С. Грин «Алые паруса»</a:t>
            </a:r>
          </a:p>
          <a:p>
            <a:pPr marL="0" indent="0">
              <a:buNone/>
            </a:pPr>
            <a:r>
              <a:rPr lang="ru-RU" dirty="0"/>
              <a:t>Однажды утром в морской дали под солнцем сверкнёт алый парус. Сияющая громада алых парусов белого корабля двинется, рассекая волны, прямо к тебе. Тихо будет плыть этот чудесный корабль, без криков и выстрелов; на берегу много соберётся народу, удивляясь и ахая: и ты будешь стоять там. Корабль подойдет величественно к самому берегу под звуки прекрасной музыки; нарядная, в коврах, в золоте и цветах, поплывет от него быстрая лодка.</a:t>
            </a:r>
            <a:endParaRPr lang="ru-UA" dirty="0"/>
          </a:p>
        </p:txBody>
      </p:sp>
    </p:spTree>
    <p:extLst>
      <p:ext uri="{BB962C8B-B14F-4D97-AF65-F5344CB8AC3E}">
        <p14:creationId xmlns:p14="http://schemas.microsoft.com/office/powerpoint/2010/main" val="428057890"/>
      </p:ext>
    </p:extLst>
  </p:cSld>
  <p:clrMapOvr>
    <a:masterClrMapping/>
  </p:clrMapOvr>
</p:sld>
</file>

<file path=ppt/theme/theme1.xml><?xml version="1.0" encoding="utf-8"?>
<a:theme xmlns:a="http://schemas.openxmlformats.org/drawingml/2006/main" name="Галерея">
  <a:themeElements>
    <a:clrScheme name="Галерея">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Галерея">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алерея">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TM10001114[[fn=Галерея]]</Template>
  <TotalTime>78</TotalTime>
  <Words>834</Words>
  <Application>Microsoft Office PowerPoint</Application>
  <PresentationFormat>Широкоэкранный</PresentationFormat>
  <Paragraphs>64</Paragraphs>
  <Slides>15</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15</vt:i4>
      </vt:variant>
    </vt:vector>
  </HeadingPairs>
  <TitlesOfParts>
    <vt:vector size="20" baseType="lpstr">
      <vt:lpstr>Arial</vt:lpstr>
      <vt:lpstr>Gill Sans MT</vt:lpstr>
      <vt:lpstr>Roboto</vt:lpstr>
      <vt:lpstr>Times New Roman</vt:lpstr>
      <vt:lpstr>Галерея</vt:lpstr>
      <vt:lpstr>Оригінал і переклад. Види перекладів. </vt:lpstr>
      <vt:lpstr>Вікторина «Впізнай героя за картинкою»</vt:lpstr>
      <vt:lpstr>«Впізнай героя за Картинкою» </vt:lpstr>
      <vt:lpstr>Вікторина «Впізнай героя за цитатою»</vt:lpstr>
      <vt:lpstr>Бесіда на з'ясування рівня «вченого незнання».  </vt:lpstr>
      <vt:lpstr>Презентация PowerPoint</vt:lpstr>
      <vt:lpstr>Багато великих українських письменників були чудовими перекладачами. Серед них Леся Українка, Іван Франко, Максим Рильський, Марко Вовчок. </vt:lpstr>
      <vt:lpstr>Словникова робота  </vt:lpstr>
      <vt:lpstr>Основні вимоги до перекладу художньої літератури, яких має дотримуватися перекладач:</vt:lpstr>
      <vt:lpstr>Серед перекладів розрізняють:</vt:lpstr>
      <vt:lpstr>створення узагальнюючої таблиці «Відмінності переспіву й перекладу»</vt:lpstr>
      <vt:lpstr>Рефлексія</vt:lpstr>
      <vt:lpstr>Підсумкова бесіда в просторі означеної теми</vt:lpstr>
      <vt:lpstr>Домашнє завдання</vt:lpstr>
      <vt:lpstr>Домашнє завдання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Оригінал і переклад. Види перекладів. </dc:title>
  <dc:creator>Чинар Устян</dc:creator>
  <cp:lastModifiedBy>Чинар Устян</cp:lastModifiedBy>
  <cp:revision>9</cp:revision>
  <dcterms:created xsi:type="dcterms:W3CDTF">2021-08-20T07:11:20Z</dcterms:created>
  <dcterms:modified xsi:type="dcterms:W3CDTF">2021-08-20T08:29:45Z</dcterms:modified>
</cp:coreProperties>
</file>