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9" r:id="rId3"/>
    <p:sldId id="285" r:id="rId4"/>
    <p:sldId id="291" r:id="rId5"/>
    <p:sldId id="288" r:id="rId6"/>
    <p:sldId id="287" r:id="rId7"/>
    <p:sldId id="257" r:id="rId8"/>
    <p:sldId id="295" r:id="rId9"/>
    <p:sldId id="275" r:id="rId10"/>
    <p:sldId id="296" r:id="rId11"/>
    <p:sldId id="294" r:id="rId12"/>
    <p:sldId id="297" r:id="rId13"/>
    <p:sldId id="298" r:id="rId14"/>
    <p:sldId id="299" r:id="rId15"/>
    <p:sldId id="286" r:id="rId16"/>
    <p:sldId id="261" r:id="rId17"/>
    <p:sldId id="258" r:id="rId18"/>
    <p:sldId id="300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7731"/>
    <a:srgbClr val="D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11.09.2016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C:\Users\Админ\Pictures\cantigas-de-santa-Maria-Troubadour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71810"/>
            <a:ext cx="5429288" cy="3071834"/>
          </a:xfrm>
          <a:prstGeom prst="rect">
            <a:avLst/>
          </a:prstGeom>
          <a:noFill/>
        </p:spPr>
      </p:pic>
      <p:pic>
        <p:nvPicPr>
          <p:cNvPr id="6" name="Picture 2" descr="http://www.krugosvet.ru/images/1005017_PH043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071810"/>
            <a:ext cx="2876548" cy="30718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28728" y="285728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i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Виникнення жанру балади</a:t>
            </a:r>
            <a:endParaRPr lang="ru-RU" sz="3200" b="1" i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14282" y="714356"/>
            <a:ext cx="8715436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У ХІІ –ХІІІ ст. на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півдні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Франції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місцевості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Прованс,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виникли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танцювальні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пісні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кохання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називали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баладами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Вони стали 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популярними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виконанні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мандрівних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співців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менестрелів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швидко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поширилися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в  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європейських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країнах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Pictures\86616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786322"/>
            <a:ext cx="3500462" cy="1643074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357158" y="428604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Згодом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балади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втратили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танцювальну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основу,  в них уже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йшлося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кохання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про подвиги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героїв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історичні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події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всілякі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неймовірні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lang="ru-RU" sz="2000" b="1" dirty="0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00034" y="2714620"/>
            <a:ext cx="464347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Балада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— жанр фольклору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та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літератури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якому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органічно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поєдналися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розповідь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епос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людські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почуття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лірика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). Тому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баладу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називають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ліро-епічним</a:t>
            </a: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жанром.</a:t>
            </a:r>
            <a:endParaRPr kumimoji="0" lang="ru-RU" sz="36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1571612"/>
            <a:ext cx="4000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  <a:latin typeface="Georgia" pitchFamily="18" charset="0"/>
              </a:rPr>
              <a:t>Народна </a:t>
            </a:r>
            <a:r>
              <a:rPr lang="uk-UA" sz="2000" b="1" dirty="0">
                <a:latin typeface="Georgia" pitchFamily="18" charset="0"/>
              </a:rPr>
              <a:t>балада зумовила розвиток балади </a:t>
            </a:r>
            <a:r>
              <a:rPr lang="uk-UA" sz="2000" b="1" dirty="0">
                <a:solidFill>
                  <a:srgbClr val="0070C0"/>
                </a:solidFill>
                <a:latin typeface="Georgia" pitchFamily="18" charset="0"/>
              </a:rPr>
              <a:t>літературної (авторської).</a:t>
            </a:r>
            <a:endParaRPr lang="ru-RU" sz="20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0" name="Picture 7" descr="C:\Users\Админ\Pictures\Верескоый мёд\32585440231748e52d9c4da80a3_prev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214942" y="1428736"/>
            <a:ext cx="3372573" cy="4643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45" name="Picture 13" descr="C:\Users\Админ\Pictures\Pictures\Рамки і малюнки\img7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142984"/>
            <a:ext cx="4071966" cy="5043499"/>
          </a:xfrm>
          <a:prstGeom prst="rect">
            <a:avLst/>
          </a:prstGeom>
          <a:noFill/>
        </p:spPr>
      </p:pic>
      <p:pic>
        <p:nvPicPr>
          <p:cNvPr id="44044" name="Picture 12" descr="C:\Users\Админ\Pictures\Рисунок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 r="10467" b="8311"/>
          <a:stretch>
            <a:fillRect/>
          </a:stretch>
        </p:blipFill>
        <p:spPr bwMode="auto">
          <a:xfrm>
            <a:off x="642910" y="1571612"/>
            <a:ext cx="3357586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кутник 13"/>
          <p:cNvSpPr/>
          <p:nvPr/>
        </p:nvSpPr>
        <p:spPr>
          <a:xfrm>
            <a:off x="1835696" y="406017"/>
            <a:ext cx="623279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Визначення жанру балади</a:t>
            </a:r>
            <a:endParaRPr lang="ru-RU" sz="3200" b="1" i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9058" y="1500174"/>
            <a:ext cx="49292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solidFill>
                  <a:srgbClr val="C00000"/>
                </a:solidFill>
                <a:latin typeface="Georgia" pitchFamily="18" charset="0"/>
              </a:rPr>
              <a:t>Балада</a:t>
            </a:r>
            <a:r>
              <a:rPr lang="uk-UA" sz="2400" b="1" i="1" dirty="0">
                <a:latin typeface="Georgia" pitchFamily="18" charset="0"/>
              </a:rPr>
              <a:t>  </a:t>
            </a:r>
            <a:r>
              <a:rPr lang="uk-UA" sz="2400" b="1" i="1" dirty="0">
                <a:solidFill>
                  <a:srgbClr val="002060"/>
                </a:solidFill>
                <a:latin typeface="Georgia" pitchFamily="18" charset="0"/>
              </a:rPr>
              <a:t>- невеликий за обсягом ліро-епічний твір на історично-героїчну, легендарну, фантастичну чи соціально-побутову тему з напруженим сюжетом і драматичною, часто несподіваною розв’язкою.</a:t>
            </a:r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7" name="Picture 3" descr="C:\Users\Админ\Pictures\86616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643446"/>
            <a:ext cx="2554221" cy="1845804"/>
          </a:xfrm>
          <a:prstGeom prst="rect">
            <a:avLst/>
          </a:prstGeom>
          <a:noFill/>
        </p:spPr>
      </p:pic>
      <p:pic>
        <p:nvPicPr>
          <p:cNvPr id="16" name="Picture 2" descr="C:\Users\Админ\Pictures\20101127_zhitie_vasiliya_velikogo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857760"/>
            <a:ext cx="1619261" cy="1214446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417" b="99000" l="0" r="98917">
                        <a14:foregroundMark x1="42250" y1="36667" x2="42250" y2="36667"/>
                        <a14:foregroundMark x1="55083" y1="38417" x2="55083" y2="38417"/>
                        <a14:foregroundMark x1="60750" y1="38750" x2="60750" y2="38750"/>
                        <a14:foregroundMark x1="67000" y1="36667" x2="67000" y2="36667"/>
                        <a14:foregroundMark x1="78333" y1="36917" x2="78333" y2="36917"/>
                        <a14:foregroundMark x1="90250" y1="36667" x2="90250" y2="36667"/>
                        <a14:backgroundMark x1="58667" y1="13667" x2="58667" y2="13667"/>
                        <a14:backgroundMark x1="72083" y1="26833" x2="72083" y2="26833"/>
                        <a14:backgroundMark x1="84000" y1="22000" x2="84000" y2="22000"/>
                        <a14:backgroundMark x1="70250" y1="53667" x2="70250" y2="53667"/>
                        <a14:backgroundMark x1="47583" y1="60500" x2="47583" y2="60500"/>
                        <a14:backgroundMark x1="34500" y1="74500" x2="34500" y2="74500"/>
                        <a14:backgroundMark x1="58083" y1="75750" x2="58083" y2="75750"/>
                        <a14:backgroundMark x1="33250" y1="83750" x2="33250" y2="8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426" y="488748"/>
            <a:ext cx="4032448" cy="5500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8596" y="928670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віршований</a:t>
            </a:r>
            <a:r>
              <a:rPr lang="ru-RU" sz="2400" b="1" i="1" dirty="0">
                <a:latin typeface="Georgia" pitchFamily="18" charset="0"/>
              </a:rPr>
              <a:t>, </a:t>
            </a:r>
            <a:r>
              <a:rPr lang="ru-RU" sz="2400" b="1" i="1" dirty="0" err="1">
                <a:latin typeface="Georgia" pitchFamily="18" charset="0"/>
              </a:rPr>
              <a:t>ліро-епічний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твір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невеликий </a:t>
            </a:r>
            <a:r>
              <a:rPr lang="ru-RU" sz="2400" b="1" i="1" dirty="0" err="1">
                <a:latin typeface="Georgia" pitchFamily="18" charset="0"/>
              </a:rPr>
              <a:t>обсяг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зосередження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уваги</a:t>
            </a:r>
            <a:r>
              <a:rPr lang="ru-RU" sz="2400" b="1" i="1" dirty="0">
                <a:latin typeface="Georgia" pitchFamily="18" charset="0"/>
              </a:rPr>
              <a:t> на </a:t>
            </a:r>
            <a:r>
              <a:rPr lang="ru-RU" sz="2400" b="1" i="1" dirty="0" err="1">
                <a:latin typeface="Georgia" pitchFamily="18" charset="0"/>
              </a:rPr>
              <a:t>моральних</a:t>
            </a:r>
            <a:r>
              <a:rPr lang="ru-RU" sz="2400" b="1" i="1" dirty="0">
                <a:latin typeface="Georgia" pitchFamily="18" charset="0"/>
              </a:rPr>
              <a:t> проблемах;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напружений</a:t>
            </a:r>
            <a:r>
              <a:rPr lang="ru-RU" sz="2400" b="1" i="1" dirty="0">
                <a:latin typeface="Georgia" pitchFamily="18" charset="0"/>
              </a:rPr>
              <a:t> сюжет, в </a:t>
            </a:r>
            <a:r>
              <a:rPr lang="ru-RU" sz="2400" b="1" i="1" dirty="0" err="1">
                <a:latin typeface="Georgia" pitchFamily="18" charset="0"/>
              </a:rPr>
              <a:t>центрі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якого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розповідь</a:t>
            </a:r>
            <a:r>
              <a:rPr lang="ru-RU" sz="2400" b="1" i="1" dirty="0">
                <a:latin typeface="Georgia" pitchFamily="18" charset="0"/>
              </a:rPr>
              <a:t> </a:t>
            </a:r>
          </a:p>
          <a:p>
            <a:r>
              <a:rPr lang="ru-RU" sz="2400" b="1" i="1" dirty="0">
                <a:latin typeface="Georgia" pitchFamily="18" charset="0"/>
              </a:rPr>
              <a:t>    про </a:t>
            </a:r>
            <a:r>
              <a:rPr lang="ru-RU" sz="2400" b="1" i="1" dirty="0" err="1">
                <a:latin typeface="Georgia" pitchFamily="18" charset="0"/>
              </a:rPr>
              <a:t>незвичайну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подію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легендність</a:t>
            </a:r>
            <a:r>
              <a:rPr lang="ru-RU" sz="2400" b="1" i="1" dirty="0">
                <a:latin typeface="Georgia" pitchFamily="18" charset="0"/>
              </a:rPr>
              <a:t> та </a:t>
            </a:r>
            <a:r>
              <a:rPr lang="ru-RU" sz="2400" b="1" i="1" dirty="0" err="1">
                <a:latin typeface="Georgia" pitchFamily="18" charset="0"/>
              </a:rPr>
              <a:t>фантастичність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драматична, часто </a:t>
            </a:r>
            <a:r>
              <a:rPr lang="ru-RU" sz="2400" b="1" i="1" dirty="0" err="1">
                <a:latin typeface="Georgia" pitchFamily="18" charset="0"/>
              </a:rPr>
              <a:t>несподівана</a:t>
            </a:r>
            <a:endParaRPr lang="ru-RU" sz="2400" b="1" i="1" dirty="0">
              <a:latin typeface="Georgia" pitchFamily="18" charset="0"/>
            </a:endParaRPr>
          </a:p>
          <a:p>
            <a:r>
              <a:rPr lang="ru-RU" sz="2400" b="1" i="1" dirty="0">
                <a:latin typeface="Georgia" pitchFamily="18" charset="0"/>
              </a:rPr>
              <a:t>    </a:t>
            </a:r>
            <a:r>
              <a:rPr lang="ru-RU" sz="2400" b="1" i="1" dirty="0" err="1">
                <a:latin typeface="Georgia" pitchFamily="18" charset="0"/>
              </a:rPr>
              <a:t>розв'язка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присутність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оповідача</a:t>
            </a:r>
            <a:r>
              <a:rPr lang="ru-RU" sz="24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використання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діалогів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і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повторів</a:t>
            </a:r>
            <a:r>
              <a:rPr lang="ru-RU" sz="2400" b="1" i="1" dirty="0">
                <a:latin typeface="Georgia" pitchFamily="18" charset="0"/>
              </a:rPr>
              <a:t>.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2714612" y="357166"/>
            <a:ext cx="354776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Ознаки балади</a:t>
            </a:r>
            <a:endParaRPr lang="ru-RU" sz="3200" b="1" i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4" name="Picture 2" descr="C:\Users\Админ\Pictures\Верескоый мёд\9ec6251d68de69db4b4a8ebe8b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B"/>
              </a:clrFrom>
              <a:clrTo>
                <a:srgbClr val="FEFF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4572008"/>
            <a:ext cx="2561185" cy="1571636"/>
          </a:xfrm>
          <a:prstGeom prst="rect">
            <a:avLst/>
          </a:prstGeom>
          <a:noFill/>
        </p:spPr>
      </p:pic>
      <p:pic>
        <p:nvPicPr>
          <p:cNvPr id="3089" name="Picture 17" descr="C:\Users\Админ\Pictures\20101127_zhitie_vasiliya_velikogo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000636"/>
            <a:ext cx="3214710" cy="1214446"/>
          </a:xfrm>
          <a:prstGeom prst="rect">
            <a:avLst/>
          </a:prstGeom>
          <a:noFill/>
        </p:spPr>
      </p:pic>
      <p:pic>
        <p:nvPicPr>
          <p:cNvPr id="24" name="Picture 2" descr="C:\Users\Админ\Pictures\20101127_zhitie_vasiliya_velikogo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000636"/>
            <a:ext cx="3071834" cy="1246012"/>
          </a:xfrm>
          <a:prstGeom prst="rect">
            <a:avLst/>
          </a:prstGeom>
          <a:noFill/>
        </p:spPr>
      </p:pic>
      <p:pic>
        <p:nvPicPr>
          <p:cNvPr id="3091" name="Picture 19" descr="C:\Users\Админ\Pictures\Pictures\Рамки і малюнки\500_F_43830501_V8k81WqKbXSr6eUAd19iatNWCFgNObTk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2500306"/>
            <a:ext cx="2500330" cy="2389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8596" y="1071546"/>
            <a:ext cx="59293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0070C0"/>
                </a:solidFill>
                <a:latin typeface="Georgia" pitchFamily="18" charset="0"/>
              </a:rPr>
              <a:t>Балади</a:t>
            </a:r>
            <a:r>
              <a:rPr lang="ru-RU" sz="3600" b="1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Georgia" pitchFamily="18" charset="0"/>
              </a:rPr>
              <a:t>бувають</a:t>
            </a:r>
            <a:r>
              <a:rPr lang="ru-RU" sz="3600" b="1" dirty="0">
                <a:solidFill>
                  <a:srgbClr val="0070C0"/>
                </a:solidFill>
                <a:latin typeface="Georgia" pitchFamily="18" charset="0"/>
              </a:rPr>
              <a:t>:</a:t>
            </a:r>
          </a:p>
          <a:p>
            <a:pPr>
              <a:buBlip>
                <a:blip r:embed="rId2"/>
              </a:buBlip>
            </a:pPr>
            <a:r>
              <a:rPr lang="ru-RU" sz="3200" b="1" i="1" dirty="0" smtClean="0">
                <a:latin typeface="Georgia" pitchFamily="18" charset="0"/>
              </a:rPr>
              <a:t> </a:t>
            </a:r>
            <a:r>
              <a:rPr lang="ru-RU" sz="3200" b="1" i="1" dirty="0" err="1" smtClean="0">
                <a:latin typeface="Georgia" pitchFamily="18" charset="0"/>
              </a:rPr>
              <a:t>історико-героїчні</a:t>
            </a:r>
            <a:r>
              <a:rPr lang="ru-RU" sz="32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uk-UA" sz="3200" b="1" i="1" dirty="0">
                <a:latin typeface="Georgia" pitchFamily="18" charset="0"/>
              </a:rPr>
              <a:t> </a:t>
            </a:r>
            <a:r>
              <a:rPr lang="ru-RU" sz="3200" b="1" i="1" dirty="0" err="1">
                <a:latin typeface="Georgia" pitchFamily="18" charset="0"/>
              </a:rPr>
              <a:t>казково-фантастичні</a:t>
            </a:r>
            <a:r>
              <a:rPr lang="ru-RU" sz="3200" b="1" i="1" dirty="0">
                <a:latin typeface="Georgia" pitchFamily="18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uk-UA" sz="3200" b="1" i="1" dirty="0">
                <a:latin typeface="Georgia" pitchFamily="18" charset="0"/>
              </a:rPr>
              <a:t> соціально-побутові;</a:t>
            </a:r>
          </a:p>
          <a:p>
            <a:pPr>
              <a:buBlip>
                <a:blip r:embed="rId2"/>
              </a:buBlip>
            </a:pPr>
            <a:r>
              <a:rPr lang="uk-UA" sz="3200" b="1" i="1" dirty="0">
                <a:latin typeface="Georgia" pitchFamily="18" charset="0"/>
              </a:rPr>
              <a:t> філософські.</a:t>
            </a:r>
            <a:endParaRPr lang="ru-RU" sz="3200" b="1" i="1" dirty="0">
              <a:latin typeface="Georgia" pitchFamily="18" charset="0"/>
            </a:endParaRPr>
          </a:p>
          <a:p>
            <a:endParaRPr lang="ru-RU" sz="2800" b="1" dirty="0">
              <a:latin typeface="Georgia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928662" y="428604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Різновиди балад за тематикою</a:t>
            </a:r>
            <a:endParaRPr lang="ru-RU" sz="3200" b="1" i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101" name="Picture 5" descr="C:\Users\Админ\Pictures\Рисунок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801" l="0" r="100000">
                        <a14:foregroundMark x1="21912" y1="84064" x2="21912" y2="84064"/>
                        <a14:foregroundMark x1="25100" y1="70717" x2="25100" y2="70717"/>
                        <a14:foregroundMark x1="28287" y1="56773" x2="28287" y2="56773"/>
                        <a14:foregroundMark x1="45219" y1="58765" x2="45219" y2="58765"/>
                        <a14:foregroundMark x1="57371" y1="56375" x2="57371" y2="56375"/>
                        <a14:foregroundMark x1="48805" y1="51394" x2="48805" y2="51394"/>
                        <a14:foregroundMark x1="41833" y1="44622" x2="41833" y2="44622"/>
                        <a14:foregroundMark x1="34861" y1="37849" x2="34861" y2="37849"/>
                        <a14:foregroundMark x1="26892" y1="31076" x2="26892" y2="31076"/>
                        <a14:foregroundMark x1="51793" y1="40637" x2="51793" y2="40637"/>
                        <a14:foregroundMark x1="54582" y1="31076" x2="54582" y2="31076"/>
                        <a14:foregroundMark x1="54582" y1="31076" x2="54582" y2="31076"/>
                        <a14:foregroundMark x1="48805" y1="25299" x2="48805" y2="25299"/>
                        <a14:foregroundMark x1="50797" y1="19721" x2="50797" y2="19721"/>
                        <a14:foregroundMark x1="55976" y1="17331" x2="55976" y2="17331"/>
                        <a14:foregroundMark x1="60159" y1="22908" x2="60159" y2="22908"/>
                        <a14:foregroundMark x1="65737" y1="28088" x2="65737" y2="28088"/>
                        <a14:foregroundMark x1="73108" y1="33068" x2="73108" y2="33068"/>
                        <a14:foregroundMark x1="79681" y1="40239" x2="79681" y2="40239"/>
                        <a14:foregroundMark x1="83466" y1="50598" x2="83466" y2="50598"/>
                        <a14:foregroundMark x1="85857" y1="63944" x2="85857" y2="63944"/>
                        <a14:foregroundMark x1="89442" y1="70717" x2="89442" y2="70717"/>
                        <a14:foregroundMark x1="95020" y1="73904" x2="95020" y2="73904"/>
                        <a14:foregroundMark x1="95020" y1="86454" x2="95020" y2="86454"/>
                        <a14:foregroundMark x1="86255" y1="96016" x2="86255" y2="96016"/>
                        <a14:foregroundMark x1="76892" y1="94024" x2="76892" y2="94024"/>
                        <a14:foregroundMark x1="69522" y1="94821" x2="69522" y2="94821"/>
                        <a14:foregroundMark x1="59163" y1="90438" x2="59163" y2="90438"/>
                        <a14:foregroundMark x1="51793" y1="85657" x2="51793" y2="85657"/>
                        <a14:foregroundMark x1="39641" y1="90837" x2="39641" y2="90837"/>
                        <a14:foregroundMark x1="31673" y1="97211" x2="31673" y2="97211"/>
                        <a14:foregroundMark x1="21912" y1="95618" x2="21912" y2="95618"/>
                        <a14:foregroundMark x1="33068" y1="88845" x2="33068" y2="88845"/>
                        <a14:foregroundMark x1="40040" y1="80876" x2="40040" y2="80876"/>
                        <a14:foregroundMark x1="49801" y1="75697" x2="49801" y2="75697"/>
                        <a14:foregroundMark x1="7371" y1="61155" x2="7371" y2="61155"/>
                        <a14:foregroundMark x1="9761" y1="53586" x2="9761" y2="53586"/>
                        <a14:foregroundMark x1="10159" y1="43825" x2="10159" y2="43825"/>
                        <a14:foregroundMark x1="17131" y1="50199" x2="17131" y2="50199"/>
                        <a14:foregroundMark x1="16135" y1="59562" x2="16135" y2="59562"/>
                        <a14:backgroundMark x1="11952" y1="27689" x2="11952" y2="27689"/>
                        <a14:backgroundMark x1="21315" y1="39841" x2="21315" y2="39841"/>
                        <a14:backgroundMark x1="17131" y1="20120" x2="17131" y2="20120"/>
                        <a14:backgroundMark x1="32470" y1="22510" x2="32470" y2="22510"/>
                        <a14:backgroundMark x1="43227" y1="33466" x2="43227" y2="33466"/>
                        <a14:backgroundMark x1="39044" y1="14940" x2="39044" y2="14940"/>
                        <a14:backgroundMark x1="49402" y1="6574" x2="49402" y2="6574"/>
                        <a14:backgroundMark x1="68127" y1="13745" x2="68127" y2="13745"/>
                        <a14:backgroundMark x1="75498" y1="23307" x2="75498" y2="23307"/>
                        <a14:backgroundMark x1="86255" y1="35458" x2="86255" y2="35458"/>
                        <a14:backgroundMark x1="89442" y1="47809" x2="89442" y2="47809"/>
                        <a14:backgroundMark x1="91833" y1="61952" x2="91833" y2="61952"/>
                        <a14:backgroundMark x1="94622" y1="96414" x2="94622" y2="96414"/>
                        <a14:backgroundMark x1="53984" y1="98008" x2="53984" y2="98008"/>
                        <a14:backgroundMark x1="51793" y1="94422" x2="51793" y2="94422"/>
                        <a14:backgroundMark x1="57769" y1="97610" x2="57769" y2="97610"/>
                        <a14:backgroundMark x1="44622" y1="97610" x2="44622" y2="97610"/>
                        <a14:backgroundMark x1="31673" y1="81275" x2="31673" y2="81275"/>
                        <a14:backgroundMark x1="11155" y1="96414" x2="11155" y2="96414"/>
                        <a14:backgroundMark x1="4980" y1="95219" x2="4980" y2="95219"/>
                        <a14:backgroundMark x1="3187" y1="86853" x2="3187" y2="86853"/>
                        <a14:backgroundMark x1="10159" y1="83267" x2="10159" y2="83267"/>
                        <a14:backgroundMark x1="13347" y1="79283" x2="13347" y2="79283"/>
                        <a14:backgroundMark x1="14343" y1="72311" x2="14343" y2="72311"/>
                        <a14:backgroundMark x1="7371" y1="70319" x2="7371" y2="70319"/>
                        <a14:backgroundMark x1="2191" y1="68327" x2="2191" y2="68327"/>
                        <a14:backgroundMark x1="4980" y1="48207" x2="4980" y2="48207"/>
                        <a14:backgroundMark x1="3187" y1="39044" x2="3187" y2="39044"/>
                        <a14:backgroundMark x1="10159" y1="33865" x2="10159" y2="33865"/>
                        <a14:backgroundMark x1="3586" y1="45817" x2="3984" y2="32271"/>
                        <a14:backgroundMark x1="3984" y1="32271" x2="3984" y2="32271"/>
                        <a14:backgroundMark x1="37649" y1="4781" x2="37649" y2="4781"/>
                        <a14:backgroundMark x1="25100" y1="12151" x2="25100" y2="12151"/>
                        <a14:backgroundMark x1="44223" y1="9363" x2="44223" y2="9363"/>
                        <a14:backgroundMark x1="50797" y1="96016" x2="50797" y2="96016"/>
                        <a14:backgroundMark x1="50797" y1="92829" x2="50797" y2="92829"/>
                        <a14:backgroundMark x1="56773" y1="95219" x2="56773" y2="9521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14876" y="1700808"/>
            <a:ext cx="3929090" cy="4442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678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678" y="4118534"/>
            <a:ext cx="2411138" cy="1643074"/>
          </a:xfrm>
          <a:prstGeom prst="rect">
            <a:avLst/>
          </a:prstGeom>
        </p:spPr>
      </p:pic>
      <p:pic>
        <p:nvPicPr>
          <p:cNvPr id="4106" name="Picture 10" descr="C:\Users\Админ\Pictures\Верескоый мёд\obrazovanie3_0_8e5cb_27591b37_xl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71430" y="4118534"/>
            <a:ext cx="3214710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4214810" y="1142984"/>
            <a:ext cx="4286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itchFamily="18" charset="0"/>
              </a:rPr>
              <a:t>    Образ  короля </a:t>
            </a:r>
            <a:r>
              <a:rPr lang="ru-RU" sz="2000" b="1" dirty="0" err="1">
                <a:latin typeface="Georgia" pitchFamily="18" charset="0"/>
              </a:rPr>
              <a:t>Ліра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зустрічається</a:t>
            </a:r>
            <a:r>
              <a:rPr lang="ru-RU" sz="2000" b="1" dirty="0">
                <a:latin typeface="Georgia" pitchFamily="18" charset="0"/>
              </a:rPr>
              <a:t> в </a:t>
            </a:r>
            <a:r>
              <a:rPr lang="ru-RU" sz="2000" b="1" dirty="0" err="1">
                <a:latin typeface="Georgia" pitchFamily="18" charset="0"/>
              </a:rPr>
              <a:t>кельтських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міфах</a:t>
            </a:r>
            <a:r>
              <a:rPr lang="ru-RU" sz="2000" b="1" dirty="0">
                <a:latin typeface="Georgia" pitchFamily="18" charset="0"/>
              </a:rPr>
              <a:t>, де </a:t>
            </a:r>
            <a:r>
              <a:rPr lang="ru-RU" sz="2000" b="1" dirty="0" err="1">
                <a:latin typeface="Georgia" pitchFamily="18" charset="0"/>
              </a:rPr>
              <a:t>Лір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зображений</a:t>
            </a:r>
            <a:r>
              <a:rPr lang="ru-RU" sz="2000" b="1" dirty="0">
                <a:latin typeface="Georgia" pitchFamily="18" charset="0"/>
              </a:rPr>
              <a:t> як правитель моря.</a:t>
            </a:r>
          </a:p>
          <a:p>
            <a:pPr algn="ctr"/>
            <a:r>
              <a:rPr lang="ru-RU" sz="2000" b="1" dirty="0">
                <a:latin typeface="Georgia" pitchFamily="18" charset="0"/>
              </a:rPr>
              <a:t>   </a:t>
            </a:r>
            <a:r>
              <a:rPr lang="ru-RU" sz="2000" b="1" dirty="0" err="1">
                <a:latin typeface="Georgia" pitchFamily="18" charset="0"/>
              </a:rPr>
              <a:t>Він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також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згадується</a:t>
            </a:r>
            <a:r>
              <a:rPr lang="ru-RU" sz="2000" b="1" dirty="0">
                <a:latin typeface="Georgia" pitchFamily="18" charset="0"/>
              </a:rPr>
              <a:t> в </a:t>
            </a:r>
            <a:r>
              <a:rPr lang="ru-RU" sz="2000" b="1" dirty="0" err="1">
                <a:latin typeface="Georgia" pitchFamily="18" charset="0"/>
              </a:rPr>
              <a:t>старовинному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літописі</a:t>
            </a:r>
            <a:r>
              <a:rPr lang="ru-RU" sz="2000" b="1" dirty="0">
                <a:latin typeface="Georgia" pitchFamily="18" charset="0"/>
              </a:rPr>
              <a:t> «</a:t>
            </a:r>
            <a:r>
              <a:rPr lang="ru-RU" sz="2000" b="1" dirty="0" err="1">
                <a:latin typeface="Georgia" pitchFamily="18" charset="0"/>
              </a:rPr>
              <a:t>Історія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Британії</a:t>
            </a:r>
            <a:r>
              <a:rPr lang="ru-RU" sz="2000" b="1" dirty="0">
                <a:latin typeface="Georgia" pitchFamily="18" charset="0"/>
              </a:rPr>
              <a:t>»</a:t>
            </a:r>
            <a:r>
              <a:rPr lang="en-US" sz="2000" b="1" dirty="0">
                <a:latin typeface="Georgia" pitchFamily="18" charset="0"/>
              </a:rPr>
              <a:t> XII </a:t>
            </a:r>
            <a:r>
              <a:rPr lang="ru-RU" sz="2000" b="1" dirty="0">
                <a:latin typeface="Georgia" pitchFamily="18" charset="0"/>
              </a:rPr>
              <a:t>ст. </a:t>
            </a:r>
            <a:r>
              <a:rPr lang="ru-RU" sz="2000" b="1" dirty="0" err="1">
                <a:latin typeface="Georgia" pitchFamily="18" charset="0"/>
              </a:rPr>
              <a:t>Легендарний</a:t>
            </a:r>
            <a:r>
              <a:rPr lang="ru-RU" sz="2000" b="1" dirty="0">
                <a:latin typeface="Georgia" pitchFamily="18" charset="0"/>
              </a:rPr>
              <a:t> король </a:t>
            </a:r>
            <a:r>
              <a:rPr lang="ru-RU" sz="2000" b="1" dirty="0" err="1">
                <a:latin typeface="Georgia" pitchFamily="18" charset="0"/>
              </a:rPr>
              <a:t>мав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трьох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дочок</a:t>
            </a:r>
            <a:r>
              <a:rPr lang="ru-RU" sz="2000" b="1" dirty="0">
                <a:latin typeface="Georgia" pitchFamily="18" charset="0"/>
              </a:rPr>
              <a:t>. Доживши до </a:t>
            </a:r>
            <a:r>
              <a:rPr lang="ru-RU" sz="2000" b="1" dirty="0" err="1">
                <a:latin typeface="Georgia" pitchFamily="18" charset="0"/>
              </a:rPr>
              <a:t>старості</a:t>
            </a:r>
            <a:r>
              <a:rPr lang="ru-RU" sz="2000" b="1" dirty="0">
                <a:latin typeface="Georgia" pitchFamily="18" charset="0"/>
              </a:rPr>
              <a:t>, </a:t>
            </a:r>
            <a:r>
              <a:rPr lang="ru-RU" sz="2000" b="1" dirty="0" err="1">
                <a:latin typeface="Georgia" pitchFamily="18" charset="0"/>
              </a:rPr>
              <a:t>він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вирішив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поділити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королівство</a:t>
            </a:r>
            <a:r>
              <a:rPr lang="ru-RU" sz="2000" b="1" dirty="0">
                <a:latin typeface="Georgia" pitchFamily="18" charset="0"/>
              </a:rPr>
              <a:t> </a:t>
            </a:r>
            <a:r>
              <a:rPr lang="ru-RU" sz="2000" b="1" dirty="0" err="1">
                <a:latin typeface="Georgia" pitchFamily="18" charset="0"/>
              </a:rPr>
              <a:t>між</a:t>
            </a:r>
            <a:r>
              <a:rPr lang="ru-RU" sz="2000" b="1" dirty="0">
                <a:latin typeface="Georgia" pitchFamily="18" charset="0"/>
              </a:rPr>
              <a:t> ними.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10" y="5072074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latin typeface="Georgia" pitchFamily="18" charset="0"/>
              </a:rPr>
              <a:t>Що з того вийшло, ми дізнаємося, прочитавши баладу . (Ст. 24-28)</a:t>
            </a:r>
            <a:endParaRPr lang="ru-RU" sz="2000" b="1" i="1" dirty="0">
              <a:latin typeface="Georgia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428728" y="500042"/>
            <a:ext cx="7000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“Король</a:t>
            </a:r>
            <a:r>
              <a:rPr lang="uk-UA" sz="3200" b="1" i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 Лір і його </a:t>
            </a:r>
            <a:r>
              <a:rPr lang="uk-UA" sz="3200" b="1" i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дочки”</a:t>
            </a:r>
            <a:endParaRPr lang="ru-RU" sz="3200" b="1" i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7649" name="Picture 1" descr="D:\Мої документи\Плани і презентації. Зарубіжна література\7 клас\2.Билини і балади\Король Лір\l_87561_6f5260d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2612" r="100000">
                        <a14:foregroundMark x1="17910" y1="7968" x2="17910" y2="7968"/>
                        <a14:foregroundMark x1="15672" y1="3586" x2="15672" y2="3586"/>
                        <a14:foregroundMark x1="71642" y1="5578" x2="71642" y2="5578"/>
                        <a14:foregroundMark x1="86194" y1="6773" x2="86194" y2="6773"/>
                        <a14:foregroundMark x1="93657" y1="49402" x2="93657" y2="49402"/>
                        <a14:foregroundMark x1="95896" y1="53785" x2="95896" y2="53785"/>
                        <a14:foregroundMark x1="3731" y1="50996" x2="3731" y2="50996"/>
                        <a14:foregroundMark x1="58955" y1="97211" x2="58955" y2="97211"/>
                        <a14:foregroundMark x1="85075" y1="93625" x2="85075" y2="93625"/>
                        <a14:foregroundMark x1="5597" y1="93625" x2="5597" y2="93625"/>
                        <a14:foregroundMark x1="10075" y1="60558" x2="10075" y2="60558"/>
                        <a14:foregroundMark x1="7090" y1="73307" x2="7090" y2="73307"/>
                        <a14:foregroundMark x1="9701" y1="87649" x2="9701" y2="87649"/>
                        <a14:foregroundMark x1="16791" y1="81275" x2="16791" y2="81275"/>
                        <a14:foregroundMark x1="19776" y1="87649" x2="19776" y2="87649"/>
                        <a14:foregroundMark x1="91791" y1="93227" x2="91791" y2="93227"/>
                        <a14:foregroundMark x1="10075" y1="7171" x2="10075" y2="7171"/>
                        <a14:foregroundMark x1="31343" y1="5976" x2="31343" y2="5976"/>
                        <a14:foregroundMark x1="55970" y1="7968" x2="55970" y2="7968"/>
                        <a14:foregroundMark x1="67164" y1="9163" x2="67164" y2="9163"/>
                        <a14:foregroundMark x1="69776" y1="13944" x2="69776" y2="13944"/>
                        <a14:foregroundMark x1="24254" y1="90837" x2="24254" y2="90837"/>
                        <a14:foregroundMark x1="15299" y1="92430" x2="15299" y2="92430"/>
                        <a14:foregroundMark x1="33582" y1="93625" x2="33582" y2="93625"/>
                        <a14:foregroundMark x1="35821" y1="89243" x2="35821" y2="89243"/>
                        <a14:foregroundMark x1="35075" y1="89243" x2="35075" y2="89243"/>
                        <a14:foregroundMark x1="21269" y1="82869" x2="21269" y2="82869"/>
                        <a14:foregroundMark x1="21269" y1="82869" x2="21269" y2="82869"/>
                        <a14:foregroundMark x1="95522" y1="96016" x2="95522" y2="96016"/>
                        <a14:foregroundMark x1="23881" y1="59363" x2="23881" y2="59363"/>
                        <a14:foregroundMark x1="23881" y1="59363" x2="23881" y2="59363"/>
                        <a14:foregroundMark x1="33209" y1="71315" x2="33209" y2="71315"/>
                        <a14:foregroundMark x1="33209" y1="71315" x2="33209" y2="71315"/>
                        <a14:foregroundMark x1="30224" y1="68127" x2="30224" y2="68127"/>
                        <a14:foregroundMark x1="29851" y1="68127" x2="29851" y2="68127"/>
                        <a14:foregroundMark x1="11940" y1="36653" x2="11940" y2="36653"/>
                        <a14:foregroundMark x1="11567" y1="36653" x2="11567" y2="36653"/>
                        <a14:foregroundMark x1="12313" y1="31076" x2="12313" y2="31076"/>
                        <a14:foregroundMark x1="12313" y1="31076" x2="12313" y2="31076"/>
                        <a14:foregroundMark x1="23134" y1="86454" x2="23134" y2="86454"/>
                        <a14:foregroundMark x1="23134" y1="86454" x2="23134" y2="86454"/>
                        <a14:foregroundMark x1="11567" y1="70120" x2="11567" y2="70120"/>
                        <a14:foregroundMark x1="11194" y1="70120" x2="11194" y2="70120"/>
                        <a14:foregroundMark x1="6716" y1="62550" x2="6716" y2="62550"/>
                        <a14:foregroundMark x1="5597" y1="49801" x2="5597" y2="49801"/>
                        <a14:foregroundMark x1="9701" y1="48207" x2="9701" y2="48207"/>
                        <a14:foregroundMark x1="4851" y1="42231" x2="4851" y2="42231"/>
                        <a14:foregroundMark x1="22388" y1="78884" x2="22388" y2="78884"/>
                        <a14:foregroundMark x1="88433" y1="95219" x2="88433" y2="95219"/>
                        <a14:foregroundMark x1="88433" y1="95219" x2="88433" y2="95219"/>
                        <a14:foregroundMark x1="23134" y1="98008" x2="23134" y2="98008"/>
                        <a14:foregroundMark x1="35075" y1="65737" x2="35075" y2="65737"/>
                        <a14:backgroundMark x1="4104" y1="19522" x2="4104" y2="19522"/>
                        <a14:backgroundMark x1="97388" y1="25896" x2="97388" y2="2589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00034" y="1214422"/>
            <a:ext cx="392795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kr.goodzon.ua/media/catalog/product/cache/2/image/9df78eab33525d08d6e5fb8d27136e95/6/2/6294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5415" t="22500" r="12003" b="16562"/>
          <a:stretch>
            <a:fillRect/>
          </a:stretch>
        </p:blipFill>
        <p:spPr bwMode="auto">
          <a:xfrm>
            <a:off x="5214942" y="1285860"/>
            <a:ext cx="3390639" cy="378621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28604"/>
            <a:ext cx="8072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000" dirty="0"/>
              <a:t> </a:t>
            </a:r>
            <a:r>
              <a:rPr lang="uk-UA" sz="2000" b="1" i="1" dirty="0">
                <a:latin typeface="Georgia" pitchFamily="18" charset="0"/>
              </a:rPr>
              <a:t>Де і коли відбуваються події, описані в баладі?</a:t>
            </a:r>
          </a:p>
          <a:p>
            <a:pPr>
              <a:buFont typeface="Wingdings" pitchFamily="2" charset="2"/>
              <a:buChar char="q"/>
            </a:pPr>
            <a:r>
              <a:rPr lang="uk-UA" b="1" i="1" dirty="0">
                <a:latin typeface="Georgia" pitchFamily="18" charset="0"/>
              </a:rPr>
              <a:t> </a:t>
            </a:r>
            <a:r>
              <a:rPr lang="uk-UA" sz="2000" b="1" i="1" dirty="0">
                <a:latin typeface="Georgia" pitchFamily="18" charset="0"/>
              </a:rPr>
              <a:t>Чому автор чітко не вказує час  розвитку подій?</a:t>
            </a:r>
            <a:endParaRPr lang="uk-UA" b="1" i="1" dirty="0">
              <a:latin typeface="Georg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b="1" i="1" dirty="0">
                <a:latin typeface="Georgia" pitchFamily="18" charset="0"/>
              </a:rPr>
              <a:t> </a:t>
            </a:r>
            <a:r>
              <a:rPr lang="uk-UA" sz="2000" b="1" i="1" dirty="0">
                <a:latin typeface="Georgia" pitchFamily="18" charset="0"/>
              </a:rPr>
              <a:t>Що ви дізналися про короля</a:t>
            </a:r>
          </a:p>
          <a:p>
            <a:r>
              <a:rPr lang="uk-UA" sz="2000" b="1" i="1" dirty="0">
                <a:latin typeface="Georgia" pitchFamily="18" charset="0"/>
              </a:rPr>
              <a:t> Ліра в експозиції балади?  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4" name="Блок-схема: збережені дані 3"/>
          <p:cNvSpPr/>
          <p:nvPr/>
        </p:nvSpPr>
        <p:spPr>
          <a:xfrm>
            <a:off x="500034" y="1857364"/>
            <a:ext cx="3929090" cy="857256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/>
              <a:t>Чесний, уславлений</a:t>
            </a:r>
          </a:p>
          <a:p>
            <a:r>
              <a:rPr lang="uk-UA" sz="2000" i="1" dirty="0" err="1"/>
              <a:t>“Панував</a:t>
            </a:r>
            <a:r>
              <a:rPr lang="uk-UA" sz="2000" i="1" dirty="0"/>
              <a:t>   собі на честь і </a:t>
            </a:r>
            <a:r>
              <a:rPr lang="uk-UA" sz="2000" i="1" dirty="0" err="1"/>
              <a:t>славу”</a:t>
            </a:r>
            <a:endParaRPr lang="ru-RU" sz="2000" i="1" dirty="0"/>
          </a:p>
        </p:txBody>
      </p:sp>
      <p:sp>
        <p:nvSpPr>
          <p:cNvPr id="5" name="Блок-схема: збережені дані 4"/>
          <p:cNvSpPr/>
          <p:nvPr/>
        </p:nvSpPr>
        <p:spPr>
          <a:xfrm>
            <a:off x="1000100" y="2857496"/>
            <a:ext cx="3929090" cy="928694"/>
          </a:xfrm>
          <a:prstGeom prst="flowChartOnlineStorag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Поважний,  авторитетний</a:t>
            </a:r>
          </a:p>
          <a:p>
            <a:pPr algn="ctr"/>
            <a:r>
              <a:rPr lang="uk-UA" sz="2000" i="1" dirty="0" err="1"/>
              <a:t>“Мав</a:t>
            </a:r>
            <a:r>
              <a:rPr lang="uk-UA" sz="2000" i="1" dirty="0"/>
              <a:t> повагу </a:t>
            </a:r>
            <a:r>
              <a:rPr lang="uk-UA" sz="2000" i="1" dirty="0" err="1"/>
              <a:t>він”</a:t>
            </a:r>
            <a:endParaRPr lang="ru-RU" sz="2000" i="1" dirty="0"/>
          </a:p>
        </p:txBody>
      </p:sp>
      <p:sp>
        <p:nvSpPr>
          <p:cNvPr id="6" name="Блок-схема: збережені дані 5"/>
          <p:cNvSpPr/>
          <p:nvPr/>
        </p:nvSpPr>
        <p:spPr>
          <a:xfrm>
            <a:off x="1785918" y="4000504"/>
            <a:ext cx="3357586" cy="857256"/>
          </a:xfrm>
          <a:prstGeom prst="flowChartOnlineStorag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Миролюбний</a:t>
            </a:r>
          </a:p>
          <a:p>
            <a:pPr algn="ctr"/>
            <a:r>
              <a:rPr lang="uk-UA" sz="2000" i="1" dirty="0"/>
              <a:t>“…і в сусідів </a:t>
            </a:r>
            <a:r>
              <a:rPr lang="uk-UA" sz="2000" i="1" dirty="0" err="1"/>
              <a:t>мир”</a:t>
            </a:r>
            <a:endParaRPr lang="ru-RU" sz="2000" i="1" dirty="0"/>
          </a:p>
        </p:txBody>
      </p:sp>
      <p:sp>
        <p:nvSpPr>
          <p:cNvPr id="7" name="Блок-схема: збережені дані 6"/>
          <p:cNvSpPr/>
          <p:nvPr/>
        </p:nvSpPr>
        <p:spPr>
          <a:xfrm>
            <a:off x="2285984" y="5214950"/>
            <a:ext cx="4857784" cy="857256"/>
          </a:xfrm>
          <a:prstGeom prst="flowChartOnlineStorag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Мудрий правитель</a:t>
            </a:r>
          </a:p>
          <a:p>
            <a:pPr algn="ctr"/>
            <a:r>
              <a:rPr lang="uk-UA" sz="2000" dirty="0" err="1"/>
              <a:t>“Забезпечував</a:t>
            </a:r>
            <a:r>
              <a:rPr lang="uk-UA" sz="2000" dirty="0"/>
              <a:t> </a:t>
            </a:r>
            <a:r>
              <a:rPr lang="uk-UA" sz="2000" dirty="0" err="1"/>
              <a:t>державу”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500042"/>
            <a:ext cx="3571900" cy="514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596" y="500042"/>
            <a:ext cx="47863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sz="2000" b="1" i="1" dirty="0">
                <a:latin typeface="Georgia" pitchFamily="18" charset="0"/>
              </a:rPr>
              <a:t>Чим король </a:t>
            </a:r>
            <a:r>
              <a:rPr lang="ru-RU" sz="2000" b="1" i="1" dirty="0" err="1">
                <a:latin typeface="Georgia" pitchFamily="18" charset="0"/>
              </a:rPr>
              <a:t>Лір</a:t>
            </a:r>
            <a:r>
              <a:rPr lang="ru-RU" sz="2000" b="1" i="1" dirty="0">
                <a:latin typeface="Georgia" pitchFamily="18" charset="0"/>
              </a:rPr>
              <a:t> </a:t>
            </a:r>
            <a:r>
              <a:rPr lang="ru-RU" sz="2000" b="1" i="1" dirty="0" err="1">
                <a:latin typeface="Georgia" pitchFamily="18" charset="0"/>
              </a:rPr>
              <a:t>пишався</a:t>
            </a:r>
            <a:r>
              <a:rPr lang="ru-RU" sz="2000" b="1" i="1" dirty="0">
                <a:latin typeface="Georgia" pitchFamily="18" charset="0"/>
              </a:rPr>
              <a:t> </a:t>
            </a:r>
            <a:r>
              <a:rPr lang="ru-RU" sz="2000" b="1" i="1" dirty="0" err="1">
                <a:latin typeface="Georgia" pitchFamily="18" charset="0"/>
              </a:rPr>
              <a:t>найбільше</a:t>
            </a:r>
            <a:r>
              <a:rPr lang="ru-RU" sz="2000" b="1" i="1" dirty="0">
                <a:latin typeface="Georgia" pitchFamily="18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uk-UA" sz="2000" b="1" i="1" dirty="0">
                <a:latin typeface="Georgia" pitchFamily="18" charset="0"/>
              </a:rPr>
              <a:t> З яким запитанням звернувся король до своїх дочок? </a:t>
            </a:r>
          </a:p>
          <a:p>
            <a:pPr>
              <a:buFont typeface="Wingdings" pitchFamily="2" charset="2"/>
              <a:buChar char="q"/>
            </a:pPr>
            <a:r>
              <a:rPr lang="uk-UA" sz="2000" b="1" i="1" dirty="0">
                <a:latin typeface="Georgia" pitchFamily="18" charset="0"/>
              </a:rPr>
              <a:t> Які  риси характеру він демонструє?</a:t>
            </a:r>
            <a:endParaRPr lang="ru-RU" sz="2000" b="1" i="1" dirty="0">
              <a:latin typeface="Georgia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5143504" y="5572140"/>
            <a:ext cx="3622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Дж. Герберт.</a:t>
            </a:r>
          </a:p>
          <a:p>
            <a:pPr algn="ctr"/>
            <a:r>
              <a:rPr lang="ru-RU" b="1" dirty="0"/>
              <a:t>  «Король </a:t>
            </a:r>
            <a:r>
              <a:rPr lang="ru-RU" b="1" dirty="0" err="1"/>
              <a:t>Лір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дочки». XIX ст.</a:t>
            </a: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571472" y="2500306"/>
            <a:ext cx="292895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Авторитарність</a:t>
            </a:r>
            <a:endParaRPr lang="ru-RU" sz="2400" dirty="0"/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571472" y="3143248"/>
            <a:ext cx="292895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Марнославство</a:t>
            </a:r>
            <a:endParaRPr lang="ru-RU" sz="2400" dirty="0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571472" y="3857628"/>
            <a:ext cx="292895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Гординя</a:t>
            </a:r>
            <a:endParaRPr lang="ru-RU" sz="2400" dirty="0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571472" y="4572008"/>
            <a:ext cx="292895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Егоїзм</a:t>
            </a:r>
            <a:endParaRPr lang="ru-RU" sz="2400" dirty="0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571472" y="5214950"/>
            <a:ext cx="292895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Недовіра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642918"/>
            <a:ext cx="8286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/>
              <a:t> </a:t>
            </a:r>
            <a:r>
              <a:rPr lang="uk-UA" sz="2000" b="1" dirty="0">
                <a:latin typeface="Georgia" pitchFamily="18" charset="0"/>
              </a:rPr>
              <a:t>Як дочки короля Ліра висловили свою любов  до батька? 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785926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latin typeface="Georgia" pitchFamily="18" charset="0"/>
              </a:rPr>
              <a:t>2</a:t>
            </a:r>
            <a:r>
              <a:rPr lang="uk-UA" sz="2000" i="1" dirty="0">
                <a:latin typeface="Georgia" pitchFamily="18" charset="0"/>
              </a:rPr>
              <a:t>.“Якби яка пригода надійшла</a:t>
            </a:r>
          </a:p>
          <a:p>
            <a:r>
              <a:rPr lang="uk-UA" sz="2000" i="1" dirty="0">
                <a:latin typeface="Georgia" pitchFamily="18" charset="0"/>
              </a:rPr>
              <a:t>    Готова я за вас і кров </a:t>
            </a:r>
            <a:r>
              <a:rPr lang="uk-UA" sz="2000" i="1" dirty="0" err="1">
                <a:latin typeface="Georgia" pitchFamily="18" charset="0"/>
              </a:rPr>
              <a:t>пролить”</a:t>
            </a:r>
            <a:r>
              <a:rPr lang="uk-UA" sz="2000" i="1" dirty="0">
                <a:latin typeface="Georgia" pitchFamily="18" charset="0"/>
              </a:rPr>
              <a:t>.</a:t>
            </a:r>
            <a:endParaRPr lang="ru-RU" sz="2000" i="1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071546"/>
            <a:ext cx="521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latin typeface="Georgia" pitchFamily="18" charset="0"/>
              </a:rPr>
              <a:t>1</a:t>
            </a:r>
            <a:r>
              <a:rPr lang="uk-UA" sz="2000" i="1" dirty="0">
                <a:latin typeface="Georgia" pitchFamily="18" charset="0"/>
              </a:rPr>
              <a:t>.“Я день і ніч готова вам служить</a:t>
            </a:r>
          </a:p>
          <a:p>
            <a:r>
              <a:rPr lang="uk-UA" sz="2000" i="1" dirty="0">
                <a:latin typeface="Georgia" pitchFamily="18" charset="0"/>
              </a:rPr>
              <a:t>    Стать вам найменшою </a:t>
            </a:r>
            <a:r>
              <a:rPr lang="uk-UA" sz="2000" i="1" dirty="0" err="1">
                <a:latin typeface="Georgia" pitchFamily="18" charset="0"/>
              </a:rPr>
              <a:t>слугою”</a:t>
            </a:r>
            <a:r>
              <a:rPr lang="uk-UA" sz="2000" i="1" dirty="0">
                <a:latin typeface="Georgia" pitchFamily="18" charset="0"/>
              </a:rPr>
              <a:t>.</a:t>
            </a:r>
            <a:endParaRPr lang="ru-RU" sz="2000" i="1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428868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latin typeface="Georgia" pitchFamily="18" charset="0"/>
              </a:rPr>
              <a:t>3</a:t>
            </a:r>
            <a:r>
              <a:rPr lang="uk-UA" sz="2000" i="1" dirty="0">
                <a:latin typeface="Georgia" pitchFamily="18" charset="0"/>
              </a:rPr>
              <a:t>.“Я рада… </a:t>
            </a:r>
          </a:p>
          <a:p>
            <a:r>
              <a:rPr lang="uk-UA" sz="2000" i="1" dirty="0">
                <a:latin typeface="Georgia" pitchFamily="18" charset="0"/>
              </a:rPr>
              <a:t>   Свій </a:t>
            </a:r>
            <a:r>
              <a:rPr lang="uk-UA" sz="2000" i="1" dirty="0" err="1">
                <a:latin typeface="Georgia" pitchFamily="18" charset="0"/>
              </a:rPr>
              <a:t>довг</a:t>
            </a:r>
            <a:r>
              <a:rPr lang="uk-UA" sz="2000" i="1" dirty="0">
                <a:latin typeface="Georgia" pitchFamily="18" charset="0"/>
              </a:rPr>
              <a:t> дитячий все сповняти</a:t>
            </a:r>
          </a:p>
          <a:p>
            <a:r>
              <a:rPr lang="uk-UA" sz="2000" i="1" dirty="0">
                <a:latin typeface="Georgia" pitchFamily="18" charset="0"/>
              </a:rPr>
              <a:t>   Послушна бути вам в </a:t>
            </a:r>
            <a:r>
              <a:rPr lang="uk-UA" sz="2000" i="1" dirty="0" err="1">
                <a:latin typeface="Georgia" pitchFamily="18" charset="0"/>
              </a:rPr>
              <a:t>усім”</a:t>
            </a:r>
            <a:r>
              <a:rPr lang="uk-UA" sz="2000" i="1" dirty="0">
                <a:latin typeface="Georgia" pitchFamily="18" charset="0"/>
              </a:rPr>
              <a:t>.</a:t>
            </a:r>
            <a:endParaRPr lang="ru-RU" sz="2000" i="1" dirty="0">
              <a:latin typeface="Georgia" pitchFamily="18" charset="0"/>
            </a:endParaRPr>
          </a:p>
        </p:txBody>
      </p:sp>
      <p:pic>
        <p:nvPicPr>
          <p:cNvPr id="7" name="Picture 2" descr="D:\Мої документи\Плани і презентації. Зарубіжна література\7 клас\2.Билини і балади\Король Лір\Павел Татарников. Король Лир и его дочери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84939" l="35125" r="97250">
                        <a14:foregroundMark x1="37875" y1="48336" x2="37875" y2="48336"/>
                        <a14:foregroundMark x1="37750" y1="48336" x2="37750" y2="48336"/>
                        <a14:foregroundMark x1="42000" y1="43958" x2="42000" y2="43958"/>
                        <a14:foregroundMark x1="36500" y1="75832" x2="36500" y2="75832"/>
                        <a14:foregroundMark x1="35625" y1="66550" x2="35625" y2="66550"/>
                        <a14:foregroundMark x1="38500" y1="53415" x2="38500" y2="53415"/>
                        <a14:foregroundMark x1="38875" y1="49387" x2="38875" y2="49387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4167" r="3465" b="15585"/>
          <a:stretch>
            <a:fillRect/>
          </a:stretch>
        </p:blipFill>
        <p:spPr bwMode="auto">
          <a:xfrm>
            <a:off x="500034" y="1000108"/>
            <a:ext cx="8320438" cy="5184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кутник 7"/>
          <p:cNvSpPr/>
          <p:nvPr/>
        </p:nvSpPr>
        <p:spPr>
          <a:xfrm>
            <a:off x="2786050" y="357166"/>
            <a:ext cx="4344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Встанови відповідність</a:t>
            </a:r>
            <a:endParaRPr lang="ru-RU" sz="2400" b="1" i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1643050"/>
            <a:ext cx="178595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>
                <a:latin typeface="Georgia" pitchFamily="18" charset="0"/>
              </a:rPr>
              <a:t>Б. </a:t>
            </a:r>
            <a:r>
              <a:rPr lang="uk-UA" sz="2000" b="1" dirty="0" err="1">
                <a:latin typeface="Georgia" pitchFamily="18" charset="0"/>
              </a:rPr>
              <a:t>Корделія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1142984"/>
            <a:ext cx="2214578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>
                <a:latin typeface="Georgia" pitchFamily="18" charset="0"/>
              </a:rPr>
              <a:t>А</a:t>
            </a:r>
            <a:r>
              <a:rPr lang="uk-UA" sz="2000" dirty="0">
                <a:latin typeface="Georgia" pitchFamily="18" charset="0"/>
              </a:rPr>
              <a:t>. </a:t>
            </a:r>
            <a:r>
              <a:rPr lang="uk-UA" sz="2000" b="1" dirty="0" err="1">
                <a:latin typeface="Georgia" pitchFamily="18" charset="0"/>
              </a:rPr>
              <a:t>Гонорелля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628" y="2143116"/>
            <a:ext cx="1643074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000" b="1" dirty="0">
                <a:latin typeface="Georgia" pitchFamily="18" charset="0"/>
              </a:rPr>
              <a:t>В. </a:t>
            </a:r>
            <a:r>
              <a:rPr lang="uk-UA" sz="2000" b="1" dirty="0" err="1">
                <a:latin typeface="Georgia" pitchFamily="18" charset="0"/>
              </a:rPr>
              <a:t>Регана</a:t>
            </a:r>
            <a:endParaRPr lang="ru-RU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0.liveinternet.ru/images/attach/b/3/28/611/28611253_Cordelias_Portion_186775_by_Ford_Madox_Brow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1472" y="2500306"/>
            <a:ext cx="5500726" cy="3367084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857224" y="5857892"/>
            <a:ext cx="4484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Ф. М. Браун. «Доля </a:t>
            </a:r>
            <a:r>
              <a:rPr lang="ru-RU" b="1" i="1" dirty="0" err="1"/>
              <a:t>Корделії</a:t>
            </a:r>
            <a:r>
              <a:rPr lang="ru-RU" b="1" i="1" dirty="0"/>
              <a:t>", 1867-75 р.р.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00042"/>
            <a:ext cx="77153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/>
              <a:t> </a:t>
            </a:r>
            <a:r>
              <a:rPr lang="uk-UA" sz="2000" b="1" dirty="0">
                <a:latin typeface="Georgia" pitchFamily="18" charset="0"/>
              </a:rPr>
              <a:t>Які обов’язки мають діти перед своїми батьками?</a:t>
            </a:r>
          </a:p>
          <a:p>
            <a:pPr>
              <a:buFont typeface="Wingdings" pitchFamily="2" charset="2"/>
              <a:buChar char="q"/>
            </a:pPr>
            <a:r>
              <a:rPr lang="uk-UA" sz="2000" b="1" dirty="0">
                <a:latin typeface="Georgia" pitchFamily="18" charset="0"/>
              </a:rPr>
              <a:t> Як ви розумієте слова зі Святого Письма: 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 err="1">
                <a:solidFill>
                  <a:srgbClr val="0070C0"/>
                </a:solidFill>
                <a:latin typeface="Georgia" pitchFamily="18" charset="0"/>
              </a:rPr>
              <a:t>“Ділом</a:t>
            </a:r>
            <a:r>
              <a:rPr lang="uk-UA" sz="2000" b="1" i="1" dirty="0">
                <a:solidFill>
                  <a:srgbClr val="0070C0"/>
                </a:solidFill>
                <a:latin typeface="Georgia" pitchFamily="18" charset="0"/>
              </a:rPr>
              <a:t> і словом шануй свого батька, щоб його благословення зійшло на </a:t>
            </a:r>
            <a:r>
              <a:rPr lang="uk-UA" sz="2000" b="1" i="1" dirty="0" err="1">
                <a:solidFill>
                  <a:srgbClr val="0070C0"/>
                </a:solidFill>
                <a:latin typeface="Georgia" pitchFamily="18" charset="0"/>
              </a:rPr>
              <a:t>тебе”</a:t>
            </a:r>
            <a:r>
              <a:rPr lang="uk-UA" sz="2000" b="1" i="1" dirty="0">
                <a:solidFill>
                  <a:srgbClr val="0070C0"/>
                </a:solidFill>
                <a:latin typeface="Georgia" pitchFamily="18" charset="0"/>
              </a:rPr>
              <a:t>. </a:t>
            </a:r>
          </a:p>
          <a:p>
            <a:pPr>
              <a:buFont typeface="Wingdings" pitchFamily="2" charset="2"/>
              <a:buChar char="ü"/>
            </a:pPr>
            <a:r>
              <a:rPr lang="uk-UA" sz="2000" b="1" i="1" dirty="0">
                <a:solidFill>
                  <a:srgbClr val="0070C0"/>
                </a:solidFill>
                <a:latin typeface="Georgia" pitchFamily="18" charset="0"/>
              </a:rPr>
              <a:t>“ Дитино, допомагай твоєму батькові в старості і не засмучуй його за </a:t>
            </a:r>
            <a:r>
              <a:rPr lang="uk-UA" sz="2000" b="1" i="1" dirty="0" err="1">
                <a:solidFill>
                  <a:srgbClr val="0070C0"/>
                </a:solidFill>
                <a:latin typeface="Georgia" pitchFamily="18" charset="0"/>
              </a:rPr>
              <a:t>життя”</a:t>
            </a:r>
            <a:r>
              <a:rPr lang="uk-UA" sz="2000" b="1" i="1" dirty="0">
                <a:solidFill>
                  <a:srgbClr val="0070C0"/>
                </a:solidFill>
                <a:latin typeface="Georgia" pitchFamily="18" charset="0"/>
              </a:rPr>
              <a:t>.</a:t>
            </a:r>
          </a:p>
          <a:p>
            <a:endParaRPr lang="uk-UA" dirty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sp>
        <p:nvSpPr>
          <p:cNvPr id="7" name="Прямокутник 6"/>
          <p:cNvSpPr/>
          <p:nvPr/>
        </p:nvSpPr>
        <p:spPr>
          <a:xfrm>
            <a:off x="6000760" y="2643182"/>
            <a:ext cx="2571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uk-UA" dirty="0"/>
              <a:t>  </a:t>
            </a:r>
            <a:r>
              <a:rPr lang="uk-UA" sz="2000" b="1" dirty="0">
                <a:latin typeface="Georgia" pitchFamily="18" charset="0"/>
              </a:rPr>
              <a:t>Чого не зрозумів Король Лір? </a:t>
            </a:r>
          </a:p>
          <a:p>
            <a:pPr algn="ctr"/>
            <a:endParaRPr lang="uk-UA" sz="2000" b="1" dirty="0">
              <a:latin typeface="Georgia" pitchFamily="18" charset="0"/>
            </a:endParaRPr>
          </a:p>
          <a:p>
            <a:pPr algn="ctr">
              <a:buFont typeface="Wingdings" pitchFamily="2" charset="2"/>
              <a:buChar char="q"/>
            </a:pPr>
            <a:r>
              <a:rPr lang="uk-UA" sz="2000" b="1" dirty="0">
                <a:latin typeface="Georgia" pitchFamily="18" charset="0"/>
              </a:rPr>
              <a:t> Як він покарав свою молодшу дочку?</a:t>
            </a:r>
            <a:endParaRPr lang="ru-RU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explore-parliament.net/nssMovies/01/0180/0180_06.jpg"/>
          <p:cNvPicPr>
            <a:picLocks noChangeAspect="1" noChangeArrowheads="1"/>
          </p:cNvPicPr>
          <p:nvPr/>
        </p:nvPicPr>
        <p:blipFill>
          <a:blip r:embed="rId2"/>
          <a:srcRect r="10416"/>
          <a:stretch>
            <a:fillRect/>
          </a:stretch>
        </p:blipFill>
        <p:spPr bwMode="auto">
          <a:xfrm>
            <a:off x="5572132" y="2714620"/>
            <a:ext cx="3071834" cy="34290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714356"/>
            <a:ext cx="7643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>
                <a:latin typeface="Georgia" pitchFamily="18" charset="0"/>
              </a:rPr>
              <a:t> </a:t>
            </a:r>
            <a:r>
              <a:rPr lang="uk-UA" sz="2000" b="1" i="1" dirty="0">
                <a:latin typeface="Georgia" pitchFamily="18" charset="0"/>
              </a:rPr>
              <a:t>Яка доля чекала на </a:t>
            </a:r>
            <a:r>
              <a:rPr lang="uk-UA" sz="2000" b="1" i="1" dirty="0" err="1">
                <a:latin typeface="Georgia" pitchFamily="18" charset="0"/>
              </a:rPr>
              <a:t>Корделію</a:t>
            </a:r>
            <a:r>
              <a:rPr lang="uk-UA" sz="2000" b="1" i="1" dirty="0">
                <a:latin typeface="Georgia" pitchFamily="18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uk-UA" sz="2000" b="1" i="1" dirty="0">
                <a:latin typeface="Georgia" pitchFamily="18" charset="0"/>
              </a:rPr>
              <a:t> Чому вона не змогла знайти притулку у рідній Англії?</a:t>
            </a:r>
          </a:p>
          <a:p>
            <a:pPr>
              <a:buFont typeface="Wingdings" pitchFamily="2" charset="2"/>
              <a:buChar char="q"/>
            </a:pPr>
            <a:r>
              <a:rPr lang="uk-UA" sz="2000" b="1" i="1" dirty="0">
                <a:latin typeface="Georgia" pitchFamily="18" charset="0"/>
              </a:rPr>
              <a:t> Поміркуйте,чому французький король не тільки прихистив у себе </a:t>
            </a:r>
            <a:r>
              <a:rPr lang="uk-UA" sz="2000" b="1" i="1" dirty="0" err="1">
                <a:latin typeface="Georgia" pitchFamily="18" charset="0"/>
              </a:rPr>
              <a:t>Корделію</a:t>
            </a:r>
            <a:r>
              <a:rPr lang="uk-UA" sz="2000" b="1" i="1" dirty="0">
                <a:latin typeface="Georgia" pitchFamily="18" charset="0"/>
              </a:rPr>
              <a:t>, але й узяв її за дружину?</a:t>
            </a:r>
            <a:endParaRPr lang="ru-RU" sz="2000" b="1" i="1" dirty="0">
              <a:latin typeface="Georgia" pitchFamily="18" charset="0"/>
            </a:endParaRPr>
          </a:p>
        </p:txBody>
      </p:sp>
      <p:pic>
        <p:nvPicPr>
          <p:cNvPr id="45062" name="Picture 6" descr="http://barnaul.myttk.ru/upload/ttk_media_portal/aed/aed019daa6458a6b636503e77f6a9486.pn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500034" y="2714620"/>
            <a:ext cx="5000660" cy="3405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4" name="Picture 24" descr="http://rushist.com/images/west-lit/lear-daughters-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40000"/>
          <a:stretch>
            <a:fillRect/>
          </a:stretch>
        </p:blipFill>
        <p:spPr bwMode="auto">
          <a:xfrm>
            <a:off x="3357554" y="1000108"/>
            <a:ext cx="2371754" cy="296467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0034" y="500042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/>
              <a:t> </a:t>
            </a:r>
            <a:r>
              <a:rPr lang="uk-UA" sz="2000" b="1" i="1" dirty="0">
                <a:latin typeface="Georgia" pitchFamily="18" charset="0"/>
              </a:rPr>
              <a:t>Як жилося королю Ліру у </a:t>
            </a:r>
            <a:r>
              <a:rPr lang="uk-UA" sz="2000" b="1" i="1" dirty="0" err="1">
                <a:latin typeface="Georgia" pitchFamily="18" charset="0"/>
              </a:rPr>
              <a:t>Регани</a:t>
            </a:r>
            <a:r>
              <a:rPr lang="uk-UA" sz="2000" b="1" i="1" dirty="0">
                <a:latin typeface="Georgia" pitchFamily="18" charset="0"/>
              </a:rPr>
              <a:t> та </a:t>
            </a:r>
            <a:r>
              <a:rPr lang="uk-UA" sz="2000" b="1" i="1" dirty="0" err="1">
                <a:latin typeface="Georgia" pitchFamily="18" charset="0"/>
              </a:rPr>
              <a:t>Гонореллі</a:t>
            </a:r>
            <a:r>
              <a:rPr lang="uk-UA" sz="2000" b="1" i="1" dirty="0">
                <a:latin typeface="Georgia" pitchFamily="18" charset="0"/>
              </a:rPr>
              <a:t>?</a:t>
            </a:r>
          </a:p>
          <a:p>
            <a:endParaRPr lang="ru-RU" sz="2000" b="1" i="1" dirty="0">
              <a:latin typeface="Georgi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472" y="857232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Регана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4" y="785794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Гонорелля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714348" y="5214950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b="1" i="1" dirty="0">
                <a:latin typeface="Georgia" pitchFamily="18" charset="0"/>
              </a:rPr>
              <a:t> Чим ви пояснюєте зміну у ставленні старших дочок до батька?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85860"/>
            <a:ext cx="271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>
                <a:latin typeface="Georgia" pitchFamily="18" charset="0"/>
              </a:rPr>
              <a:t>Життя, ” що було мов медове… стало </a:t>
            </a:r>
            <a:r>
              <a:rPr lang="uk-UA" b="1" i="1" dirty="0" err="1">
                <a:latin typeface="Georgia" pitchFamily="18" charset="0"/>
              </a:rPr>
              <a:t>квасом”</a:t>
            </a:r>
            <a:r>
              <a:rPr lang="uk-UA" b="1" i="1" dirty="0">
                <a:latin typeface="Georgia" pitchFamily="18" charset="0"/>
              </a:rPr>
              <a:t>.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2428868"/>
            <a:ext cx="2714644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Відібрала увесь почет короля.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034" y="3286124"/>
            <a:ext cx="2714644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Залишила зовсім без прислуги.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5786" y="4214818"/>
            <a:ext cx="3643338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Після повернення від </a:t>
            </a:r>
            <a:r>
              <a:rPr lang="uk-UA" b="1" dirty="0" err="1">
                <a:latin typeface="Georgia" pitchFamily="18" charset="0"/>
              </a:rPr>
              <a:t>Гонореллі</a:t>
            </a:r>
            <a:r>
              <a:rPr lang="uk-UA" b="1" dirty="0">
                <a:latin typeface="Georgia" pitchFamily="18" charset="0"/>
              </a:rPr>
              <a:t> вигнала геть.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7884" y="1214422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err="1">
                <a:latin typeface="Georgia" pitchFamily="18" charset="0"/>
              </a:rPr>
              <a:t>“Так</a:t>
            </a:r>
            <a:r>
              <a:rPr lang="uk-UA" b="1" i="1" dirty="0">
                <a:latin typeface="Georgia" pitchFamily="18" charset="0"/>
              </a:rPr>
              <a:t>  вам і слід! – почув від лютої змії, - … У мене захисту для вас нема…”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86446" y="2500306"/>
            <a:ext cx="2928958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Запропонувала жити зі слугами на кухні.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86446" y="3357562"/>
            <a:ext cx="2928958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Харчуватися недоїдками з її столу.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86314" y="4214818"/>
            <a:ext cx="3500462" cy="71508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Georgia" pitchFamily="18" charset="0"/>
              </a:rPr>
              <a:t>Після повернення від </a:t>
            </a:r>
            <a:r>
              <a:rPr lang="uk-UA" b="1" dirty="0" err="1">
                <a:latin typeface="Georgia" pitchFamily="18" charset="0"/>
              </a:rPr>
              <a:t>Регани</a:t>
            </a:r>
            <a:r>
              <a:rPr lang="uk-UA" b="1" dirty="0">
                <a:latin typeface="Georgia" pitchFamily="18" charset="0"/>
              </a:rPr>
              <a:t> вигнала зовсім.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op-antropos.com/images/2/King-lear/Jean-Francois%20Ducis.%20%D0%9A%D0%BE%D1%80%D0%BE%D0%BB%D1%8C%20%D0%9B%D0%B8%D1%8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5029" b="99138" l="0" r="100000">
                        <a14:backgroundMark x1="3132" y1="34195" x2="3132" y2="34195"/>
                        <a14:backgroundMark x1="3967" y1="9052" x2="3967" y2="9052"/>
                        <a14:backgroundMark x1="47182" y1="11925" x2="47182" y2="11925"/>
                        <a14:backgroundMark x1="62004" y1="12213" x2="62004" y2="12213"/>
                        <a14:backgroundMark x1="81628" y1="9914" x2="81628" y2="9914"/>
                        <a14:backgroundMark x1="95616" y1="14943" x2="95616" y2="14943"/>
                        <a14:backgroundMark x1="16284" y1="7040" x2="16284" y2="704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3615" y="1412776"/>
            <a:ext cx="3238536" cy="4822687"/>
          </a:xfrm>
          <a:prstGeom prst="rect">
            <a:avLst/>
          </a:prstGeom>
          <a:noFill/>
        </p:spPr>
      </p:pic>
      <p:pic>
        <p:nvPicPr>
          <p:cNvPr id="3" name="Picture 2" descr="D:\Мої документи\Плани і презентації. Зарубіжна література\7 клас\2.Билини і балади\Король Лір\William Dyce. Король Лир и шут во время шторм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289"/>
          <a:stretch>
            <a:fillRect/>
          </a:stretch>
        </p:blipFill>
        <p:spPr bwMode="auto">
          <a:xfrm>
            <a:off x="3646360" y="1980567"/>
            <a:ext cx="4938813" cy="4032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5536" y="404664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Ким став король, завдяки турботі своїх «люблячих дочок? Як автор передає його біль?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 До чого призвело марнославство короля Ліра?</a:t>
            </a: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3646360" y="2151229"/>
            <a:ext cx="4894604" cy="822329"/>
          </a:xfrm>
          <a:prstGeom prst="round2Same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atin typeface="Georgia" panose="02040502050405020303" pitchFamily="18" charset="0"/>
              </a:rPr>
              <a:t>Власними руками позбавив </a:t>
            </a:r>
          </a:p>
          <a:p>
            <a:pPr algn="ctr"/>
            <a:r>
              <a:rPr lang="uk-UA" sz="2400" dirty="0">
                <a:latin typeface="Georgia" panose="02040502050405020303" pitchFamily="18" charset="0"/>
              </a:rPr>
              <a:t>себе влади.</a:t>
            </a: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3667806" y="3344679"/>
            <a:ext cx="4938812" cy="847546"/>
          </a:xfrm>
          <a:prstGeom prst="round2Same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atin typeface="Georgia" panose="02040502050405020303" pitchFamily="18" charset="0"/>
              </a:rPr>
              <a:t>Привів до влади </a:t>
            </a:r>
          </a:p>
          <a:p>
            <a:pPr algn="ctr"/>
            <a:r>
              <a:rPr lang="uk-UA" sz="2400" dirty="0" smtClean="0">
                <a:latin typeface="Georgia" panose="02040502050405020303" pitchFamily="18" charset="0"/>
              </a:rPr>
              <a:t>дочок-зрадниць.</a:t>
            </a: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3667806" y="4742230"/>
            <a:ext cx="4942862" cy="864096"/>
          </a:xfrm>
          <a:prstGeom prst="round2Same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atin typeface="Georgia" panose="02040502050405020303" pitchFamily="18" charset="0"/>
              </a:rPr>
              <a:t>Вигнав ту, яка  любила його </a:t>
            </a:r>
          </a:p>
          <a:p>
            <a:pPr algn="ctr"/>
            <a:r>
              <a:rPr lang="uk-UA" sz="2400" dirty="0">
                <a:latin typeface="Georgia" panose="02040502050405020303" pitchFamily="18" charset="0"/>
              </a:rPr>
              <a:t>по-</a:t>
            </a:r>
            <a:r>
              <a:rPr lang="uk-UA" sz="2400" dirty="0" err="1">
                <a:latin typeface="Georgia" panose="02040502050405020303" pitchFamily="18" charset="0"/>
              </a:rPr>
              <a:t>спражньому</a:t>
            </a:r>
            <a:r>
              <a:rPr lang="uk-UA" sz="2400" dirty="0">
                <a:latin typeface="Georgia" panose="02040502050405020303" pitchFamily="18" charset="0"/>
              </a:rPr>
              <a:t>.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83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ru.wahooart.com/Art.nsf/O/8XY2QP/$File/Ford-Madox-Brown-Lear-and-Cordel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772816"/>
            <a:ext cx="5708884" cy="4010826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 rot="10800000" flipV="1">
            <a:off x="978436" y="5783642"/>
            <a:ext cx="4084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Лір</a:t>
            </a:r>
            <a:r>
              <a:rPr lang="ru-RU" b="1" dirty="0"/>
              <a:t> і </a:t>
            </a:r>
            <a:r>
              <a:rPr lang="ru-RU" b="1" dirty="0" err="1"/>
              <a:t>Корделія</a:t>
            </a:r>
            <a:r>
              <a:rPr lang="ru-RU" b="1" dirty="0"/>
              <a:t>. Тейт </a:t>
            </a:r>
            <a:r>
              <a:rPr lang="ru-RU" b="1" dirty="0" err="1"/>
              <a:t>Британія</a:t>
            </a:r>
            <a:r>
              <a:rPr lang="ru-RU" b="1" dirty="0"/>
              <a:t>, Лондон.</a:t>
            </a:r>
          </a:p>
        </p:txBody>
      </p:sp>
      <p:pic>
        <p:nvPicPr>
          <p:cNvPr id="4" name="Picture 3" descr="C:\Users\Админ\Pictures\Рисунок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8838" y="1179019"/>
            <a:ext cx="3211633" cy="49685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8436" y="620688"/>
            <a:ext cx="7148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Як поставилась до батька-жебрака </a:t>
            </a:r>
            <a:r>
              <a:rPr lang="uk-UA" sz="2000" b="1" dirty="0" err="1">
                <a:latin typeface="Georgia" panose="02040502050405020303" pitchFamily="18" charset="0"/>
              </a:rPr>
              <a:t>Корделія</a:t>
            </a:r>
            <a:r>
              <a:rPr lang="uk-UA" sz="2000" b="1" dirty="0">
                <a:latin typeface="Georgia" panose="02040502050405020303" pitchFamily="18" charset="0"/>
              </a:rPr>
              <a:t>?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Яким чином вона довела йому свою відданість?</a:t>
            </a:r>
            <a:endParaRPr lang="ru-RU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James Barry. Король Лир и мёртвая Кордел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457760"/>
            <a:ext cx="5101839" cy="3308682"/>
          </a:xfrm>
          <a:prstGeom prst="rect">
            <a:avLst/>
          </a:prstGeom>
          <a:noFill/>
        </p:spPr>
      </p:pic>
      <p:pic>
        <p:nvPicPr>
          <p:cNvPr id="3" name="Picture 2" descr="http://essays-cheap.homework-buy.info/image/687474703a2f2f733030342e726164696b616c2e72752f693230372f313031302f32372f6231353730333163363362632e6a70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4620" y="2457759"/>
            <a:ext cx="3094856" cy="329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2197122" y="5751910"/>
            <a:ext cx="4917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Джеймс Беррі. “Король Лір і мертва </a:t>
            </a:r>
            <a:r>
              <a:rPr lang="uk-UA" b="1" dirty="0" err="1"/>
              <a:t>Корделія</a:t>
            </a:r>
            <a:r>
              <a:rPr lang="uk-UA" b="1" dirty="0"/>
              <a:t>”.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5025" y="692696"/>
            <a:ext cx="8114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Що засмутило перемогу короля Ліра і повернення йому влади?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Чому за задумом невідомого автора </a:t>
            </a:r>
            <a:r>
              <a:rPr lang="uk-UA" sz="2000" b="1" dirty="0" err="1">
                <a:latin typeface="Georgia" panose="02040502050405020303" pitchFamily="18" charset="0"/>
              </a:rPr>
              <a:t>Корделія</a:t>
            </a:r>
            <a:r>
              <a:rPr lang="uk-UA" sz="2000" b="1" dirty="0">
                <a:latin typeface="Georgia" panose="02040502050405020303" pitchFamily="18" charset="0"/>
              </a:rPr>
              <a:t> загинула?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000" b="1" dirty="0">
                <a:latin typeface="Georgia" panose="02040502050405020303" pitchFamily="18" charset="0"/>
              </a:rPr>
              <a:t>Що стало причиною смерті самого короля?</a:t>
            </a:r>
            <a:endParaRPr lang="ru-RU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880" b="99920" l="9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2659978"/>
            <a:ext cx="2543151" cy="3458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65836" y="298978"/>
            <a:ext cx="31470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Вічний образ</a:t>
            </a:r>
            <a:endParaRPr lang="ru-RU" sz="3200" b="1" i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115937"/>
            <a:ext cx="48245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Georgia" panose="02040502050405020303" pitchFamily="18" charset="0"/>
              </a:rPr>
              <a:t>Вічний образ – </a:t>
            </a:r>
            <a:r>
              <a:rPr lang="uk-UA" sz="2000" b="1" i="1" dirty="0">
                <a:latin typeface="Georgia" panose="02040502050405020303" pitchFamily="18" charset="0"/>
              </a:rPr>
              <a:t>це художній образ, який має велике загальнолюдське значення, протягом багатьох років зберігає пізнавальне, виховне</a:t>
            </a:r>
          </a:p>
          <a:p>
            <a:r>
              <a:rPr lang="uk-UA" sz="2000" b="1" i="1" dirty="0">
                <a:latin typeface="Georgia" panose="02040502050405020303" pitchFamily="18" charset="0"/>
              </a:rPr>
              <a:t>та естетичне значення.</a:t>
            </a:r>
            <a:endParaRPr lang="ru-RU" sz="2000" b="1" i="1" dirty="0">
              <a:latin typeface="Georgia" panose="020405020504050203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11327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Староанглійська балада надихнула Шекспіра на створення трагедії «Король Лір», на основі якої створені  однойменні кінострічки. 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4924" b="94202" l="2897" r="95853">
                        <a14:foregroundMark x1="13891" y1="12333" x2="13891" y2="12333"/>
                        <a14:foregroundMark x1="12706" y1="32674" x2="12706" y2="32674"/>
                        <a14:foregroundMark x1="9677" y1="28716" x2="9677" y2="28716"/>
                        <a14:foregroundMark x1="12706" y1="25265" x2="12706" y2="25265"/>
                        <a14:foregroundMark x1="8558" y1="22918" x2="8558" y2="22918"/>
                        <a14:foregroundMark x1="11192" y1="46387" x2="11192" y2="46387"/>
                        <a14:foregroundMark x1="14220" y1="47216" x2="14220" y2="47216"/>
                        <a14:foregroundMark x1="11982" y1="44271" x2="11982" y2="44271"/>
                        <a14:foregroundMark x1="12706" y1="39254" x2="12706" y2="39254"/>
                        <a14:foregroundMark x1="11982" y1="60653" x2="11982" y2="60653"/>
                        <a14:foregroundMark x1="10467" y1="54349" x2="10467" y2="54349"/>
                        <a14:foregroundMark x1="10467" y1="57248" x2="10467" y2="57248"/>
                        <a14:foregroundMark x1="10862" y1="68569" x2="10862" y2="68569"/>
                        <a14:foregroundMark x1="13101" y1="72526" x2="13101" y2="72526"/>
                        <a14:foregroundMark x1="13101" y1="76484" x2="14220" y2="76484"/>
                        <a14:foregroundMark x1="75049" y1="7869" x2="75049" y2="7869"/>
                        <a14:foregroundMark x1="39566" y1="7317" x2="39566" y2="7317"/>
                        <a14:foregroundMark x1="27452" y1="7593" x2="27452" y2="7593"/>
                        <a14:foregroundMark x1="90520" y1="8652" x2="90520" y2="8652"/>
                        <a14:foregroundMark x1="92824" y1="30281" x2="92824" y2="30281"/>
                        <a14:foregroundMark x1="90191" y1="35297" x2="90191" y2="35297"/>
                        <a14:foregroundMark x1="94338" y1="36631" x2="94338" y2="36631"/>
                        <a14:foregroundMark x1="92824" y1="36355" x2="92824" y2="36355"/>
                        <a14:foregroundMark x1="22581" y1="9158" x2="22581" y2="9158"/>
                        <a14:foregroundMark x1="32390" y1="9158" x2="32390" y2="9158"/>
                        <a14:foregroundMark x1="12706" y1="80488" x2="12706" y2="80488"/>
                        <a14:foregroundMark x1="14615" y1="82559" x2="14615" y2="82559"/>
                        <a14:foregroundMark x1="7439" y1="84676" x2="7439" y2="84676"/>
                        <a14:foregroundMark x1="7834" y1="85228" x2="7834" y2="85228"/>
                        <a14:foregroundMark x1="10072" y1="63046" x2="10072" y2="63046"/>
                        <a14:foregroundMark x1="11982" y1="65439" x2="11982" y2="65439"/>
                        <a14:backgroundMark x1="28966" y1="2577" x2="28966" y2="2577"/>
                        <a14:backgroundMark x1="46346" y1="2301" x2="46346" y2="2301"/>
                        <a14:backgroundMark x1="77683" y1="2853" x2="78473" y2="2025"/>
                        <a14:backgroundMark x1="29756" y1="98159" x2="29756" y2="98159"/>
                        <a14:backgroundMark x1="68269" y1="96825" x2="68269" y2="96825"/>
                        <a14:backgroundMark x1="7439" y1="98435" x2="7439" y2="98435"/>
                        <a14:backgroundMark x1="59184" y1="6535" x2="59184" y2="6535"/>
                        <a14:backgroundMark x1="79592" y1="8099" x2="79592" y2="8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3" t="5203" b="4858"/>
          <a:stretch/>
        </p:blipFill>
        <p:spPr>
          <a:xfrm>
            <a:off x="179512" y="750316"/>
            <a:ext cx="3816424" cy="4280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7841" y="446013"/>
            <a:ext cx="2012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Символ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875799"/>
            <a:ext cx="878497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Символ – </a:t>
            </a:r>
            <a:r>
              <a:rPr lang="uk-UA" sz="2400" b="1" dirty="0">
                <a:latin typeface="Georgia" panose="02040502050405020303" pitchFamily="18" charset="0"/>
              </a:rPr>
              <a:t>художній образ, якому притаманні інакомовна багатозначність і глибина узагальнення.</a:t>
            </a:r>
            <a:endParaRPr lang="ru-RU" sz="2800" b="1" dirty="0"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0000" b="100000" l="4280" r="100000">
                        <a14:foregroundMark x1="45914" y1="42692" x2="45914" y2="42692"/>
                        <a14:foregroundMark x1="40078" y1="53077" x2="40078" y2="53077"/>
                        <a14:foregroundMark x1="45525" y1="35769" x2="53696" y2="47692"/>
                        <a14:foregroundMark x1="53696" y1="47692" x2="53696" y2="47692"/>
                        <a14:foregroundMark x1="57588" y1="73462" x2="57588" y2="73462"/>
                        <a14:foregroundMark x1="73930" y1="76923" x2="73930" y2="76923"/>
                        <a14:foregroundMark x1="77432" y1="89231" x2="77432" y2="89231"/>
                        <a14:foregroundMark x1="61089" y1="88846" x2="61089" y2="88846"/>
                        <a14:foregroundMark x1="35798" y1="90769" x2="35798" y2="90769"/>
                        <a14:foregroundMark x1="18677" y1="71923" x2="18677" y2="71923"/>
                        <a14:backgroundMark x1="19066" y1="53077" x2="19066" y2="53077"/>
                        <a14:backgroundMark x1="27626" y1="46538" x2="27626" y2="46538"/>
                        <a14:backgroundMark x1="33463" y1="35385" x2="33463" y2="35385"/>
                        <a14:backgroundMark x1="61089" y1="31923" x2="61089" y2="31923"/>
                        <a14:backgroundMark x1="65759" y1="48077" x2="65759" y2="48077"/>
                        <a14:backgroundMark x1="75875" y1="58846" x2="75875" y2="58846"/>
                        <a14:backgroundMark x1="90661" y1="60000" x2="90661" y2="60000"/>
                        <a14:backgroundMark x1="28794" y1="57308" x2="28794" y2="57308"/>
                        <a14:backgroundMark x1="21012" y1="61154" x2="21012" y2="61154"/>
                        <a14:backgroundMark x1="8560" y1="65385" x2="8560" y2="65385"/>
                        <a14:backgroundMark x1="7004" y1="73462" x2="7004" y2="73462"/>
                        <a14:backgroundMark x1="8171" y1="87308" x2="8171" y2="87308"/>
                        <a14:backgroundMark x1="14397" y1="90769" x2="14397" y2="90769"/>
                        <a14:backgroundMark x1="19455" y1="94231" x2="19455" y2="95385"/>
                        <a14:backgroundMark x1="29961" y1="95385" x2="29961" y2="95385"/>
                        <a14:backgroundMark x1="89883" y1="97692" x2="89883" y2="97692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159"/>
          <a:stretch/>
        </p:blipFill>
        <p:spPr>
          <a:xfrm>
            <a:off x="251520" y="2602652"/>
            <a:ext cx="4212468" cy="34186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2137683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Король </a:t>
            </a:r>
            <a:r>
              <a:rPr lang="uk-UA" sz="24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Лір </a:t>
            </a:r>
            <a:r>
              <a:rPr lang="uk-UA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– символ трагічної батьківської </a:t>
            </a:r>
            <a:r>
              <a:rPr lang="uk-UA" sz="24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любові</a:t>
            </a:r>
            <a:r>
              <a:rPr lang="uk-UA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.</a:t>
            </a:r>
            <a:endParaRPr lang="ru-RU" sz="24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20480" y="3631670"/>
            <a:ext cx="4572000" cy="11315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uk-UA" sz="2000" b="1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Яке застереження несе текст балади для батьків і дітей усіх часів?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92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829</Words>
  <Application>Microsoft Office PowerPoint</Application>
  <PresentationFormat>Екран (4:3)</PresentationFormat>
  <Paragraphs>110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146</cp:revision>
  <dcterms:created xsi:type="dcterms:W3CDTF">2016-06-16T01:17:39Z</dcterms:created>
  <dcterms:modified xsi:type="dcterms:W3CDTF">2016-09-11T17:16:48Z</dcterms:modified>
</cp:coreProperties>
</file>