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8" r:id="rId4"/>
    <p:sldId id="269" r:id="rId5"/>
    <p:sldId id="263" r:id="rId6"/>
    <p:sldId id="259" r:id="rId7"/>
    <p:sldId id="260" r:id="rId8"/>
    <p:sldId id="264" r:id="rId9"/>
    <p:sldId id="257" r:id="rId10"/>
    <p:sldId id="261" r:id="rId11"/>
    <p:sldId id="265" r:id="rId12"/>
    <p:sldId id="267" r:id="rId13"/>
    <p:sldId id="262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00066"/>
    <a:srgbClr val="336699"/>
    <a:srgbClr val="808000"/>
    <a:srgbClr val="339933"/>
    <a:srgbClr val="339966"/>
    <a:srgbClr val="99CC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91" d="100"/>
          <a:sy n="91" d="100"/>
        </p:scale>
        <p:origin x="11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/>
          </a:p>
        </p:txBody>
      </p:sp>
      <p:pic>
        <p:nvPicPr>
          <p:cNvPr id="4106" name="Picture 10" descr="Електронна книга «Робін Гуд» – Олександр Дюма – купити за ціною 62.00 грн.  на YAKABO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9" r="7347" b="5280"/>
          <a:stretch/>
        </p:blipFill>
        <p:spPr bwMode="auto">
          <a:xfrm>
            <a:off x="1" y="2"/>
            <a:ext cx="4353791" cy="661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Електронна книга «Робін Гуд» – Олександр Дюма – купити за ціною 62.00 грн.  на YAKABO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t="20255" r="86894" b="5280"/>
          <a:stretch/>
        </p:blipFill>
        <p:spPr bwMode="auto">
          <a:xfrm>
            <a:off x="8863446" y="0"/>
            <a:ext cx="2805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Електронна книга «Робін Гуд» – Олександр Дюма – купити за ціною 62.00 грн.  на YAKABO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t="20255" r="87912" b="9214"/>
          <a:stretch/>
        </p:blipFill>
        <p:spPr bwMode="auto">
          <a:xfrm rot="5400000">
            <a:off x="4751440" y="-4143175"/>
            <a:ext cx="249384" cy="853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Електронна книга «Робін Гуд» – Олександр Дюма – купити за ціною 62.00 грн.  на YAKABO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t="20255" r="87912" b="9214"/>
          <a:stretch/>
        </p:blipFill>
        <p:spPr bwMode="auto">
          <a:xfrm rot="5400000">
            <a:off x="4307030" y="2311230"/>
            <a:ext cx="249384" cy="886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кутник 14"/>
          <p:cNvSpPr/>
          <p:nvPr/>
        </p:nvSpPr>
        <p:spPr>
          <a:xfrm>
            <a:off x="-4" y="6548353"/>
            <a:ext cx="9144003" cy="3770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Жук Тетяна Сергіївна – вчитель зарубіжної літератури </a:t>
            </a:r>
            <a:r>
              <a:rPr lang="uk-UA" sz="2000" b="1" cap="none" spc="0" dirty="0" err="1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Немовицького</a:t>
            </a:r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 ліцею</a:t>
            </a:r>
            <a:endParaRPr lang="uk-UA" sz="2000" b="1" cap="none" spc="0" dirty="0">
              <a:ln/>
              <a:solidFill>
                <a:srgbClr val="FFFF00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4353791" y="249385"/>
            <a:ext cx="4509654" cy="636887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350"/>
          </a:p>
        </p:txBody>
      </p:sp>
    </p:spTree>
    <p:extLst>
      <p:ext uri="{BB962C8B-B14F-4D97-AF65-F5344CB8AC3E}">
        <p14:creationId xmlns:p14="http://schemas.microsoft.com/office/powerpoint/2010/main" val="185353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/>
          </a:p>
        </p:txBody>
      </p:sp>
      <p:pic>
        <p:nvPicPr>
          <p:cNvPr id="6" name="Picture 6" descr="RobinofLoxley"/>
          <p:cNvPicPr>
            <a:picLocks noChangeAspect="1" noChangeArrowheads="1" noCrop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кутник 6"/>
          <p:cNvSpPr/>
          <p:nvPr/>
        </p:nvSpPr>
        <p:spPr>
          <a:xfrm>
            <a:off x="0" y="6549235"/>
            <a:ext cx="9144000" cy="377026"/>
          </a:xfrm>
          <a:prstGeom prst="rect">
            <a:avLst/>
          </a:prstGeom>
          <a:solidFill>
            <a:srgbClr val="808000"/>
          </a:solidFill>
        </p:spPr>
        <p:txBody>
          <a:bodyPr wrap="squar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2000" b="1" cap="none" spc="0" dirty="0" smtClean="0">
                <a:ln/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Жук Тетяна Сергіївна – вчитель зарубіжної літератури </a:t>
            </a:r>
            <a:r>
              <a:rPr lang="uk-UA" sz="2000" b="1" cap="none" spc="0" dirty="0" err="1" smtClean="0">
                <a:ln/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Немовицького</a:t>
            </a:r>
            <a:r>
              <a:rPr lang="uk-UA" sz="2000" b="1" cap="none" spc="0" dirty="0" smtClean="0">
                <a:ln/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ліцею</a:t>
            </a:r>
            <a:endParaRPr lang="uk-UA" sz="2000" b="1" cap="none" spc="0" dirty="0">
              <a:ln/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1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Робин Гуд фэнтези - 70 фото - картинки и рисунки: скачать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Прямокутник 8"/>
          <p:cNvSpPr/>
          <p:nvPr/>
        </p:nvSpPr>
        <p:spPr>
          <a:xfrm>
            <a:off x="0" y="6554989"/>
            <a:ext cx="9143999" cy="3770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Жук Тетяна Сергіївна – вчитель зарубіжної літератури </a:t>
            </a:r>
            <a:r>
              <a:rPr lang="uk-UA" sz="2000" b="1" cap="none" spc="0" dirty="0" err="1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Немовицького</a:t>
            </a:r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 ліцею</a:t>
            </a:r>
            <a:endParaRPr lang="uk-UA" sz="2000" b="1" cap="none" spc="0" dirty="0">
              <a:ln/>
              <a:solidFill>
                <a:srgbClr val="FFFF00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97429" y="103909"/>
            <a:ext cx="8769928" cy="649431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1350">
              <a:solidFill>
                <a:srgbClr val="CCFF66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940" y="249012"/>
            <a:ext cx="3048264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34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Шервудский лес и старейшие дубы Европы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8"/>
            <a:ext cx="9144000" cy="641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/>
          </a:p>
        </p:txBody>
      </p:sp>
      <p:pic>
        <p:nvPicPr>
          <p:cNvPr id="1030" name="Picture 6" descr="Стикер Телеграм Робин Гуд 005 | Робин, Новогодние открытки, Открыт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498" y="4089512"/>
            <a:ext cx="2449402" cy="244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900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/>
          </a:p>
        </p:txBody>
      </p:sp>
      <p:pic>
        <p:nvPicPr>
          <p:cNvPr id="3074" name="Picture 2" descr="V blízkosti Velkého dubu Robina Hooda se chystá těžba břidlicového plynu |  100+1 zahraniční zajímavos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53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518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 dirty="0"/>
          </a:p>
        </p:txBody>
      </p:sp>
      <p:pic>
        <p:nvPicPr>
          <p:cNvPr id="1026" name="Picture 2" descr="Виндзорский замок в Великобритании - фото и описание Windsor Castle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0" y="-1"/>
            <a:ext cx="9124550" cy="532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Виндзорский замок в Великобритании - фото и описание Windsor Castle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56"/>
          <a:stretch/>
        </p:blipFill>
        <p:spPr bwMode="auto">
          <a:xfrm>
            <a:off x="19450" y="5320144"/>
            <a:ext cx="9124550" cy="121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532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Робин Гуд фэнтези - 70 фото - картинки и рисунки: скачать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Прямокутник 8"/>
          <p:cNvSpPr/>
          <p:nvPr/>
        </p:nvSpPr>
        <p:spPr>
          <a:xfrm>
            <a:off x="3" y="6554989"/>
            <a:ext cx="9143997" cy="3770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Жук Тетяна Сергіївна – вчитель зарубіжної літератури </a:t>
            </a:r>
            <a:r>
              <a:rPr lang="uk-UA" sz="2000" b="1" cap="none" spc="0" dirty="0" err="1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Немовицького</a:t>
            </a:r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 ліцею</a:t>
            </a:r>
            <a:endParaRPr lang="uk-UA" sz="2000" b="1" cap="none" spc="0" dirty="0">
              <a:ln/>
              <a:solidFill>
                <a:srgbClr val="FFFF00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97429" y="103909"/>
            <a:ext cx="8769928" cy="649431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1350">
              <a:solidFill>
                <a:srgbClr val="CCFF66"/>
              </a:solidFill>
            </a:endParaRPr>
          </a:p>
        </p:txBody>
      </p:sp>
      <p:pic>
        <p:nvPicPr>
          <p:cNvPr id="10" name="Picture 4" descr="Стикер Телеграм Робин Гуд 003 | Робин, Рисун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88" y="4279611"/>
            <a:ext cx="2441863" cy="244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860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/>
          </a:p>
        </p:txBody>
      </p:sp>
      <p:pic>
        <p:nvPicPr>
          <p:cNvPr id="5" name="Picture 6" descr="RobinofLoxle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187037" y="187036"/>
            <a:ext cx="8789377" cy="64423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135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5821" r="5024" b="23636"/>
          <a:stretch/>
        </p:blipFill>
        <p:spPr>
          <a:xfrm>
            <a:off x="6972301" y="187036"/>
            <a:ext cx="1839191" cy="736992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19450" y="6570575"/>
            <a:ext cx="9124550" cy="3770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Жук Тетяна Сергіївна – вчитель зарубіжної літератури </a:t>
            </a:r>
            <a:r>
              <a:rPr lang="uk-UA" sz="2000" b="1" cap="none" spc="0" dirty="0" err="1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Немовицького</a:t>
            </a:r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 ліцею</a:t>
            </a:r>
            <a:endParaRPr lang="uk-UA" sz="2000" b="1" cap="none" spc="0" dirty="0">
              <a:ln/>
              <a:solidFill>
                <a:srgbClr val="FFFF00"/>
              </a:solidFill>
              <a:effectLst/>
              <a:latin typeface="Monotype Corsiva" panose="03010101010201010101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CF3"/>
              </a:clrFrom>
              <a:clrTo>
                <a:srgbClr val="FFFCF3">
                  <a:alpha val="0"/>
                </a:srgbClr>
              </a:clrTo>
            </a:clrChange>
          </a:blip>
          <a:srcRect l="12289" r="9391"/>
          <a:stretch/>
        </p:blipFill>
        <p:spPr>
          <a:xfrm flipH="1">
            <a:off x="331178" y="4574057"/>
            <a:ext cx="1774069" cy="205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3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/>
          </a:p>
        </p:txBody>
      </p:sp>
      <p:pic>
        <p:nvPicPr>
          <p:cNvPr id="5" name="Picture 6" descr="RobinofLoxle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187037" y="187036"/>
            <a:ext cx="8789377" cy="64423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1350"/>
          </a:p>
        </p:txBody>
      </p:sp>
      <p:sp>
        <p:nvSpPr>
          <p:cNvPr id="9" name="Прямокутник 8"/>
          <p:cNvSpPr/>
          <p:nvPr/>
        </p:nvSpPr>
        <p:spPr>
          <a:xfrm>
            <a:off x="19450" y="6570575"/>
            <a:ext cx="9124550" cy="3770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Жук Тетяна Сергіївна – вчитель зарубіжної літератури </a:t>
            </a:r>
            <a:r>
              <a:rPr lang="uk-UA" sz="2000" b="1" cap="none" spc="0" dirty="0" err="1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Немовицького</a:t>
            </a:r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 ліцею</a:t>
            </a:r>
            <a:endParaRPr lang="uk-UA" sz="2000" b="1" cap="none" spc="0" dirty="0">
              <a:ln/>
              <a:solidFill>
                <a:srgbClr val="FFFF00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22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Робин Гуд фэнтези - 70 фото - картинки и рисунки: скачать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 dirty="0"/>
          </a:p>
        </p:txBody>
      </p:sp>
      <p:sp>
        <p:nvSpPr>
          <p:cNvPr id="9" name="Прямокутник 8"/>
          <p:cNvSpPr/>
          <p:nvPr/>
        </p:nvSpPr>
        <p:spPr>
          <a:xfrm>
            <a:off x="0" y="6554989"/>
            <a:ext cx="9144000" cy="3770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Жук Тетяна Сергіївна – вчитель зарубіжної літератури </a:t>
            </a:r>
            <a:r>
              <a:rPr lang="uk-UA" sz="2000" b="1" cap="none" spc="0" dirty="0" err="1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Немовицького</a:t>
            </a:r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 ліцею</a:t>
            </a:r>
            <a:endParaRPr lang="uk-UA" sz="2000" b="1" cap="none" spc="0" dirty="0">
              <a:ln/>
              <a:solidFill>
                <a:srgbClr val="FFFF00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97429" y="103909"/>
            <a:ext cx="8769928" cy="64943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1350">
              <a:solidFill>
                <a:srgbClr val="CCFF66"/>
              </a:solidFill>
            </a:endParaRPr>
          </a:p>
        </p:txBody>
      </p:sp>
      <p:pic>
        <p:nvPicPr>
          <p:cNvPr id="12" name="Picture 8" descr="Робін гуд капелюх Vector Art Stock Images | Depositphotos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ECD"/>
              </a:clrFrom>
              <a:clrTo>
                <a:srgbClr val="FFFEC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0" r="31803" b="7477"/>
          <a:stretch/>
        </p:blipFill>
        <p:spPr bwMode="auto">
          <a:xfrm>
            <a:off x="197427" y="1111827"/>
            <a:ext cx="333277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497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D6F2-A193-4BDE-BA04-4D493A5A464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396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obinofLoxley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dirty="0" smtClean="0"/>
              <a:t>Зразок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62437-BEE5-4FCB-8190-D4A18472573B}" type="datetimeFigureOut">
              <a:rPr lang="uk-UA" smtClean="0"/>
              <a:t>11.09.2022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FD6F2-A193-4BDE-BA04-4D493A5A464C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Прямокутник 8"/>
          <p:cNvSpPr/>
          <p:nvPr userDrawn="1"/>
        </p:nvSpPr>
        <p:spPr>
          <a:xfrm>
            <a:off x="1" y="6490644"/>
            <a:ext cx="9144000" cy="377026"/>
          </a:xfrm>
          <a:prstGeom prst="rect">
            <a:avLst/>
          </a:prstGeom>
          <a:solidFill>
            <a:srgbClr val="808000"/>
          </a:solidFill>
        </p:spPr>
        <p:txBody>
          <a:bodyPr wrap="squar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Жук Тетяна Сергіївна – вчитель зарубіжної літератури </a:t>
            </a:r>
            <a:r>
              <a:rPr lang="uk-UA" sz="2000" b="1" cap="none" spc="0" dirty="0" err="1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Немовицького</a:t>
            </a:r>
            <a:r>
              <a:rPr lang="uk-UA" sz="2000" b="1" cap="none" spc="0" dirty="0" smtClean="0">
                <a:ln/>
                <a:solidFill>
                  <a:srgbClr val="FFFF00"/>
                </a:solidFill>
                <a:effectLst/>
                <a:latin typeface="Monotype Corsiva" panose="03010101010201010101" pitchFamily="66" charset="0"/>
              </a:rPr>
              <a:t> ліцею</a:t>
            </a:r>
            <a:endParaRPr lang="uk-UA" sz="2000" b="1" cap="none" spc="0" dirty="0">
              <a:ln/>
              <a:solidFill>
                <a:srgbClr val="FFFF00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18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0" r:id="rId5"/>
    <p:sldLayoutId id="2147483669" r:id="rId6"/>
    <p:sldLayoutId id="2147483665" r:id="rId7"/>
    <p:sldLayoutId id="2147483666" r:id="rId8"/>
    <p:sldLayoutId id="2147483671" r:id="rId9"/>
    <p:sldLayoutId id="2147483667" r:id="rId10"/>
    <p:sldLayoutId id="214748366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Constantia" panose="02030602050306030303" pitchFamily="18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watch?v=pcp46zfw222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76331" y="3602038"/>
            <a:ext cx="4676614" cy="1790700"/>
          </a:xfrm>
        </p:spPr>
        <p:txBody>
          <a:bodyPr>
            <a:no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«Як Робін </a:t>
            </a:r>
            <a:r>
              <a:rPr lang="uk-UA" sz="3200" dirty="0" err="1">
                <a:solidFill>
                  <a:srgbClr val="FFFF00"/>
                </a:solidFill>
              </a:rPr>
              <a:t>Гуд</a:t>
            </a:r>
            <a:r>
              <a:rPr lang="uk-UA" sz="3200" dirty="0">
                <a:solidFill>
                  <a:srgbClr val="FFFF00"/>
                </a:solidFill>
              </a:rPr>
              <a:t> став розбійником». Образ народного захисника Робіна </a:t>
            </a:r>
            <a:r>
              <a:rPr lang="uk-UA" sz="3200" dirty="0" err="1">
                <a:solidFill>
                  <a:srgbClr val="FFFF00"/>
                </a:solidFill>
              </a:rPr>
              <a:t>Гуда</a:t>
            </a:r>
            <a:r>
              <a:rPr lang="uk-UA" sz="3200" dirty="0">
                <a:solidFill>
                  <a:srgbClr val="FFFF00"/>
                </a:solidFill>
              </a:rPr>
              <a:t>.  «Поєдинок Робіна </a:t>
            </a:r>
            <a:r>
              <a:rPr lang="uk-UA" sz="3200" dirty="0" err="1">
                <a:solidFill>
                  <a:srgbClr val="FFFF00"/>
                </a:solidFill>
              </a:rPr>
              <a:t>Гуда</a:t>
            </a:r>
            <a:r>
              <a:rPr lang="uk-UA" sz="3200" dirty="0">
                <a:solidFill>
                  <a:srgbClr val="FFFF00"/>
                </a:solidFill>
              </a:rPr>
              <a:t> з Гаєм </a:t>
            </a:r>
            <a:r>
              <a:rPr lang="uk-UA" sz="3200" dirty="0" err="1">
                <a:solidFill>
                  <a:srgbClr val="FFFF00"/>
                </a:solidFill>
              </a:rPr>
              <a:t>Гізборном</a:t>
            </a:r>
            <a:r>
              <a:rPr lang="uk-UA" sz="3200" dirty="0">
                <a:solidFill>
                  <a:srgbClr val="FFFF00"/>
                </a:solidFill>
              </a:rPr>
              <a:t>». Ідеї свободи і служіння народові.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1" y="6579477"/>
            <a:ext cx="9144000" cy="278524"/>
          </a:xfrm>
          <a:prstGeom prst="rect">
            <a:avLst/>
          </a:prstGeom>
          <a:solidFill>
            <a:srgbClr val="808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2200" b="1" dirty="0" smtClean="0">
                <a:ln/>
                <a:solidFill>
                  <a:schemeClr val="accent4"/>
                </a:solidFill>
                <a:latin typeface="Monotype Corsiva" panose="03010101010201010101" pitchFamily="66" charset="0"/>
              </a:rPr>
              <a:t>Жук Тетяна Сергіївна – вчитель зарубіжної літератури </a:t>
            </a:r>
            <a:r>
              <a:rPr lang="uk-UA" sz="2200" b="1" dirty="0" err="1" smtClean="0">
                <a:ln/>
                <a:solidFill>
                  <a:schemeClr val="accent4"/>
                </a:solidFill>
                <a:latin typeface="Monotype Corsiva" panose="03010101010201010101" pitchFamily="66" charset="0"/>
              </a:rPr>
              <a:t>Немовицького</a:t>
            </a:r>
            <a:r>
              <a:rPr lang="uk-UA" sz="2200" b="1" dirty="0" smtClean="0">
                <a:ln/>
                <a:solidFill>
                  <a:schemeClr val="accent4"/>
                </a:solidFill>
                <a:latin typeface="Monotype Corsiva" panose="03010101010201010101" pitchFamily="66" charset="0"/>
              </a:rPr>
              <a:t> ліцею</a:t>
            </a:r>
            <a:endParaRPr lang="uk-UA" sz="2200" b="1" dirty="0">
              <a:ln/>
              <a:solidFill>
                <a:schemeClr val="accent4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675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028" y="2406869"/>
            <a:ext cx="82821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latin typeface="Constantia" panose="02030602050306030303" pitchFamily="18" charset="0"/>
              </a:rPr>
              <a:t>Вправа </a:t>
            </a:r>
          </a:p>
          <a:p>
            <a:pPr algn="ctr"/>
            <a:r>
              <a:rPr lang="uk-UA" sz="4000" b="1" i="1" dirty="0" smtClean="0">
                <a:latin typeface="Constantia" panose="02030602050306030303" pitchFamily="18" charset="0"/>
                <a:hlinkClick r:id="rId2"/>
              </a:rPr>
              <a:t>«Балада. </a:t>
            </a:r>
          </a:p>
          <a:p>
            <a:pPr algn="ctr"/>
            <a:r>
              <a:rPr lang="uk-UA" sz="4000" b="1" i="1" dirty="0" smtClean="0">
                <a:latin typeface="Constantia" panose="02030602050306030303" pitchFamily="18" charset="0"/>
                <a:hlinkClick r:id="rId2"/>
              </a:rPr>
              <a:t>Види та тематика балад»</a:t>
            </a:r>
            <a:endParaRPr lang="uk-UA" sz="4000" b="1" i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452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660859" y="2130692"/>
            <a:ext cx="3799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i="1" dirty="0">
                <a:latin typeface="Constantia" panose="02030602050306030303" pitchFamily="18" charset="0"/>
                <a:cs typeface="Times New Roman" pitchFamily="18" charset="0"/>
              </a:rPr>
              <a:t>Доля </a:t>
            </a:r>
            <a:r>
              <a:rPr lang="ru-RU" sz="3200" b="1" i="1" dirty="0" err="1">
                <a:latin typeface="Constantia" panose="02030602050306030303" pitchFamily="18" charset="0"/>
                <a:cs typeface="Times New Roman" pitchFamily="18" charset="0"/>
              </a:rPr>
              <a:t>сміливого</a:t>
            </a:r>
            <a:r>
              <a:rPr lang="ru-RU" sz="3200" b="1" i="1" dirty="0">
                <a:latin typeface="Constantia" panose="02030602050306030303" pitchFamily="18" charset="0"/>
                <a:cs typeface="Times New Roman" pitchFamily="18" charset="0"/>
              </a:rPr>
              <a:t> </a:t>
            </a:r>
            <a:endParaRPr lang="ru-RU" sz="3200" b="1" i="1" dirty="0" smtClean="0">
              <a:latin typeface="Constantia" panose="02030602050306030303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200" b="1" i="1" dirty="0">
                <a:latin typeface="Constantia" panose="02030602050306030303" pitchFamily="18" charset="0"/>
                <a:cs typeface="Times New Roman" pitchFamily="18" charset="0"/>
              </a:rPr>
              <a:t>л</a:t>
            </a:r>
            <a:r>
              <a:rPr lang="ru-RU" sz="3200" b="1" i="1" dirty="0" smtClean="0">
                <a:latin typeface="Constantia" panose="02030602050306030303" pitchFamily="18" charset="0"/>
                <a:cs typeface="Times New Roman" pitchFamily="18" charset="0"/>
              </a:rPr>
              <a:t>юбить.</a:t>
            </a:r>
            <a:r>
              <a:rPr lang="ru-RU" sz="3200" i="1" dirty="0" smtClean="0">
                <a:latin typeface="Constantia" panose="02030602050306030303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endParaRPr lang="ru-RU" sz="3200" i="1" dirty="0" smtClean="0">
              <a:latin typeface="Constantia" panose="02030602050306030303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200" i="1" dirty="0">
                <a:latin typeface="Constantia" panose="02030602050306030303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Constantia" panose="02030602050306030303" pitchFamily="18" charset="0"/>
                <a:cs typeface="Times New Roman" pitchFamily="18" charset="0"/>
              </a:rPr>
              <a:t>       </a:t>
            </a:r>
            <a:r>
              <a:rPr lang="ru-RU" sz="2400" i="1" dirty="0" err="1" smtClean="0">
                <a:latin typeface="Constantia" panose="02030602050306030303" pitchFamily="18" charset="0"/>
                <a:cs typeface="Times New Roman" pitchFamily="18" charset="0"/>
              </a:rPr>
              <a:t>Англійське</a:t>
            </a:r>
            <a:r>
              <a:rPr lang="ru-RU" sz="2400" i="1" dirty="0" smtClean="0">
                <a:latin typeface="Constantia" panose="02030602050306030303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Constantia" panose="02030602050306030303" pitchFamily="18" charset="0"/>
                <a:cs typeface="Times New Roman" pitchFamily="18" charset="0"/>
              </a:rPr>
              <a:t>прислів</a:t>
            </a:r>
            <a:r>
              <a:rPr lang="en-US" sz="2400" i="1" dirty="0">
                <a:latin typeface="Constantia" panose="02030602050306030303" pitchFamily="18" charset="0"/>
                <a:cs typeface="Times New Roman" pitchFamily="18" charset="0"/>
              </a:rPr>
              <a:t>’</a:t>
            </a:r>
            <a:r>
              <a:rPr lang="ru-RU" sz="2400" i="1" dirty="0">
                <a:latin typeface="Constantia" panose="02030602050306030303" pitchFamily="18" charset="0"/>
                <a:cs typeface="Times New Roman" pitchFamily="18" charset="0"/>
              </a:rPr>
              <a:t>я </a:t>
            </a:r>
            <a:endParaRPr lang="uk-UA" sz="2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325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7572" y="2112579"/>
            <a:ext cx="64323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>
                <a:latin typeface="Constantia" panose="02030602050306030303" pitchFamily="18" charset="0"/>
              </a:rPr>
              <a:t>Чи відомо вам ім’я Робін </a:t>
            </a:r>
            <a:r>
              <a:rPr lang="uk-UA" sz="4400" b="1" i="1" dirty="0" err="1" smtClean="0">
                <a:latin typeface="Constantia" panose="02030602050306030303" pitchFamily="18" charset="0"/>
              </a:rPr>
              <a:t>Гуда</a:t>
            </a:r>
            <a:r>
              <a:rPr lang="uk-UA" sz="4400" b="1" i="1" dirty="0" smtClean="0">
                <a:latin typeface="Constantia" panose="02030602050306030303" pitchFamily="18" charset="0"/>
              </a:rPr>
              <a:t> і що ви про нього знаєте?</a:t>
            </a:r>
            <a:endParaRPr lang="uk-UA" sz="4400" b="1" i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353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57655" y="4549676"/>
            <a:ext cx="874460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   У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центрі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Англії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, в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графстві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Ноттінгемшир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річці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Трент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одне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найбільших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міст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Великобританії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Ноттінгем.Визначною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пам'яткою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міста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є Ноттінгемський замок,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був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зведений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ще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в далекому 1076 </a:t>
            </a:r>
            <a:r>
              <a:rPr lang="ru-RU" b="1" dirty="0" err="1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році</a:t>
            </a: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   Ноттінгемський </a:t>
            </a:r>
            <a:r>
              <a:rPr lang="ru-RU" b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замок - </a:t>
            </a:r>
            <a:r>
              <a:rPr lang="ru-RU" b="1" dirty="0" err="1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місце</a:t>
            </a:r>
            <a:r>
              <a:rPr lang="ru-RU" b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, де </a:t>
            </a:r>
            <a:r>
              <a:rPr lang="ru-RU" b="1" dirty="0" err="1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народилася</a:t>
            </a:r>
            <a:r>
              <a:rPr lang="ru-RU" b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легенда про </a:t>
            </a:r>
            <a:r>
              <a:rPr lang="ru-RU" b="1" dirty="0" err="1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Робін</a:t>
            </a:r>
            <a:r>
              <a:rPr lang="ru-RU" b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Гуда, благородного </a:t>
            </a:r>
            <a:r>
              <a:rPr lang="ru-RU" b="1" dirty="0" err="1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розбійника</a:t>
            </a:r>
            <a:r>
              <a:rPr lang="ru-RU" b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Шервудського</a:t>
            </a:r>
            <a:r>
              <a:rPr lang="ru-RU" b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лісу</a:t>
            </a:r>
            <a:r>
              <a:rPr lang="ru-RU" b="1" dirty="0">
                <a:solidFill>
                  <a:schemeClr val="bg1"/>
                </a:solidFill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b="1" dirty="0" smtClean="0">
              <a:solidFill>
                <a:schemeClr val="bg1"/>
              </a:solidFill>
              <a:latin typeface="Constantia" panose="02030602050306030303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На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подвір'ї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 замку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встановлена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 скульптура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Робін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 Гуда,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виконана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 скульптором Джеймсом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Вудфордом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050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99545" y="394166"/>
            <a:ext cx="65637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accent4">
                    <a:lumMod val="50000"/>
                  </a:schemeClr>
                </a:solidFill>
                <a:latin typeface="Constantia" panose="02030602050306030303" pitchFamily="18" charset="0"/>
                <a:cs typeface="Times New Roman" pitchFamily="18" charset="0"/>
              </a:rPr>
              <a:t>ІСТОРИЧНЕ ТЛО БАЛАД ПРО РОБІН ГУДА</a:t>
            </a:r>
            <a:endParaRPr lang="uk-UA" sz="32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299545" y="1360729"/>
            <a:ext cx="86027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Корінним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населенням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середньовічної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Англії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були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племена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саксів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та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англів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 В 1066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році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військо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норманів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очолюване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Вільгельмом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Завойовником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висадилося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півдні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острова та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захопило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територію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країни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після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кровопролитних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боїв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з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корінним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населенням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Володіння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багатих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англосаксів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були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захоплені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норманськими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лицарями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а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вільні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селяни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йомени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)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потрапили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кріпацьку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залежність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2312277" y="4454717"/>
            <a:ext cx="6463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Ліси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були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оголошені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заповідними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Полювати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в них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мав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право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тільки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король.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Охороняли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лісові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угіддя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королівські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лісники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Країна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була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поділена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на графства, </a:t>
            </a:r>
            <a:r>
              <a:rPr lang="ru-RU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очолювані</a:t>
            </a:r>
            <a:r>
              <a:rPr lang="ru-RU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шерифами.</a:t>
            </a:r>
            <a:endParaRPr lang="ru-RU" altLang="uk-UA" sz="2400" b="1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499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222936" y="0"/>
            <a:ext cx="57754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Constantia" panose="02030602050306030303" pitchFamily="18" charset="0"/>
                <a:cs typeface="Times New Roman" pitchFamily="18" charset="0"/>
              </a:rPr>
              <a:t>РОБІН ГУД – ХТО ВІН?</a:t>
            </a:r>
            <a:endParaRPr lang="uk-UA" sz="3200" dirty="0">
              <a:solidFill>
                <a:srgbClr val="FFFF00"/>
              </a:solidFill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0" y="444815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Шляхетний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розбійник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який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жив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зі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своєю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ватагою у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Шервудському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лісі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полював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дичину,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грабував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багатих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допомагав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бідним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завдавав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прикро</a:t>
            </a:r>
            <a:r>
              <a:rPr lang="uk-UA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щ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ів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лісникам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b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шерифові</a:t>
            </a:r>
            <a:r>
              <a:rPr lang="ru-RU" altLang="uk-UA" sz="2000" b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королю.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Лісова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армія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шляхетного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розбійника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складалася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з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кількох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десятків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вільних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стрілків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що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вправно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стріляли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з лука, носили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зелений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b="1" i="1" dirty="0" err="1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одяг</a:t>
            </a: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</a:t>
            </a:r>
            <a:endParaRPr lang="ru-RU" altLang="uk-UA" sz="2000" b="1" dirty="0" smtClean="0">
              <a:solidFill>
                <a:schemeClr val="bg1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197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Book Antiqua" pitchFamily="18" charset="0"/>
              </a:rPr>
              <a:t>Знаменитий </a:t>
            </a:r>
            <a:r>
              <a:rPr lang="ru-RU" b="1" i="1" dirty="0" err="1">
                <a:latin typeface="Book Antiqua" pitchFamily="18" charset="0"/>
              </a:rPr>
              <a:t>Шервудський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ліс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сьогодні</a:t>
            </a:r>
            <a:r>
              <a:rPr lang="ru-RU" b="1" i="1" dirty="0">
                <a:latin typeface="Book Antiqua" pitchFamily="18" charset="0"/>
              </a:rPr>
              <a:t> - </a:t>
            </a:r>
            <a:r>
              <a:rPr lang="ru-RU" b="1" i="1" dirty="0" err="1">
                <a:latin typeface="Book Antiqua" pitchFamily="18" charset="0"/>
              </a:rPr>
              <a:t>це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національний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заповідник</a:t>
            </a:r>
            <a:r>
              <a:rPr lang="ru-RU" b="1" i="1" dirty="0">
                <a:latin typeface="Book Antiqua" pitchFamily="18" charset="0"/>
              </a:rPr>
              <a:t> в </a:t>
            </a:r>
            <a:r>
              <a:rPr lang="ru-RU" b="1" i="1" dirty="0" err="1">
                <a:latin typeface="Book Antiqua" pitchFamily="18" charset="0"/>
              </a:rPr>
              <a:t>околицях</a:t>
            </a:r>
            <a:r>
              <a:rPr lang="ru-RU" b="1" i="1" dirty="0">
                <a:latin typeface="Book Antiqua" pitchFamily="18" charset="0"/>
              </a:rPr>
              <a:t> Нью </a:t>
            </a:r>
            <a:r>
              <a:rPr lang="ru-RU" b="1" i="1" dirty="0" err="1">
                <a:latin typeface="Book Antiqua" pitchFamily="18" charset="0"/>
              </a:rPr>
              <a:t>Алертона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smtClean="0">
                <a:latin typeface="Book Antiqua" pitchFamily="18" charset="0"/>
              </a:rPr>
              <a:t>. У </a:t>
            </a:r>
            <a:r>
              <a:rPr lang="ru-RU" b="1" i="1" dirty="0" err="1" smtClean="0">
                <a:latin typeface="Book Antiqua" pitchFamily="18" charset="0"/>
              </a:rPr>
              <a:t>ньому</a:t>
            </a:r>
            <a:r>
              <a:rPr lang="ru-RU" b="1" i="1" dirty="0" smtClean="0">
                <a:latin typeface="Book Antiqua" pitchFamily="18" charset="0"/>
              </a:rPr>
              <a:t> росте дуб-</a:t>
            </a:r>
            <a:r>
              <a:rPr lang="ru-RU" b="1" i="1" dirty="0" err="1" smtClean="0">
                <a:latin typeface="Book Antiqua" pitchFamily="18" charset="0"/>
              </a:rPr>
              <a:t>довгожитель</a:t>
            </a:r>
            <a:r>
              <a:rPr lang="ru-RU" b="1" i="1" dirty="0" smtClean="0">
                <a:latin typeface="Book Antiqua" pitchFamily="18" charset="0"/>
              </a:rPr>
              <a:t>, названий </a:t>
            </a:r>
            <a:r>
              <a:rPr lang="ru-RU" b="1" i="1" dirty="0" err="1" smtClean="0">
                <a:latin typeface="Book Antiqua" pitchFamily="18" charset="0"/>
              </a:rPr>
              <a:t>Головним</a:t>
            </a:r>
            <a:r>
              <a:rPr lang="ru-RU" b="1" i="1" dirty="0" smtClean="0">
                <a:latin typeface="Book Antiqua" pitchFamily="18" charset="0"/>
              </a:rPr>
              <a:t> дубом, </a:t>
            </a:r>
            <a:r>
              <a:rPr lang="ru-RU" b="1" i="1" dirty="0" err="1" smtClean="0">
                <a:latin typeface="Book Antiqua" pitchFamily="18" charset="0"/>
              </a:rPr>
              <a:t>який</a:t>
            </a:r>
            <a:r>
              <a:rPr lang="ru-RU" b="1" i="1" dirty="0" smtClean="0">
                <a:latin typeface="Book Antiqua" pitchFamily="18" charset="0"/>
              </a:rPr>
              <a:t>, </a:t>
            </a:r>
            <a:r>
              <a:rPr lang="ru-RU" b="1" i="1" dirty="0" err="1" smtClean="0">
                <a:latin typeface="Book Antiqua" pitchFamily="18" charset="0"/>
              </a:rPr>
              <a:t>згідно</a:t>
            </a:r>
            <a:r>
              <a:rPr lang="ru-RU" b="1" i="1" dirty="0" smtClean="0">
                <a:latin typeface="Book Antiqua" pitchFamily="18" charset="0"/>
              </a:rPr>
              <a:t> з </a:t>
            </a:r>
            <a:r>
              <a:rPr lang="ru-RU" b="1" i="1" dirty="0" err="1" smtClean="0">
                <a:latin typeface="Book Antiqua" pitchFamily="18" charset="0"/>
              </a:rPr>
              <a:t>місцевим</a:t>
            </a:r>
            <a:r>
              <a:rPr lang="ru-RU" b="1" i="1" dirty="0" smtClean="0">
                <a:latin typeface="Book Antiqua" pitchFamily="18" charset="0"/>
              </a:rPr>
              <a:t> фольклором, </a:t>
            </a:r>
            <a:r>
              <a:rPr lang="ru-RU" b="1" i="1" dirty="0" err="1" smtClean="0">
                <a:latin typeface="Book Antiqua" pitchFamily="18" charset="0"/>
              </a:rPr>
              <a:t>був</a:t>
            </a:r>
            <a:r>
              <a:rPr lang="ru-RU" b="1" i="1" dirty="0" smtClean="0">
                <a:latin typeface="Book Antiqua" pitchFamily="18" charset="0"/>
              </a:rPr>
              <a:t> штаб-квартирою </a:t>
            </a:r>
            <a:r>
              <a:rPr lang="ru-RU" b="1" i="1" dirty="0" err="1" smtClean="0">
                <a:latin typeface="Book Antiqua" pitchFamily="18" charset="0"/>
              </a:rPr>
              <a:t>Робін</a:t>
            </a:r>
            <a:r>
              <a:rPr lang="ru-RU" b="1" i="1" dirty="0" smtClean="0">
                <a:latin typeface="Book Antiqua" pitchFamily="18" charset="0"/>
              </a:rPr>
              <a:t> Гуда. </a:t>
            </a:r>
            <a:r>
              <a:rPr lang="ru-RU" b="1" i="1" dirty="0" err="1" smtClean="0">
                <a:latin typeface="Book Antiqua" pitchFamily="18" charset="0"/>
              </a:rPr>
              <a:t>Його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вік</a:t>
            </a:r>
            <a:r>
              <a:rPr lang="ru-RU" b="1" i="1" dirty="0" smtClean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від</a:t>
            </a:r>
            <a:r>
              <a:rPr lang="ru-RU" b="1" i="1" dirty="0" smtClean="0">
                <a:latin typeface="Book Antiqua" pitchFamily="18" charset="0"/>
              </a:rPr>
              <a:t> 800 до 1000 </a:t>
            </a:r>
            <a:r>
              <a:rPr lang="ru-RU" b="1" i="1" dirty="0" err="1" smtClean="0">
                <a:latin typeface="Book Antiqua" pitchFamily="18" charset="0"/>
              </a:rPr>
              <a:t>років</a:t>
            </a:r>
            <a:r>
              <a:rPr lang="ru-RU" b="1" i="1" dirty="0" smtClean="0">
                <a:latin typeface="Book Antiqua" pitchFamily="18" charset="0"/>
              </a:rPr>
              <a:t>.</a:t>
            </a:r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0455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261228" y="269906"/>
            <a:ext cx="7388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  <a:latin typeface="Constantia" panose="02030602050306030303" pitchFamily="18" charset="0"/>
                <a:cs typeface="Times New Roman" pitchFamily="18" charset="0"/>
              </a:rPr>
              <a:t>А ЧИ ЖИВ РОБІН ГУД НАСПРАВДІ?</a:t>
            </a:r>
            <a:endParaRPr lang="uk-UA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415862" y="777960"/>
            <a:ext cx="555997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У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легендарного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Гуда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є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кілька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історичних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прототипів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що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жили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в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різний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час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та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в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різних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місцях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За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однією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версією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був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саксонським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дворянином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позбавленим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спадку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і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земель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внаслідок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участі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в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бунті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проти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короля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Інші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стверджують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що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він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був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сином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мельника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чи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вільним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селянином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 Є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припущення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що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шляхетний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розбійник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-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колишній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кріпак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 В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судових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архівах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Йоркшира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згадується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житель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міста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Гуд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який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відмовився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воювати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з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шотландцями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а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після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покарання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–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конфіскації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будинку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подався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в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ліс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та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займався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браконьєрством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  Є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згадки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про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Гуда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і в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архівах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інших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2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міст</a:t>
            </a:r>
            <a:r>
              <a:rPr lang="en-US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</a:t>
            </a:r>
            <a:endParaRPr lang="ru-RU" altLang="uk-UA" sz="22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580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261228" y="269906"/>
            <a:ext cx="7388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  <a:latin typeface="Constantia" panose="02030602050306030303" pitchFamily="18" charset="0"/>
                <a:cs typeface="Times New Roman" pitchFamily="18" charset="0"/>
              </a:rPr>
              <a:t>А ЧИ ЖИВ РОБІН ГУД НАСПРАВДІ?</a:t>
            </a:r>
            <a:endParaRPr lang="uk-UA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710119" y="1061739"/>
            <a:ext cx="4939863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   Ім’я Робін </a:t>
            </a:r>
            <a:r>
              <a:rPr lang="uk-UA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Гуд</a:t>
            </a:r>
            <a:r>
              <a:rPr lang="uk-UA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було поширеним і популярним в Англії. Невідомо точно місце його народження, хоча традиційно батьківщиною улюбленця англійських народних балад вважається селище </a:t>
            </a:r>
            <a:r>
              <a:rPr lang="uk-UA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Локслі</a:t>
            </a:r>
            <a:r>
              <a:rPr lang="uk-UA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uk-UA" altLang="uk-UA" sz="24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 В </a:t>
            </a:r>
            <a:r>
              <a:rPr lang="uk-UA" altLang="uk-UA" sz="2400" b="1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Кірклейському</a:t>
            </a:r>
            <a:r>
              <a:rPr lang="uk-UA" altLang="uk-UA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монастирі є могила, де похований “той, хто називав себе Робін Гудом”. </a:t>
            </a:r>
          </a:p>
          <a:p>
            <a:pPr algn="just"/>
            <a:r>
              <a:rPr lang="uk-UA" altLang="uk-UA" sz="2400" b="1" i="1" dirty="0" smtClean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  Ім’я Робін </a:t>
            </a:r>
            <a:r>
              <a:rPr lang="uk-UA" altLang="uk-UA" sz="2400" b="1" i="1" dirty="0" err="1" smtClean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Гуд</a:t>
            </a:r>
            <a:r>
              <a:rPr lang="uk-UA" altLang="uk-UA" sz="2400" b="1" i="1" dirty="0" smtClean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означає ковпак, капюшон або ліс. </a:t>
            </a:r>
          </a:p>
          <a:p>
            <a:pPr algn="just"/>
            <a:r>
              <a:rPr lang="uk-UA" altLang="uk-UA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2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 </a:t>
            </a:r>
            <a:endParaRPr lang="uk-UA" altLang="uk-UA" sz="22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110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426372" y="1584885"/>
            <a:ext cx="551793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uk-UA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Вчені</a:t>
            </a:r>
            <a:r>
              <a:rPr lang="ru-RU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провели ряд </a:t>
            </a:r>
            <a:r>
              <a:rPr lang="ru-RU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вважають</a:t>
            </a:r>
            <a:r>
              <a:rPr lang="ru-RU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що</a:t>
            </a:r>
            <a:r>
              <a:rPr lang="ru-RU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описані</a:t>
            </a:r>
            <a:r>
              <a:rPr lang="ru-RU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баладах</a:t>
            </a:r>
            <a:r>
              <a:rPr lang="ru-RU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події</a:t>
            </a:r>
            <a:r>
              <a:rPr lang="ru-RU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дійсно</a:t>
            </a:r>
            <a:r>
              <a:rPr lang="ru-RU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відбувалися</a:t>
            </a:r>
            <a:r>
              <a:rPr lang="ru-RU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в 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XII – XIII – </a:t>
            </a:r>
            <a:r>
              <a:rPr lang="en-US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поч.XIVст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. </a:t>
            </a:r>
            <a:r>
              <a:rPr lang="en-US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Це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часи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правління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королів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Річарда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І </a:t>
            </a:r>
            <a:r>
              <a:rPr lang="en-US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Левове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Серце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en-US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Генріха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ІІІ, </a:t>
            </a:r>
            <a:r>
              <a:rPr lang="en-US" altLang="uk-UA" sz="28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Едуарда</a:t>
            </a:r>
            <a:r>
              <a:rPr lang="en-US" altLang="uk-UA" sz="28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216033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52247" y="523341"/>
            <a:ext cx="85344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33333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В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народних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баладах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Робін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Гуда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вважають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прибічником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короля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Річарда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І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Левове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Серце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(ХІІ ст.) і  супротивником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його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брата принца Джона,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який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правив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Англією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в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період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участі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Річарда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в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Хрестових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походах.</a:t>
            </a:r>
            <a:endParaRPr lang="uk-UA" sz="2000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3" name="Picture 2" descr="http://mir24.net/media/images/2013/3/richard-1-serdtze-25457587-575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082" y="1904929"/>
            <a:ext cx="4179365" cy="46419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8" descr="http://www.military-history.org/wp-content/uploads/2013/06/Joh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792717" y="1821741"/>
            <a:ext cx="3993931" cy="4725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кутник 5"/>
          <p:cNvSpPr/>
          <p:nvPr/>
        </p:nvSpPr>
        <p:spPr>
          <a:xfrm>
            <a:off x="340082" y="6105914"/>
            <a:ext cx="41793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solidFill>
                  <a:schemeClr val="bg1"/>
                </a:solidFill>
                <a:latin typeface="Book Antiqua" pitchFamily="18" charset="0"/>
              </a:rPr>
              <a:t>Річард </a:t>
            </a:r>
            <a:r>
              <a:rPr lang="uk-UA" sz="2400" b="1" i="1" dirty="0" smtClean="0">
                <a:solidFill>
                  <a:schemeClr val="bg1"/>
                </a:solidFill>
                <a:latin typeface="Book Antiqua" pitchFamily="18" charset="0"/>
              </a:rPr>
              <a:t>І Левове </a:t>
            </a:r>
            <a:r>
              <a:rPr lang="uk-UA" sz="2400" b="1" i="1" dirty="0">
                <a:solidFill>
                  <a:schemeClr val="bg1"/>
                </a:solidFill>
                <a:latin typeface="Book Antiqua" pitchFamily="18" charset="0"/>
              </a:rPr>
              <a:t>Серце</a:t>
            </a:r>
            <a:endParaRPr lang="ru-RU" sz="2400" b="1" i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4503682" y="612660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i="1" dirty="0">
                <a:latin typeface="Book Antiqua" pitchFamily="18" charset="0"/>
              </a:rPr>
              <a:t>Принц </a:t>
            </a:r>
            <a:r>
              <a:rPr lang="uk-UA" sz="2400" b="1" i="1" dirty="0" smtClean="0">
                <a:latin typeface="Book Antiqua" pitchFamily="18" charset="0"/>
              </a:rPr>
              <a:t>Джон</a:t>
            </a:r>
            <a:endParaRPr lang="uk-UA" sz="2400" b="1" i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113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5103" y="447224"/>
            <a:ext cx="56545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uk-UA" sz="2400" b="1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Всього </a:t>
            </a:r>
            <a:r>
              <a:rPr lang="ru-RU" altLang="uk-UA" sz="2400" b="1" dirty="0" err="1" smtClean="0">
                <a:latin typeface="Constantia" panose="02030602050306030303" pitchFamily="18" charset="0"/>
                <a:cs typeface="Times New Roman" panose="02020603050405020304" pitchFamily="18" charset="0"/>
              </a:rPr>
              <a:t>відомо</a:t>
            </a:r>
            <a:r>
              <a:rPr lang="ru-RU" altLang="uk-UA" sz="2400" b="1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b="1" dirty="0" err="1" smtClean="0">
                <a:latin typeface="Constantia" panose="02030602050306030303" pitchFamily="18" charset="0"/>
                <a:cs typeface="Times New Roman" panose="02020603050405020304" pitchFamily="18" charset="0"/>
              </a:rPr>
              <a:t>близько</a:t>
            </a:r>
            <a:r>
              <a:rPr lang="ru-RU" altLang="uk-UA" sz="2400" b="1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 40 </a:t>
            </a:r>
            <a:r>
              <a:rPr lang="ru-RU" altLang="uk-UA" sz="2400" b="1" dirty="0" err="1" smtClean="0">
                <a:latin typeface="Constantia" panose="02030602050306030303" pitchFamily="18" charset="0"/>
                <a:cs typeface="Times New Roman" panose="02020603050405020304" pitchFamily="18" charset="0"/>
              </a:rPr>
              <a:t>балад</a:t>
            </a:r>
            <a:r>
              <a:rPr lang="ru-RU" altLang="uk-UA" sz="2400" b="1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 про </a:t>
            </a:r>
            <a:r>
              <a:rPr lang="ru-RU" altLang="uk-UA" sz="2400" b="1" dirty="0" err="1" smtClean="0"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sz="2400" b="1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 Гуда. Вони об</a:t>
            </a:r>
            <a:r>
              <a:rPr lang="en-US" altLang="uk-UA" sz="2400" b="1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’</a:t>
            </a:r>
            <a:r>
              <a:rPr lang="uk-UA" altLang="uk-UA" sz="2400" b="1" dirty="0" err="1" smtClean="0">
                <a:latin typeface="Constantia" panose="02030602050306030303" pitchFamily="18" charset="0"/>
                <a:cs typeface="Times New Roman" panose="02020603050405020304" pitchFamily="18" charset="0"/>
              </a:rPr>
              <a:t>єднані</a:t>
            </a:r>
            <a:r>
              <a:rPr lang="uk-UA" altLang="uk-UA" sz="2400" b="1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 в два великих цикли “Мала пісня про діяння Робін </a:t>
            </a:r>
            <a:r>
              <a:rPr lang="uk-UA" altLang="uk-UA" sz="2400" b="1" dirty="0" err="1" smtClean="0">
                <a:latin typeface="Constantia" panose="02030602050306030303" pitchFamily="18" charset="0"/>
                <a:cs typeface="Times New Roman" panose="02020603050405020304" pitchFamily="18" charset="0"/>
              </a:rPr>
              <a:t>Гуда</a:t>
            </a:r>
            <a:r>
              <a:rPr lang="uk-UA" altLang="uk-UA" sz="2400" b="1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” та “Діяння Робін </a:t>
            </a:r>
            <a:r>
              <a:rPr lang="uk-UA" altLang="uk-UA" sz="2400" b="1" dirty="0" err="1" smtClean="0">
                <a:latin typeface="Constantia" panose="02030602050306030303" pitchFamily="18" charset="0"/>
                <a:cs typeface="Times New Roman" panose="02020603050405020304" pitchFamily="18" charset="0"/>
              </a:rPr>
              <a:t>Гуда</a:t>
            </a:r>
            <a:r>
              <a:rPr lang="uk-UA" altLang="uk-UA" sz="2400" b="1" dirty="0" smtClean="0">
                <a:latin typeface="Constantia" panose="02030602050306030303" pitchFamily="18" charset="0"/>
                <a:cs typeface="Times New Roman" panose="02020603050405020304" pitchFamily="18" charset="0"/>
              </a:rPr>
              <a:t>”. </a:t>
            </a:r>
            <a:endParaRPr lang="ru-RU" altLang="uk-UA" sz="2400" b="1" dirty="0" smtClean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uk-UA" sz="2400" b="1" dirty="0" smtClean="0">
                <a:solidFill>
                  <a:srgbClr val="FFFF0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  </a:t>
            </a:r>
            <a:endParaRPr lang="ru-RU" altLang="uk-UA" sz="2400" b="1" dirty="0" smtClean="0">
              <a:solidFill>
                <a:srgbClr val="FFFF00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336331" y="2433061"/>
            <a:ext cx="67791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РОБІН ГУД </a:t>
            </a:r>
            <a:endParaRPr lang="ru-RU" sz="30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АНГЛІЙСЬКОМУ ФОЛЬКЛОРІ</a:t>
            </a:r>
            <a:endParaRPr lang="uk-UA" sz="30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36331" y="3805286"/>
            <a:ext cx="851337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uk-UA" sz="24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Вже 400 років  у першу неділю травня у Англії відзначають день народження Робін </a:t>
            </a:r>
            <a:r>
              <a:rPr lang="uk-UA" altLang="uk-UA" sz="24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Гуда</a:t>
            </a:r>
            <a:r>
              <a:rPr lang="uk-UA" altLang="uk-UA" sz="24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, вшановуючи його </a:t>
            </a:r>
            <a:r>
              <a:rPr lang="uk-UA" altLang="uk-UA" sz="2400" b="1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пам</a:t>
            </a:r>
            <a:r>
              <a:rPr lang="en-US" altLang="uk-UA" sz="24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’</a:t>
            </a:r>
            <a:r>
              <a:rPr lang="uk-UA" altLang="uk-UA" sz="24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ять стрілецькими змаганнями. Народні балади існували спочатку в усній формі, а в </a:t>
            </a:r>
            <a:r>
              <a:rPr lang="en-US" altLang="uk-UA" sz="24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XIV</a:t>
            </a:r>
            <a:r>
              <a:rPr lang="uk-UA" altLang="uk-UA" sz="24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ст. були записані.</a:t>
            </a:r>
            <a:endParaRPr lang="ru-RU" altLang="uk-UA" sz="2400" b="1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uk-UA" sz="24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     ? -  Чи є в українському фольклорі образи шляхетних розбійників, захисників бідних та знедолених? </a:t>
            </a:r>
            <a:endParaRPr lang="ru-RU" altLang="uk-UA" sz="2400" b="1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168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46538" y="1109375"/>
            <a:ext cx="8418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/>
              <a:t> </a:t>
            </a:r>
            <a:r>
              <a:rPr lang="uk-UA" sz="2400" b="1" dirty="0" smtClean="0">
                <a:latin typeface="Constantia" panose="02030602050306030303" pitchFamily="18" charset="0"/>
              </a:rPr>
              <a:t>Коли і де народився Робін </a:t>
            </a:r>
            <a:r>
              <a:rPr lang="uk-UA" sz="2400" b="1" dirty="0" err="1">
                <a:latin typeface="Constantia" panose="02030602050306030303" pitchFamily="18" charset="0"/>
              </a:rPr>
              <a:t>Гуд</a:t>
            </a:r>
            <a:r>
              <a:rPr lang="uk-UA" sz="2400" b="1" dirty="0">
                <a:latin typeface="Constantia" panose="02030602050306030303" pitchFamily="18" charset="0"/>
              </a:rPr>
              <a:t>?</a:t>
            </a:r>
            <a:r>
              <a:rPr lang="ru-RU" sz="2400" b="1" dirty="0">
                <a:latin typeface="Constantia" panose="02030602050306030303" pitchFamily="18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dirty="0">
                <a:latin typeface="Constantia" panose="02030602050306030303" pitchFamily="18" charset="0"/>
              </a:rPr>
              <a:t>  Яке виховання дали хлопчикові? Яким </a:t>
            </a:r>
            <a:r>
              <a:rPr lang="uk-UA" sz="2400" b="1" dirty="0" smtClean="0">
                <a:latin typeface="Constantia" panose="02030602050306030303" pitchFamily="18" charset="0"/>
              </a:rPr>
              <a:t>хотіли бачити </a:t>
            </a:r>
            <a:r>
              <a:rPr lang="uk-UA" sz="2400" b="1" dirty="0">
                <a:latin typeface="Constantia" panose="02030602050306030303" pitchFamily="18" charset="0"/>
              </a:rPr>
              <a:t>його </a:t>
            </a:r>
            <a:r>
              <a:rPr lang="uk-UA" sz="2400" b="1" dirty="0" smtClean="0">
                <a:latin typeface="Constantia" panose="02030602050306030303" pitchFamily="18" charset="0"/>
              </a:rPr>
              <a:t>в майбутньому батьки?</a:t>
            </a:r>
            <a:endParaRPr lang="uk-UA" sz="2400" b="1" dirty="0">
              <a:latin typeface="Constantia" panose="02030602050306030303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2648607" y="2274838"/>
            <a:ext cx="63167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dirty="0">
                <a:latin typeface="Constantia" panose="02030602050306030303" pitchFamily="18" charset="0"/>
              </a:rPr>
              <a:t>Яку трагедію пережив хлопчик у дитинстві?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dirty="0">
                <a:latin typeface="Constantia" panose="02030602050306030303" pitchFamily="18" charset="0"/>
              </a:rPr>
              <a:t> Хто його виховував після смерті батьків?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dirty="0">
                <a:latin typeface="Constantia" panose="02030602050306030303" pitchFamily="18" charset="0"/>
              </a:rPr>
              <a:t> Що ви можете розказати про друзів хлопчика?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b="1" dirty="0">
                <a:latin typeface="Constantia" panose="02030602050306030303" pitchFamily="18" charset="0"/>
              </a:rPr>
              <a:t> Чому Роб вирішив взяти участь у змаганнях лучників в </a:t>
            </a:r>
            <a:r>
              <a:rPr lang="uk-UA" sz="2400" b="1" dirty="0" err="1">
                <a:latin typeface="Constantia" panose="02030602050306030303" pitchFamily="18" charset="0"/>
              </a:rPr>
              <a:t>Ноттінгемі</a:t>
            </a:r>
            <a:r>
              <a:rPr lang="uk-UA" sz="2400" b="1" dirty="0">
                <a:latin typeface="Constantia" panose="02030602050306030303" pitchFamily="18" charset="0"/>
              </a:rPr>
              <a:t>?</a:t>
            </a:r>
            <a:endParaRPr lang="ru-RU" sz="2400" b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334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604345" y="764289"/>
            <a:ext cx="840302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Як Робін </a:t>
            </a:r>
            <a:r>
              <a:rPr lang="uk-UA" sz="2400" b="1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Гуд</a:t>
            </a:r>
            <a:r>
              <a:rPr lang="uk-UA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помстився за смерть своїх батьків?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Чому він був змушений переховуватися в лісі?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Чому Робін </a:t>
            </a:r>
            <a:r>
              <a:rPr lang="uk-UA" sz="2400" b="1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Гуд</a:t>
            </a:r>
            <a:r>
              <a:rPr lang="uk-UA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вирішив взяти участь у змаганні лучників, якими були умови цих змагань?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Як Робіну вдалося виграти змагання лучників?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Хто</a:t>
            </a:r>
            <a:r>
              <a:rPr lang="ru-R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отримав</a:t>
            </a:r>
            <a:r>
              <a:rPr lang="ru-R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стрілу</a:t>
            </a:r>
            <a:r>
              <a:rPr lang="ru-R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з рук </a:t>
            </a:r>
            <a:r>
              <a:rPr lang="ru-RU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переможця</a:t>
            </a:r>
            <a:r>
              <a:rPr lang="ru-R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і став королевою дня</a:t>
            </a:r>
            <a:r>
              <a:rPr lang="ru-RU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?</a:t>
            </a:r>
            <a:endParaRPr lang="ru-RU" sz="24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Чому</a:t>
            </a:r>
            <a:r>
              <a:rPr lang="ru-R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шериф  </a:t>
            </a:r>
            <a:r>
              <a:rPr lang="ru-RU" sz="2400" b="1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відчував</a:t>
            </a:r>
            <a:r>
              <a:rPr lang="ru-R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себе </a:t>
            </a:r>
            <a:r>
              <a:rPr lang="ru-RU" sz="2400" b="1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приниженим</a:t>
            </a:r>
            <a:r>
              <a:rPr lang="ru-RU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ru-RU" sz="2400" b="1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Робін</a:t>
            </a:r>
            <a:r>
              <a:rPr lang="ru-RU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Гудом?</a:t>
            </a:r>
            <a:endParaRPr lang="ru-RU" sz="24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ru-RU" sz="2400" b="1" dirty="0">
              <a:solidFill>
                <a:prstClr val="black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2801007" y="4436919"/>
            <a:ext cx="58595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uk-UA" sz="2400" b="1" dirty="0"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Як ви вважаєте, чому розбійники не побоялися вибрати ватажком саме Робін </a:t>
            </a:r>
            <a:r>
              <a:rPr lang="uk-UA" sz="2400" b="1" dirty="0" err="1"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Гуда</a:t>
            </a:r>
            <a:r>
              <a:rPr lang="uk-UA" sz="2400" b="1" dirty="0">
                <a:latin typeface="Constantia" panose="02030602050306030303" pitchFamily="18" charset="0"/>
                <a:ea typeface="Times New Roman" pitchFamily="18" charset="0"/>
                <a:cs typeface="Times New Roman" pitchFamily="18" charset="0"/>
              </a:rPr>
              <a:t>, адже вони його зовсім не знали?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8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142593" y="4342819"/>
            <a:ext cx="58122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Як Робін Гуду вдалося врятувати Маленького Джона?</a:t>
            </a:r>
            <a:endParaRPr lang="uk-UA" sz="2800" b="1" dirty="0">
              <a:solidFill>
                <a:prstClr val="black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719957" y="803389"/>
            <a:ext cx="801413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Ким був Гай </a:t>
            </a:r>
            <a:r>
              <a:rPr lang="uk-UA" sz="28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Гізборн</a:t>
            </a:r>
            <a:r>
              <a:rPr lang="uk-UA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 і чому він вирішив вбити Робін </a:t>
            </a:r>
            <a:r>
              <a:rPr lang="uk-UA" sz="28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Гуда</a:t>
            </a:r>
            <a:r>
              <a:rPr lang="uk-UA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?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Як зустрілися Гай і Робін </a:t>
            </a:r>
            <a:r>
              <a:rPr lang="uk-UA" sz="28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Гуд</a:t>
            </a:r>
            <a:r>
              <a:rPr lang="uk-UA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 та як пройшов їх поєдинок?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Чому Маленький Джон опинився у небезпечній ситуації?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Чому шериф не одразу розправився із Маленьким Джоном?</a:t>
            </a:r>
          </a:p>
        </p:txBody>
      </p:sp>
    </p:spTree>
    <p:extLst>
      <p:ext uri="{BB962C8B-B14F-4D97-AF65-F5344CB8AC3E}">
        <p14:creationId xmlns:p14="http://schemas.microsoft.com/office/powerpoint/2010/main" val="3503837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locksley19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3994" y="998483"/>
            <a:ext cx="4385930" cy="568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кутник 2"/>
          <p:cNvSpPr/>
          <p:nvPr/>
        </p:nvSpPr>
        <p:spPr>
          <a:xfrm>
            <a:off x="2546130" y="475263"/>
            <a:ext cx="38107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МАЛЕНЬКИЙ ДЖОН </a:t>
            </a:r>
            <a:endParaRPr lang="ru-RU" sz="2800" b="1" i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667406" y="1450115"/>
            <a:ext cx="37574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Constantia" panose="02030602050306030303" pitchFamily="18" charset="0"/>
              </a:rPr>
              <a:t>Це велетень колосального зросту і сили. Він –  вірний друг та помічник Робіна </a:t>
            </a:r>
            <a:r>
              <a:rPr lang="uk-UA" sz="2400" b="1" dirty="0" err="1">
                <a:latin typeface="Constantia" panose="02030602050306030303" pitchFamily="18" charset="0"/>
              </a:rPr>
              <a:t>Гуда</a:t>
            </a:r>
            <a:r>
              <a:rPr lang="uk-UA" sz="2400" b="1" dirty="0">
                <a:latin typeface="Constantia" panose="02030602050306030303" pitchFamily="18" charset="0"/>
              </a:rPr>
              <a:t>, готовий пожертвувати життям заради нього. Разом з тим він ще й жартівник і балагур.</a:t>
            </a:r>
            <a:endParaRPr lang="ru-RU" sz="2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36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2.bp.blogspot.com/-fJfNmOAeZQU/U7uejA8cQvI/AAAAAAAAKTU/el3KLYg1b0w/s1600/Untitled-1.jpg"/>
          <p:cNvPicPr>
            <a:picLocks noChangeAspect="1" noChangeArrowheads="1"/>
          </p:cNvPicPr>
          <p:nvPr/>
        </p:nvPicPr>
        <p:blipFill>
          <a:blip r:embed="rId2"/>
          <a:srcRect r="33929"/>
          <a:stretch>
            <a:fillRect/>
          </a:stretch>
        </p:blipFill>
        <p:spPr bwMode="auto">
          <a:xfrm>
            <a:off x="189187" y="972494"/>
            <a:ext cx="8786648" cy="5699448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3417038" y="280417"/>
            <a:ext cx="2562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ГАЙ ГІСБОРН</a:t>
            </a:r>
            <a:endParaRPr lang="ru-RU" sz="2800" b="1" i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157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rinces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4" t="2820" r="8116" b="48239"/>
          <a:stretch>
            <a:fillRect/>
          </a:stretch>
        </p:blipFill>
        <p:spPr bwMode="auto">
          <a:xfrm>
            <a:off x="3909848" y="770274"/>
            <a:ext cx="5130855" cy="589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-273268" y="241215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i="0" dirty="0" smtClean="0">
                <a:solidFill>
                  <a:srgbClr val="000000"/>
                </a:solidFill>
                <a:effectLst/>
                <a:latin typeface="Constantia" panose="02030602050306030303" pitchFamily="18" charset="0"/>
              </a:rPr>
              <a:t>МАРІАН ФІТЦВОЛТЕР, ЄДИНА ДОЧКА ІРАФА ХАНТІНГДОНА</a:t>
            </a:r>
            <a:endParaRPr lang="uk-UA" sz="2400" b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88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532" y="1481958"/>
            <a:ext cx="3630011" cy="4840014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2839571" y="480114"/>
            <a:ext cx="3739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dirty="0" err="1" smtClean="0">
                <a:solidFill>
                  <a:schemeClr val="accent4">
                    <a:lumMod val="50000"/>
                  </a:schemeClr>
                </a:solidFill>
                <a:latin typeface="Constantia" panose="02030602050306030303" pitchFamily="18" charset="0"/>
              </a:rPr>
              <a:t>Асіціаційний</a:t>
            </a:r>
            <a:r>
              <a:rPr lang="uk-UA" sz="3200" b="1" i="1" dirty="0" smtClean="0">
                <a:solidFill>
                  <a:schemeClr val="accent4">
                    <a:lumMod val="50000"/>
                  </a:schemeClr>
                </a:solidFill>
                <a:latin typeface="Constantia" panose="02030602050306030303" pitchFamily="18" charset="0"/>
              </a:rPr>
              <a:t> кущ</a:t>
            </a:r>
            <a:endParaRPr lang="uk-UA" sz="32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Овальна виноска 7"/>
          <p:cNvSpPr/>
          <p:nvPr/>
        </p:nvSpPr>
        <p:spPr>
          <a:xfrm flipH="1">
            <a:off x="1040217" y="1049064"/>
            <a:ext cx="2887219" cy="1354521"/>
          </a:xfrm>
          <a:custGeom>
            <a:avLst/>
            <a:gdLst>
              <a:gd name="connsiteX0" fmla="*/ 803175 w 2753710"/>
              <a:gd name="connsiteY0" fmla="*/ 1028700 h 914400"/>
              <a:gd name="connsiteX1" fmla="*/ 700226 w 2753710"/>
              <a:gd name="connsiteY1" fmla="*/ 855383 h 914400"/>
              <a:gd name="connsiteX2" fmla="*/ 1007375 w 2753710"/>
              <a:gd name="connsiteY2" fmla="*/ 16770 h 914400"/>
              <a:gd name="connsiteX3" fmla="*/ 1752389 w 2753710"/>
              <a:gd name="connsiteY3" fmla="*/ 17335 h 914400"/>
              <a:gd name="connsiteX4" fmla="*/ 2043410 w 2753710"/>
              <a:gd name="connsiteY4" fmla="*/ 857253 h 914400"/>
              <a:gd name="connsiteX5" fmla="*/ 1198696 w 2753710"/>
              <a:gd name="connsiteY5" fmla="*/ 910557 h 914400"/>
              <a:gd name="connsiteX6" fmla="*/ 803175 w 2753710"/>
              <a:gd name="connsiteY6" fmla="*/ 1028700 h 914400"/>
              <a:gd name="connsiteX0" fmla="*/ 956 w 2887219"/>
              <a:gd name="connsiteY0" fmla="*/ 1354521 h 1354521"/>
              <a:gd name="connsiteX1" fmla="*/ 833428 w 2887219"/>
              <a:gd name="connsiteY1" fmla="*/ 855383 h 1354521"/>
              <a:gd name="connsiteX2" fmla="*/ 1140577 w 2887219"/>
              <a:gd name="connsiteY2" fmla="*/ 16770 h 1354521"/>
              <a:gd name="connsiteX3" fmla="*/ 1885591 w 2887219"/>
              <a:gd name="connsiteY3" fmla="*/ 17335 h 1354521"/>
              <a:gd name="connsiteX4" fmla="*/ 2176612 w 2887219"/>
              <a:gd name="connsiteY4" fmla="*/ 857253 h 1354521"/>
              <a:gd name="connsiteX5" fmla="*/ 1331898 w 2887219"/>
              <a:gd name="connsiteY5" fmla="*/ 910557 h 1354521"/>
              <a:gd name="connsiteX6" fmla="*/ 956 w 2887219"/>
              <a:gd name="connsiteY6" fmla="*/ 1354521 h 1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7219" h="1354521">
                <a:moveTo>
                  <a:pt x="956" y="1354521"/>
                </a:moveTo>
                <a:cubicBezTo>
                  <a:pt x="-33360" y="1296749"/>
                  <a:pt x="867744" y="913155"/>
                  <a:pt x="833428" y="855383"/>
                </a:cubicBezTo>
                <a:cubicBezTo>
                  <a:pt x="-234871" y="655214"/>
                  <a:pt x="-41069" y="126074"/>
                  <a:pt x="1140577" y="16770"/>
                </a:cubicBezTo>
                <a:cubicBezTo>
                  <a:pt x="1384352" y="-5780"/>
                  <a:pt x="1642128" y="-5584"/>
                  <a:pt x="1885591" y="17335"/>
                </a:cubicBezTo>
                <a:cubicBezTo>
                  <a:pt x="3068160" y="128659"/>
                  <a:pt x="3252144" y="659657"/>
                  <a:pt x="2176612" y="857253"/>
                </a:cubicBezTo>
                <a:cubicBezTo>
                  <a:pt x="1919396" y="904509"/>
                  <a:pt x="1623386" y="923188"/>
                  <a:pt x="1331898" y="910557"/>
                </a:cubicBezTo>
                <a:lnTo>
                  <a:pt x="956" y="1354521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ьна виноска 7"/>
          <p:cNvSpPr/>
          <p:nvPr/>
        </p:nvSpPr>
        <p:spPr>
          <a:xfrm flipH="1">
            <a:off x="561995" y="2451538"/>
            <a:ext cx="2887219" cy="1354521"/>
          </a:xfrm>
          <a:custGeom>
            <a:avLst/>
            <a:gdLst>
              <a:gd name="connsiteX0" fmla="*/ 803175 w 2753710"/>
              <a:gd name="connsiteY0" fmla="*/ 1028700 h 914400"/>
              <a:gd name="connsiteX1" fmla="*/ 700226 w 2753710"/>
              <a:gd name="connsiteY1" fmla="*/ 855383 h 914400"/>
              <a:gd name="connsiteX2" fmla="*/ 1007375 w 2753710"/>
              <a:gd name="connsiteY2" fmla="*/ 16770 h 914400"/>
              <a:gd name="connsiteX3" fmla="*/ 1752389 w 2753710"/>
              <a:gd name="connsiteY3" fmla="*/ 17335 h 914400"/>
              <a:gd name="connsiteX4" fmla="*/ 2043410 w 2753710"/>
              <a:gd name="connsiteY4" fmla="*/ 857253 h 914400"/>
              <a:gd name="connsiteX5" fmla="*/ 1198696 w 2753710"/>
              <a:gd name="connsiteY5" fmla="*/ 910557 h 914400"/>
              <a:gd name="connsiteX6" fmla="*/ 803175 w 2753710"/>
              <a:gd name="connsiteY6" fmla="*/ 1028700 h 914400"/>
              <a:gd name="connsiteX0" fmla="*/ 956 w 2887219"/>
              <a:gd name="connsiteY0" fmla="*/ 1354521 h 1354521"/>
              <a:gd name="connsiteX1" fmla="*/ 833428 w 2887219"/>
              <a:gd name="connsiteY1" fmla="*/ 855383 h 1354521"/>
              <a:gd name="connsiteX2" fmla="*/ 1140577 w 2887219"/>
              <a:gd name="connsiteY2" fmla="*/ 16770 h 1354521"/>
              <a:gd name="connsiteX3" fmla="*/ 1885591 w 2887219"/>
              <a:gd name="connsiteY3" fmla="*/ 17335 h 1354521"/>
              <a:gd name="connsiteX4" fmla="*/ 2176612 w 2887219"/>
              <a:gd name="connsiteY4" fmla="*/ 857253 h 1354521"/>
              <a:gd name="connsiteX5" fmla="*/ 1331898 w 2887219"/>
              <a:gd name="connsiteY5" fmla="*/ 910557 h 1354521"/>
              <a:gd name="connsiteX6" fmla="*/ 956 w 2887219"/>
              <a:gd name="connsiteY6" fmla="*/ 1354521 h 1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7219" h="1354521">
                <a:moveTo>
                  <a:pt x="956" y="1354521"/>
                </a:moveTo>
                <a:cubicBezTo>
                  <a:pt x="-33360" y="1296749"/>
                  <a:pt x="867744" y="913155"/>
                  <a:pt x="833428" y="855383"/>
                </a:cubicBezTo>
                <a:cubicBezTo>
                  <a:pt x="-234871" y="655214"/>
                  <a:pt x="-41069" y="126074"/>
                  <a:pt x="1140577" y="16770"/>
                </a:cubicBezTo>
                <a:cubicBezTo>
                  <a:pt x="1384352" y="-5780"/>
                  <a:pt x="1642128" y="-5584"/>
                  <a:pt x="1885591" y="17335"/>
                </a:cubicBezTo>
                <a:cubicBezTo>
                  <a:pt x="3068160" y="128659"/>
                  <a:pt x="3252144" y="659657"/>
                  <a:pt x="2176612" y="857253"/>
                </a:cubicBezTo>
                <a:cubicBezTo>
                  <a:pt x="1919396" y="904509"/>
                  <a:pt x="1623386" y="923188"/>
                  <a:pt x="1331898" y="910557"/>
                </a:cubicBezTo>
                <a:lnTo>
                  <a:pt x="956" y="1354521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ьна виноска 7"/>
          <p:cNvSpPr/>
          <p:nvPr/>
        </p:nvSpPr>
        <p:spPr>
          <a:xfrm flipH="1">
            <a:off x="472648" y="3760074"/>
            <a:ext cx="2887219" cy="1354521"/>
          </a:xfrm>
          <a:custGeom>
            <a:avLst/>
            <a:gdLst>
              <a:gd name="connsiteX0" fmla="*/ 803175 w 2753710"/>
              <a:gd name="connsiteY0" fmla="*/ 1028700 h 914400"/>
              <a:gd name="connsiteX1" fmla="*/ 700226 w 2753710"/>
              <a:gd name="connsiteY1" fmla="*/ 855383 h 914400"/>
              <a:gd name="connsiteX2" fmla="*/ 1007375 w 2753710"/>
              <a:gd name="connsiteY2" fmla="*/ 16770 h 914400"/>
              <a:gd name="connsiteX3" fmla="*/ 1752389 w 2753710"/>
              <a:gd name="connsiteY3" fmla="*/ 17335 h 914400"/>
              <a:gd name="connsiteX4" fmla="*/ 2043410 w 2753710"/>
              <a:gd name="connsiteY4" fmla="*/ 857253 h 914400"/>
              <a:gd name="connsiteX5" fmla="*/ 1198696 w 2753710"/>
              <a:gd name="connsiteY5" fmla="*/ 910557 h 914400"/>
              <a:gd name="connsiteX6" fmla="*/ 803175 w 2753710"/>
              <a:gd name="connsiteY6" fmla="*/ 1028700 h 914400"/>
              <a:gd name="connsiteX0" fmla="*/ 956 w 2887219"/>
              <a:gd name="connsiteY0" fmla="*/ 1354521 h 1354521"/>
              <a:gd name="connsiteX1" fmla="*/ 833428 w 2887219"/>
              <a:gd name="connsiteY1" fmla="*/ 855383 h 1354521"/>
              <a:gd name="connsiteX2" fmla="*/ 1140577 w 2887219"/>
              <a:gd name="connsiteY2" fmla="*/ 16770 h 1354521"/>
              <a:gd name="connsiteX3" fmla="*/ 1885591 w 2887219"/>
              <a:gd name="connsiteY3" fmla="*/ 17335 h 1354521"/>
              <a:gd name="connsiteX4" fmla="*/ 2176612 w 2887219"/>
              <a:gd name="connsiteY4" fmla="*/ 857253 h 1354521"/>
              <a:gd name="connsiteX5" fmla="*/ 1331898 w 2887219"/>
              <a:gd name="connsiteY5" fmla="*/ 910557 h 1354521"/>
              <a:gd name="connsiteX6" fmla="*/ 956 w 2887219"/>
              <a:gd name="connsiteY6" fmla="*/ 1354521 h 1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7219" h="1354521">
                <a:moveTo>
                  <a:pt x="956" y="1354521"/>
                </a:moveTo>
                <a:cubicBezTo>
                  <a:pt x="-33360" y="1296749"/>
                  <a:pt x="867744" y="913155"/>
                  <a:pt x="833428" y="855383"/>
                </a:cubicBezTo>
                <a:cubicBezTo>
                  <a:pt x="-234871" y="655214"/>
                  <a:pt x="-41069" y="126074"/>
                  <a:pt x="1140577" y="16770"/>
                </a:cubicBezTo>
                <a:cubicBezTo>
                  <a:pt x="1384352" y="-5780"/>
                  <a:pt x="1642128" y="-5584"/>
                  <a:pt x="1885591" y="17335"/>
                </a:cubicBezTo>
                <a:cubicBezTo>
                  <a:pt x="3068160" y="128659"/>
                  <a:pt x="3252144" y="659657"/>
                  <a:pt x="2176612" y="857253"/>
                </a:cubicBezTo>
                <a:cubicBezTo>
                  <a:pt x="1919396" y="904509"/>
                  <a:pt x="1623386" y="923188"/>
                  <a:pt x="1331898" y="910557"/>
                </a:cubicBezTo>
                <a:lnTo>
                  <a:pt x="956" y="1354521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Овальна виноска 7"/>
          <p:cNvSpPr/>
          <p:nvPr/>
        </p:nvSpPr>
        <p:spPr>
          <a:xfrm>
            <a:off x="5692412" y="1117799"/>
            <a:ext cx="2833600" cy="1354521"/>
          </a:xfrm>
          <a:custGeom>
            <a:avLst/>
            <a:gdLst>
              <a:gd name="connsiteX0" fmla="*/ 803175 w 2753710"/>
              <a:gd name="connsiteY0" fmla="*/ 1028700 h 914400"/>
              <a:gd name="connsiteX1" fmla="*/ 700226 w 2753710"/>
              <a:gd name="connsiteY1" fmla="*/ 855383 h 914400"/>
              <a:gd name="connsiteX2" fmla="*/ 1007375 w 2753710"/>
              <a:gd name="connsiteY2" fmla="*/ 16770 h 914400"/>
              <a:gd name="connsiteX3" fmla="*/ 1752389 w 2753710"/>
              <a:gd name="connsiteY3" fmla="*/ 17335 h 914400"/>
              <a:gd name="connsiteX4" fmla="*/ 2043410 w 2753710"/>
              <a:gd name="connsiteY4" fmla="*/ 857253 h 914400"/>
              <a:gd name="connsiteX5" fmla="*/ 1198696 w 2753710"/>
              <a:gd name="connsiteY5" fmla="*/ 910557 h 914400"/>
              <a:gd name="connsiteX6" fmla="*/ 803175 w 2753710"/>
              <a:gd name="connsiteY6" fmla="*/ 1028700 h 914400"/>
              <a:gd name="connsiteX0" fmla="*/ 956 w 2887219"/>
              <a:gd name="connsiteY0" fmla="*/ 1354521 h 1354521"/>
              <a:gd name="connsiteX1" fmla="*/ 833428 w 2887219"/>
              <a:gd name="connsiteY1" fmla="*/ 855383 h 1354521"/>
              <a:gd name="connsiteX2" fmla="*/ 1140577 w 2887219"/>
              <a:gd name="connsiteY2" fmla="*/ 16770 h 1354521"/>
              <a:gd name="connsiteX3" fmla="*/ 1885591 w 2887219"/>
              <a:gd name="connsiteY3" fmla="*/ 17335 h 1354521"/>
              <a:gd name="connsiteX4" fmla="*/ 2176612 w 2887219"/>
              <a:gd name="connsiteY4" fmla="*/ 857253 h 1354521"/>
              <a:gd name="connsiteX5" fmla="*/ 1331898 w 2887219"/>
              <a:gd name="connsiteY5" fmla="*/ 910557 h 1354521"/>
              <a:gd name="connsiteX6" fmla="*/ 956 w 2887219"/>
              <a:gd name="connsiteY6" fmla="*/ 1354521 h 1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7219" h="1354521">
                <a:moveTo>
                  <a:pt x="956" y="1354521"/>
                </a:moveTo>
                <a:cubicBezTo>
                  <a:pt x="-33360" y="1296749"/>
                  <a:pt x="867744" y="913155"/>
                  <a:pt x="833428" y="855383"/>
                </a:cubicBezTo>
                <a:cubicBezTo>
                  <a:pt x="-234871" y="655214"/>
                  <a:pt x="-41069" y="126074"/>
                  <a:pt x="1140577" y="16770"/>
                </a:cubicBezTo>
                <a:cubicBezTo>
                  <a:pt x="1384352" y="-5780"/>
                  <a:pt x="1642128" y="-5584"/>
                  <a:pt x="1885591" y="17335"/>
                </a:cubicBezTo>
                <a:cubicBezTo>
                  <a:pt x="3068160" y="128659"/>
                  <a:pt x="3252144" y="659657"/>
                  <a:pt x="2176612" y="857253"/>
                </a:cubicBezTo>
                <a:cubicBezTo>
                  <a:pt x="1919396" y="904509"/>
                  <a:pt x="1623386" y="923188"/>
                  <a:pt x="1331898" y="910557"/>
                </a:cubicBezTo>
                <a:lnTo>
                  <a:pt x="956" y="1354521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Овальна виноска 7"/>
          <p:cNvSpPr/>
          <p:nvPr/>
        </p:nvSpPr>
        <p:spPr>
          <a:xfrm>
            <a:off x="6112827" y="2547444"/>
            <a:ext cx="2833600" cy="1354521"/>
          </a:xfrm>
          <a:custGeom>
            <a:avLst/>
            <a:gdLst>
              <a:gd name="connsiteX0" fmla="*/ 803175 w 2753710"/>
              <a:gd name="connsiteY0" fmla="*/ 1028700 h 914400"/>
              <a:gd name="connsiteX1" fmla="*/ 700226 w 2753710"/>
              <a:gd name="connsiteY1" fmla="*/ 855383 h 914400"/>
              <a:gd name="connsiteX2" fmla="*/ 1007375 w 2753710"/>
              <a:gd name="connsiteY2" fmla="*/ 16770 h 914400"/>
              <a:gd name="connsiteX3" fmla="*/ 1752389 w 2753710"/>
              <a:gd name="connsiteY3" fmla="*/ 17335 h 914400"/>
              <a:gd name="connsiteX4" fmla="*/ 2043410 w 2753710"/>
              <a:gd name="connsiteY4" fmla="*/ 857253 h 914400"/>
              <a:gd name="connsiteX5" fmla="*/ 1198696 w 2753710"/>
              <a:gd name="connsiteY5" fmla="*/ 910557 h 914400"/>
              <a:gd name="connsiteX6" fmla="*/ 803175 w 2753710"/>
              <a:gd name="connsiteY6" fmla="*/ 1028700 h 914400"/>
              <a:gd name="connsiteX0" fmla="*/ 956 w 2887219"/>
              <a:gd name="connsiteY0" fmla="*/ 1354521 h 1354521"/>
              <a:gd name="connsiteX1" fmla="*/ 833428 w 2887219"/>
              <a:gd name="connsiteY1" fmla="*/ 855383 h 1354521"/>
              <a:gd name="connsiteX2" fmla="*/ 1140577 w 2887219"/>
              <a:gd name="connsiteY2" fmla="*/ 16770 h 1354521"/>
              <a:gd name="connsiteX3" fmla="*/ 1885591 w 2887219"/>
              <a:gd name="connsiteY3" fmla="*/ 17335 h 1354521"/>
              <a:gd name="connsiteX4" fmla="*/ 2176612 w 2887219"/>
              <a:gd name="connsiteY4" fmla="*/ 857253 h 1354521"/>
              <a:gd name="connsiteX5" fmla="*/ 1331898 w 2887219"/>
              <a:gd name="connsiteY5" fmla="*/ 910557 h 1354521"/>
              <a:gd name="connsiteX6" fmla="*/ 956 w 2887219"/>
              <a:gd name="connsiteY6" fmla="*/ 1354521 h 1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7219" h="1354521">
                <a:moveTo>
                  <a:pt x="956" y="1354521"/>
                </a:moveTo>
                <a:cubicBezTo>
                  <a:pt x="-33360" y="1296749"/>
                  <a:pt x="867744" y="913155"/>
                  <a:pt x="833428" y="855383"/>
                </a:cubicBezTo>
                <a:cubicBezTo>
                  <a:pt x="-234871" y="655214"/>
                  <a:pt x="-41069" y="126074"/>
                  <a:pt x="1140577" y="16770"/>
                </a:cubicBezTo>
                <a:cubicBezTo>
                  <a:pt x="1384352" y="-5780"/>
                  <a:pt x="1642128" y="-5584"/>
                  <a:pt x="1885591" y="17335"/>
                </a:cubicBezTo>
                <a:cubicBezTo>
                  <a:pt x="3068160" y="128659"/>
                  <a:pt x="3252144" y="659657"/>
                  <a:pt x="2176612" y="857253"/>
                </a:cubicBezTo>
                <a:cubicBezTo>
                  <a:pt x="1919396" y="904509"/>
                  <a:pt x="1623386" y="923188"/>
                  <a:pt x="1331898" y="910557"/>
                </a:cubicBezTo>
                <a:lnTo>
                  <a:pt x="956" y="1354521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Овальна виноска 7"/>
          <p:cNvSpPr/>
          <p:nvPr/>
        </p:nvSpPr>
        <p:spPr>
          <a:xfrm>
            <a:off x="6157099" y="3866492"/>
            <a:ext cx="2833600" cy="1354521"/>
          </a:xfrm>
          <a:custGeom>
            <a:avLst/>
            <a:gdLst>
              <a:gd name="connsiteX0" fmla="*/ 803175 w 2753710"/>
              <a:gd name="connsiteY0" fmla="*/ 1028700 h 914400"/>
              <a:gd name="connsiteX1" fmla="*/ 700226 w 2753710"/>
              <a:gd name="connsiteY1" fmla="*/ 855383 h 914400"/>
              <a:gd name="connsiteX2" fmla="*/ 1007375 w 2753710"/>
              <a:gd name="connsiteY2" fmla="*/ 16770 h 914400"/>
              <a:gd name="connsiteX3" fmla="*/ 1752389 w 2753710"/>
              <a:gd name="connsiteY3" fmla="*/ 17335 h 914400"/>
              <a:gd name="connsiteX4" fmla="*/ 2043410 w 2753710"/>
              <a:gd name="connsiteY4" fmla="*/ 857253 h 914400"/>
              <a:gd name="connsiteX5" fmla="*/ 1198696 w 2753710"/>
              <a:gd name="connsiteY5" fmla="*/ 910557 h 914400"/>
              <a:gd name="connsiteX6" fmla="*/ 803175 w 2753710"/>
              <a:gd name="connsiteY6" fmla="*/ 1028700 h 914400"/>
              <a:gd name="connsiteX0" fmla="*/ 956 w 2887219"/>
              <a:gd name="connsiteY0" fmla="*/ 1354521 h 1354521"/>
              <a:gd name="connsiteX1" fmla="*/ 833428 w 2887219"/>
              <a:gd name="connsiteY1" fmla="*/ 855383 h 1354521"/>
              <a:gd name="connsiteX2" fmla="*/ 1140577 w 2887219"/>
              <a:gd name="connsiteY2" fmla="*/ 16770 h 1354521"/>
              <a:gd name="connsiteX3" fmla="*/ 1885591 w 2887219"/>
              <a:gd name="connsiteY3" fmla="*/ 17335 h 1354521"/>
              <a:gd name="connsiteX4" fmla="*/ 2176612 w 2887219"/>
              <a:gd name="connsiteY4" fmla="*/ 857253 h 1354521"/>
              <a:gd name="connsiteX5" fmla="*/ 1331898 w 2887219"/>
              <a:gd name="connsiteY5" fmla="*/ 910557 h 1354521"/>
              <a:gd name="connsiteX6" fmla="*/ 956 w 2887219"/>
              <a:gd name="connsiteY6" fmla="*/ 1354521 h 1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7219" h="1354521">
                <a:moveTo>
                  <a:pt x="956" y="1354521"/>
                </a:moveTo>
                <a:cubicBezTo>
                  <a:pt x="-33360" y="1296749"/>
                  <a:pt x="867744" y="913155"/>
                  <a:pt x="833428" y="855383"/>
                </a:cubicBezTo>
                <a:cubicBezTo>
                  <a:pt x="-234871" y="655214"/>
                  <a:pt x="-41069" y="126074"/>
                  <a:pt x="1140577" y="16770"/>
                </a:cubicBezTo>
                <a:cubicBezTo>
                  <a:pt x="1384352" y="-5780"/>
                  <a:pt x="1642128" y="-5584"/>
                  <a:pt x="1885591" y="17335"/>
                </a:cubicBezTo>
                <a:cubicBezTo>
                  <a:pt x="3068160" y="128659"/>
                  <a:pt x="3252144" y="659657"/>
                  <a:pt x="2176612" y="857253"/>
                </a:cubicBezTo>
                <a:cubicBezTo>
                  <a:pt x="1919396" y="904509"/>
                  <a:pt x="1623386" y="923188"/>
                  <a:pt x="1331898" y="910557"/>
                </a:cubicBezTo>
                <a:lnTo>
                  <a:pt x="956" y="1354521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Овальна виноска 7"/>
          <p:cNvSpPr/>
          <p:nvPr/>
        </p:nvSpPr>
        <p:spPr>
          <a:xfrm flipV="1">
            <a:off x="5839548" y="5185541"/>
            <a:ext cx="2833600" cy="1354520"/>
          </a:xfrm>
          <a:custGeom>
            <a:avLst/>
            <a:gdLst>
              <a:gd name="connsiteX0" fmla="*/ 803175 w 2753710"/>
              <a:gd name="connsiteY0" fmla="*/ 1028700 h 914400"/>
              <a:gd name="connsiteX1" fmla="*/ 700226 w 2753710"/>
              <a:gd name="connsiteY1" fmla="*/ 855383 h 914400"/>
              <a:gd name="connsiteX2" fmla="*/ 1007375 w 2753710"/>
              <a:gd name="connsiteY2" fmla="*/ 16770 h 914400"/>
              <a:gd name="connsiteX3" fmla="*/ 1752389 w 2753710"/>
              <a:gd name="connsiteY3" fmla="*/ 17335 h 914400"/>
              <a:gd name="connsiteX4" fmla="*/ 2043410 w 2753710"/>
              <a:gd name="connsiteY4" fmla="*/ 857253 h 914400"/>
              <a:gd name="connsiteX5" fmla="*/ 1198696 w 2753710"/>
              <a:gd name="connsiteY5" fmla="*/ 910557 h 914400"/>
              <a:gd name="connsiteX6" fmla="*/ 803175 w 2753710"/>
              <a:gd name="connsiteY6" fmla="*/ 1028700 h 914400"/>
              <a:gd name="connsiteX0" fmla="*/ 956 w 2887219"/>
              <a:gd name="connsiteY0" fmla="*/ 1354521 h 1354521"/>
              <a:gd name="connsiteX1" fmla="*/ 833428 w 2887219"/>
              <a:gd name="connsiteY1" fmla="*/ 855383 h 1354521"/>
              <a:gd name="connsiteX2" fmla="*/ 1140577 w 2887219"/>
              <a:gd name="connsiteY2" fmla="*/ 16770 h 1354521"/>
              <a:gd name="connsiteX3" fmla="*/ 1885591 w 2887219"/>
              <a:gd name="connsiteY3" fmla="*/ 17335 h 1354521"/>
              <a:gd name="connsiteX4" fmla="*/ 2176612 w 2887219"/>
              <a:gd name="connsiteY4" fmla="*/ 857253 h 1354521"/>
              <a:gd name="connsiteX5" fmla="*/ 1331898 w 2887219"/>
              <a:gd name="connsiteY5" fmla="*/ 910557 h 1354521"/>
              <a:gd name="connsiteX6" fmla="*/ 956 w 2887219"/>
              <a:gd name="connsiteY6" fmla="*/ 1354521 h 1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7219" h="1354521">
                <a:moveTo>
                  <a:pt x="956" y="1354521"/>
                </a:moveTo>
                <a:cubicBezTo>
                  <a:pt x="-33360" y="1296749"/>
                  <a:pt x="867744" y="913155"/>
                  <a:pt x="833428" y="855383"/>
                </a:cubicBezTo>
                <a:cubicBezTo>
                  <a:pt x="-234871" y="655214"/>
                  <a:pt x="-41069" y="126074"/>
                  <a:pt x="1140577" y="16770"/>
                </a:cubicBezTo>
                <a:cubicBezTo>
                  <a:pt x="1384352" y="-5780"/>
                  <a:pt x="1642128" y="-5584"/>
                  <a:pt x="1885591" y="17335"/>
                </a:cubicBezTo>
                <a:cubicBezTo>
                  <a:pt x="3068160" y="128659"/>
                  <a:pt x="3252144" y="659657"/>
                  <a:pt x="2176612" y="857253"/>
                </a:cubicBezTo>
                <a:cubicBezTo>
                  <a:pt x="1919396" y="904509"/>
                  <a:pt x="1623386" y="923188"/>
                  <a:pt x="1331898" y="910557"/>
                </a:cubicBezTo>
                <a:lnTo>
                  <a:pt x="956" y="1354521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Овальна виноска 7"/>
          <p:cNvSpPr/>
          <p:nvPr/>
        </p:nvSpPr>
        <p:spPr>
          <a:xfrm flipH="1" flipV="1">
            <a:off x="847996" y="5144813"/>
            <a:ext cx="2887219" cy="1395248"/>
          </a:xfrm>
          <a:custGeom>
            <a:avLst/>
            <a:gdLst>
              <a:gd name="connsiteX0" fmla="*/ 803175 w 2753710"/>
              <a:gd name="connsiteY0" fmla="*/ 1028700 h 914400"/>
              <a:gd name="connsiteX1" fmla="*/ 700226 w 2753710"/>
              <a:gd name="connsiteY1" fmla="*/ 855383 h 914400"/>
              <a:gd name="connsiteX2" fmla="*/ 1007375 w 2753710"/>
              <a:gd name="connsiteY2" fmla="*/ 16770 h 914400"/>
              <a:gd name="connsiteX3" fmla="*/ 1752389 w 2753710"/>
              <a:gd name="connsiteY3" fmla="*/ 17335 h 914400"/>
              <a:gd name="connsiteX4" fmla="*/ 2043410 w 2753710"/>
              <a:gd name="connsiteY4" fmla="*/ 857253 h 914400"/>
              <a:gd name="connsiteX5" fmla="*/ 1198696 w 2753710"/>
              <a:gd name="connsiteY5" fmla="*/ 910557 h 914400"/>
              <a:gd name="connsiteX6" fmla="*/ 803175 w 2753710"/>
              <a:gd name="connsiteY6" fmla="*/ 1028700 h 914400"/>
              <a:gd name="connsiteX0" fmla="*/ 956 w 2887219"/>
              <a:gd name="connsiteY0" fmla="*/ 1354521 h 1354521"/>
              <a:gd name="connsiteX1" fmla="*/ 833428 w 2887219"/>
              <a:gd name="connsiteY1" fmla="*/ 855383 h 1354521"/>
              <a:gd name="connsiteX2" fmla="*/ 1140577 w 2887219"/>
              <a:gd name="connsiteY2" fmla="*/ 16770 h 1354521"/>
              <a:gd name="connsiteX3" fmla="*/ 1885591 w 2887219"/>
              <a:gd name="connsiteY3" fmla="*/ 17335 h 1354521"/>
              <a:gd name="connsiteX4" fmla="*/ 2176612 w 2887219"/>
              <a:gd name="connsiteY4" fmla="*/ 857253 h 1354521"/>
              <a:gd name="connsiteX5" fmla="*/ 1331898 w 2887219"/>
              <a:gd name="connsiteY5" fmla="*/ 910557 h 1354521"/>
              <a:gd name="connsiteX6" fmla="*/ 956 w 2887219"/>
              <a:gd name="connsiteY6" fmla="*/ 1354521 h 1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7219" h="1354521">
                <a:moveTo>
                  <a:pt x="956" y="1354521"/>
                </a:moveTo>
                <a:cubicBezTo>
                  <a:pt x="-33360" y="1296749"/>
                  <a:pt x="867744" y="913155"/>
                  <a:pt x="833428" y="855383"/>
                </a:cubicBezTo>
                <a:cubicBezTo>
                  <a:pt x="-234871" y="655214"/>
                  <a:pt x="-41069" y="126074"/>
                  <a:pt x="1140577" y="16770"/>
                </a:cubicBezTo>
                <a:cubicBezTo>
                  <a:pt x="1384352" y="-5780"/>
                  <a:pt x="1642128" y="-5584"/>
                  <a:pt x="1885591" y="17335"/>
                </a:cubicBezTo>
                <a:cubicBezTo>
                  <a:pt x="3068160" y="128659"/>
                  <a:pt x="3252144" y="659657"/>
                  <a:pt x="2176612" y="857253"/>
                </a:cubicBezTo>
                <a:cubicBezTo>
                  <a:pt x="1919396" y="904509"/>
                  <a:pt x="1623386" y="923188"/>
                  <a:pt x="1331898" y="910557"/>
                </a:cubicBezTo>
                <a:lnTo>
                  <a:pt x="956" y="1354521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5263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31228" y="1094172"/>
            <a:ext cx="64796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Вальтер Скотт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«Айвенго»</a:t>
            </a:r>
          </a:p>
          <a:p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М.А.Гершензон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«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Гуд»</a:t>
            </a:r>
          </a:p>
          <a:p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Леонид 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Філатов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«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Велике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кохання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Гуда»</a:t>
            </a:r>
          </a:p>
          <a:p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О. Дюма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«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Гуд — король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разбійників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О. Дюма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«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Гуд у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вигнанні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Софія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Радзієвська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«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Тисячолітня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ніч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»</a:t>
            </a:r>
            <a:endParaRPr lang="ru-RU" altLang="uk-UA" dirty="0" smtClean="0">
              <a:solidFill>
                <a:srgbClr val="002060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2054772" y="2995643"/>
            <a:ext cx="692106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«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Пригоди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Гуда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» (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The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Adventures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of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Robin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Hood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) (1938), 3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премії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«Оскар.</a:t>
            </a:r>
          </a:p>
          <a:p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Мультфільм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«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Гуд»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(1973),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створений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студією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Діснея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 «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и 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Меріан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»  (1976),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фільм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в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ролі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Робіна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 —Шон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Коннері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 «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Стріли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Гуда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» (1976),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фільм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в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ролі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Робіна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 — Борис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Хмельницький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Телевізійний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серіал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«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з Шервуда»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(1983-1985) —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містика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фентезі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істория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 «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Гуд, принц 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грабіжників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»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(1991) —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бойовик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з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Кевіном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Костнером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Телевізійний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серіал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«</a:t>
            </a:r>
            <a:r>
              <a:rPr lang="ru-RU" altLang="uk-UA" b="1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</a:t>
            </a:r>
            <a:r>
              <a:rPr lang="ru-RU" altLang="uk-UA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Гуд»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(2006),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телекомпанія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ВВС. У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ролі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Робіна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- Йонас </a:t>
            </a:r>
            <a:r>
              <a:rPr lang="ru-RU" altLang="uk-UA" dirty="0" err="1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Армстронг</a:t>
            </a:r>
            <a:r>
              <a:rPr lang="ru-RU" altLang="uk-UA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.</a:t>
            </a:r>
            <a:endParaRPr lang="ru-RU" altLang="uk-UA" dirty="0" smtClean="0">
              <a:solidFill>
                <a:srgbClr val="002060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094854" y="140065"/>
            <a:ext cx="58629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КНИГИ ТА ФІЛЬМИ</a:t>
            </a:r>
          </a:p>
          <a:p>
            <a:pPr algn="ctr"/>
            <a:r>
              <a:rPr lang="uk-UA" sz="2800" b="1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ПРО РОБІН ГУДА</a:t>
            </a:r>
            <a:endParaRPr lang="uk-UA" sz="2800" dirty="0"/>
          </a:p>
        </p:txBody>
      </p:sp>
      <p:pic>
        <p:nvPicPr>
          <p:cNvPr id="5" name="Рисунок 4" descr="718162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8DE"/>
              </a:clrFrom>
              <a:clrTo>
                <a:srgbClr val="FFF8D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066" y="877896"/>
            <a:ext cx="2460429" cy="212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Кінематограф у Хмельницькому. Пройди тест з історії : 05:11:2017 - vsim.u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15933">
            <a:off x="294291" y="3197382"/>
            <a:ext cx="1824227" cy="122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183145"/>
      </p:ext>
    </p:extLst>
  </p:cSld>
  <p:clrMapOvr>
    <a:masterClrMapping/>
  </p:clrMapOvr>
</p:sld>
</file>

<file path=ppt/theme/theme1.xml><?xml version="1.0" encoding="utf-8"?>
<a:theme xmlns:a="http://schemas.openxmlformats.org/drawingml/2006/main" name="Робін Гуд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Робін Гуд" id="{CD5323AE-AD2B-482D-B927-6D4A20DAD4E3}" vid="{2D588B5D-99B3-4EFF-9AB9-DD24386D3F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</TotalTime>
  <Words>937</Words>
  <Application>Microsoft Office PowerPoint</Application>
  <PresentationFormat>Екран (4:3)</PresentationFormat>
  <Paragraphs>75</Paragraphs>
  <Slides>21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9" baseType="lpstr">
      <vt:lpstr>Arial</vt:lpstr>
      <vt:lpstr>Book Antiqua</vt:lpstr>
      <vt:lpstr>Calibri</vt:lpstr>
      <vt:lpstr>Constantia</vt:lpstr>
      <vt:lpstr>Monotype Corsiva</vt:lpstr>
      <vt:lpstr>Times New Roman</vt:lpstr>
      <vt:lpstr>Wingdings</vt:lpstr>
      <vt:lpstr>Робін Гуд</vt:lpstr>
      <vt:lpstr>«Як Робін Гуд став розбійником». Образ народного захисника Робіна Гуда.  «Поєдинок Робіна Гуда з Гаєм Гізборном». Ідеї свободи і служіння народові.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Інститут Модернізації та Змісту освіти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«Як Робін Гуд став розбійником». Образ народного захисника Робіна Гуда.  «Поєдинок Робіна Гуда з Гаєм Гізборном». Ідеї свободи і служіння народові.</dc:title>
  <dc:creator>TS</dc:creator>
  <cp:lastModifiedBy>TS</cp:lastModifiedBy>
  <cp:revision>16</cp:revision>
  <dcterms:created xsi:type="dcterms:W3CDTF">2022-09-11T07:21:45Z</dcterms:created>
  <dcterms:modified xsi:type="dcterms:W3CDTF">2022-09-11T11:33:33Z</dcterms:modified>
</cp:coreProperties>
</file>