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92" r:id="rId7"/>
    <p:sldId id="293" r:id="rId8"/>
    <p:sldId id="287" r:id="rId9"/>
    <p:sldId id="283" r:id="rId10"/>
    <p:sldId id="294" r:id="rId11"/>
    <p:sldId id="263" r:id="rId12"/>
    <p:sldId id="264" r:id="rId13"/>
    <p:sldId id="265" r:id="rId14"/>
    <p:sldId id="282" r:id="rId15"/>
    <p:sldId id="281" r:id="rId16"/>
    <p:sldId id="288" r:id="rId17"/>
    <p:sldId id="284" r:id="rId18"/>
    <p:sldId id="285" r:id="rId19"/>
    <p:sldId id="270" r:id="rId20"/>
    <p:sldId id="31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4618"/>
    <a:srgbClr val="1E6021"/>
    <a:srgbClr val="0B01CF"/>
    <a:srgbClr val="381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71" autoAdjust="0"/>
    <p:restoredTop sz="94086" autoAdjust="0"/>
  </p:normalViewPr>
  <p:slideViewPr>
    <p:cSldViewPr>
      <p:cViewPr varScale="1">
        <p:scale>
          <a:sx n="69" d="100"/>
          <a:sy n="69" d="100"/>
        </p:scale>
        <p:origin x="-138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3.bp.blogspot.com/_LAqt37Z68ck/R3ZrpBjCI_I/AAAAAAAAAB0/FwFlaL4IwwI/s1600-h/samveda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gif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gif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gif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Vedy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03648" y="1340768"/>
            <a:ext cx="64087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Веди</a:t>
            </a:r>
            <a:r>
              <a:rPr lang="uk-UA" sz="4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ctr"/>
            <a:r>
              <a:rPr lang="uk-UA" sz="4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як </a:t>
            </a:r>
            <a:r>
              <a:rPr lang="uk-UA" sz="40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пам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’</a:t>
            </a:r>
            <a:r>
              <a:rPr lang="uk-UA" sz="4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ятка індоєвропейської словесності</a:t>
            </a:r>
            <a:endParaRPr lang="uk-UA" sz="4000" b="1" dirty="0">
              <a:solidFill>
                <a:schemeClr val="accent5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4509120"/>
            <a:ext cx="41044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Підготувала вчитель 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зарубіжної літератури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Травневської ЗОШ І –ІІ ст.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ім. Назарія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Войтовича</a:t>
            </a:r>
            <a:endParaRPr lang="uk-UA" b="1" dirty="0" smtClean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Збаразького району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Тернопільської обла</a:t>
            </a:r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сті</a:t>
            </a:r>
          </a:p>
          <a:p>
            <a:pPr algn="ctr"/>
            <a:r>
              <a:rPr lang="uk-UA" sz="2400" b="1" i="1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Губич Г.І.</a:t>
            </a:r>
            <a:endParaRPr lang="uk-UA" sz="2400" b="1" i="1" dirty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-2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584"/>
            <a:ext cx="9144000" cy="686158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6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edi-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1" y="1975051"/>
            <a:ext cx="7128792" cy="4550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95536" y="476672"/>
            <a:ext cx="8352928" cy="86177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Мета</a:t>
            </a:r>
            <a:r>
              <a:rPr lang="uk-UA" b="1" dirty="0" smtClean="0">
                <a:solidFill>
                  <a:srgbClr val="C00000"/>
                </a:solidFill>
                <a:latin typeface="Arial Black" pitchFamily="34" charset="0"/>
                <a:ea typeface="Verdana" pitchFamily="34" charset="0"/>
                <a:cs typeface="Verdana" pitchFamily="34" charset="0"/>
              </a:rPr>
              <a:t>:</a:t>
            </a:r>
            <a:r>
              <a:rPr lang="uk-UA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uk-UA" sz="1600" b="1" dirty="0" smtClean="0">
                <a:latin typeface="Arial Black" pitchFamily="34" charset="0"/>
                <a:ea typeface="Verdana" pitchFamily="34" charset="0"/>
                <a:cs typeface="Verdana" pitchFamily="34" charset="0"/>
              </a:rPr>
              <a:t>розглянути Веди як </a:t>
            </a:r>
            <a:r>
              <a:rPr lang="uk-UA" sz="1600" b="1" dirty="0" err="1" smtClean="0">
                <a:latin typeface="Arial Black" pitchFamily="34" charset="0"/>
                <a:ea typeface="Verdana" pitchFamily="34" charset="0"/>
                <a:cs typeface="Verdana" pitchFamily="34" charset="0"/>
              </a:rPr>
              <a:t>пам</a:t>
            </a:r>
            <a:r>
              <a:rPr lang="en-US" sz="1600" b="1" dirty="0" smtClean="0">
                <a:latin typeface="Arial Black" pitchFamily="34" charset="0"/>
                <a:ea typeface="Verdana" pitchFamily="34" charset="0"/>
                <a:cs typeface="Verdana" pitchFamily="34" charset="0"/>
              </a:rPr>
              <a:t>’</a:t>
            </a:r>
            <a:r>
              <a:rPr lang="uk-UA" sz="1600" b="1" dirty="0" smtClean="0">
                <a:latin typeface="Arial Black" pitchFamily="34" charset="0"/>
                <a:ea typeface="Verdana" pitchFamily="34" charset="0"/>
                <a:cs typeface="Verdana" pitchFamily="34" charset="0"/>
              </a:rPr>
              <a:t>ятку </a:t>
            </a:r>
            <a:r>
              <a:rPr lang="uk-UA" sz="1600" b="1" dirty="0" smtClean="0">
                <a:latin typeface="Arial Black" pitchFamily="34" charset="0"/>
                <a:ea typeface="Verdana" pitchFamily="34" charset="0"/>
                <a:cs typeface="Verdana" pitchFamily="34" charset="0"/>
              </a:rPr>
              <a:t>індоєвропейської словесності, розвивати </a:t>
            </a:r>
            <a:r>
              <a:rPr lang="uk-UA" sz="1600" b="1" dirty="0" smtClean="0">
                <a:latin typeface="Arial Black" pitchFamily="34" charset="0"/>
                <a:ea typeface="Verdana" pitchFamily="34" charset="0"/>
                <a:cs typeface="Verdana" pitchFamily="34" charset="0"/>
              </a:rPr>
              <a:t>естетичні смаки учнів; виховувати терпимість до культури та релігійних  поглядів інших народів світу.         </a:t>
            </a:r>
            <a:endParaRPr lang="uk-UA" sz="1600" b="1" dirty="0">
              <a:latin typeface="Arial Black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9" name="Picture 5" descr="C:\Users\Наталя\Desktop\різне\Губич Галина\мама2\bhxiwi0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869160"/>
            <a:ext cx="2880320" cy="198884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8-7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-8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1052736"/>
            <a:ext cx="4824536" cy="4680520"/>
          </a:xfrm>
          <a:prstGeom prst="rect">
            <a:avLst/>
          </a:prstGeom>
        </p:spPr>
      </p:pic>
      <p:pic>
        <p:nvPicPr>
          <p:cNvPr id="6" name="Рисунок 5" descr="Brahma_18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995937" cy="5301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ved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09168" y="4437112"/>
            <a:ext cx="1874799" cy="242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-4-638.jpg"/>
          <p:cNvPicPr>
            <a:picLocks noChangeAspect="1"/>
          </p:cNvPicPr>
          <p:nvPr/>
        </p:nvPicPr>
        <p:blipFill>
          <a:blip r:embed="rId3" cstate="print"/>
          <a:srcRect l="3306" t="17654" r="66938" b="25972"/>
          <a:stretch>
            <a:fillRect/>
          </a:stretch>
        </p:blipFill>
        <p:spPr>
          <a:xfrm>
            <a:off x="5580112" y="2924944"/>
            <a:ext cx="3563888" cy="3933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79512" y="260648"/>
            <a:ext cx="554461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    Зібрав і записав тексти ведичних книг легендарний мудрець В</a:t>
            </a:r>
            <a:r>
              <a:rPr lang="en-US" b="1" dirty="0" smtClean="0"/>
              <a:t>’</a:t>
            </a:r>
            <a:r>
              <a:rPr lang="uk-UA" b="1" dirty="0" smtClean="0"/>
              <a:t>яса – збирач (В</a:t>
            </a:r>
            <a:r>
              <a:rPr lang="en-US" b="1" dirty="0" smtClean="0"/>
              <a:t>’</a:t>
            </a:r>
            <a:r>
              <a:rPr lang="uk-UA" b="1" dirty="0" err="1" smtClean="0"/>
              <a:t>ясадева</a:t>
            </a:r>
            <a:r>
              <a:rPr lang="uk-UA" b="1" dirty="0" smtClean="0"/>
              <a:t>), котрий записав їх так, щоб вони були зрозумілими звичайним людям, оформив 4 основних збірки.</a:t>
            </a:r>
          </a:p>
          <a:p>
            <a:pPr>
              <a:buFont typeface="Wingdings" pitchFamily="2" charset="2"/>
              <a:buChar char="q"/>
            </a:pPr>
            <a:r>
              <a:rPr lang="uk-UA" sz="2000" b="1" dirty="0" smtClean="0">
                <a:solidFill>
                  <a:srgbClr val="C00000"/>
                </a:solidFill>
              </a:rPr>
              <a:t> Перша книга Веди – </a:t>
            </a:r>
            <a:r>
              <a:rPr lang="uk-UA" sz="2000" b="1" dirty="0" err="1" smtClean="0">
                <a:solidFill>
                  <a:srgbClr val="C00000"/>
                </a:solidFill>
              </a:rPr>
              <a:t>“Рігведа”</a:t>
            </a:r>
            <a:r>
              <a:rPr lang="uk-UA" sz="2000" b="1" dirty="0" smtClean="0">
                <a:solidFill>
                  <a:srgbClr val="C00000"/>
                </a:solidFill>
              </a:rPr>
              <a:t> </a:t>
            </a:r>
            <a:r>
              <a:rPr lang="uk-UA" sz="2000" b="1" dirty="0" smtClean="0"/>
              <a:t>- книга гімнів</a:t>
            </a:r>
          </a:p>
          <a:p>
            <a:r>
              <a:rPr lang="uk-UA" sz="2000" b="1" dirty="0" smtClean="0">
                <a:solidFill>
                  <a:srgbClr val="C00000"/>
                </a:solidFill>
              </a:rPr>
              <a:t>      </a:t>
            </a:r>
            <a:r>
              <a:rPr lang="uk-UA" sz="2000" b="1" dirty="0" smtClean="0"/>
              <a:t>(від </a:t>
            </a:r>
            <a:r>
              <a:rPr lang="uk-UA" sz="2000" b="1" dirty="0" err="1" smtClean="0"/>
              <a:t>санскр</a:t>
            </a:r>
            <a:r>
              <a:rPr lang="uk-UA" sz="2000" b="1" dirty="0" smtClean="0"/>
              <a:t>. ріг -  гімн)</a:t>
            </a:r>
          </a:p>
          <a:p>
            <a:pPr>
              <a:buFont typeface="Wingdings" pitchFamily="2" charset="2"/>
              <a:buChar char="q"/>
            </a:pPr>
            <a:r>
              <a:rPr lang="uk-UA" sz="2000" b="1" dirty="0" smtClean="0">
                <a:solidFill>
                  <a:srgbClr val="C00000"/>
                </a:solidFill>
              </a:rPr>
              <a:t> Друга книга </a:t>
            </a:r>
            <a:r>
              <a:rPr lang="uk-UA" sz="2000" b="1" dirty="0" err="1" smtClean="0">
                <a:solidFill>
                  <a:srgbClr val="C00000"/>
                </a:solidFill>
              </a:rPr>
              <a:t>“Самаведа”</a:t>
            </a:r>
            <a:r>
              <a:rPr lang="uk-UA" sz="2000" b="1" dirty="0" smtClean="0">
                <a:solidFill>
                  <a:srgbClr val="C00000"/>
                </a:solidFill>
              </a:rPr>
              <a:t> </a:t>
            </a:r>
            <a:r>
              <a:rPr lang="uk-UA" sz="2000" b="1" dirty="0" smtClean="0"/>
              <a:t>- книга пісень, </a:t>
            </a:r>
          </a:p>
          <a:p>
            <a:r>
              <a:rPr lang="uk-UA" sz="2000" b="1" dirty="0" smtClean="0"/>
              <a:t>     мелодій (саман – мелодія) </a:t>
            </a:r>
          </a:p>
          <a:p>
            <a:pPr>
              <a:buFont typeface="Wingdings" pitchFamily="2" charset="2"/>
              <a:buChar char="q"/>
            </a:pPr>
            <a:r>
              <a:rPr lang="uk-UA" sz="2000" b="1" dirty="0" smtClean="0">
                <a:solidFill>
                  <a:srgbClr val="C00000"/>
                </a:solidFill>
              </a:rPr>
              <a:t> Третя книга </a:t>
            </a:r>
            <a:r>
              <a:rPr lang="uk-UA" sz="2000" b="1" dirty="0" err="1" smtClean="0">
                <a:solidFill>
                  <a:srgbClr val="C00000"/>
                </a:solidFill>
              </a:rPr>
              <a:t>“Яджурведа”</a:t>
            </a:r>
            <a:r>
              <a:rPr lang="uk-UA" sz="2000" b="1" dirty="0" smtClean="0">
                <a:solidFill>
                  <a:srgbClr val="C00000"/>
                </a:solidFill>
              </a:rPr>
              <a:t> </a:t>
            </a:r>
            <a:r>
              <a:rPr lang="uk-UA" sz="2000" b="1" dirty="0" smtClean="0"/>
              <a:t>– книга</a:t>
            </a:r>
          </a:p>
          <a:p>
            <a:r>
              <a:rPr lang="uk-UA" sz="2000" b="1" dirty="0" smtClean="0"/>
              <a:t>     жертвоприношень  (</a:t>
            </a:r>
            <a:r>
              <a:rPr lang="uk-UA" sz="2000" b="1" dirty="0" err="1" smtClean="0"/>
              <a:t>яджус</a:t>
            </a:r>
            <a:r>
              <a:rPr lang="uk-UA" sz="2000" b="1" dirty="0" smtClean="0"/>
              <a:t> – жертва)</a:t>
            </a:r>
          </a:p>
          <a:p>
            <a:pPr>
              <a:buFont typeface="Wingdings" pitchFamily="2" charset="2"/>
              <a:buChar char="q"/>
            </a:pPr>
            <a:r>
              <a:rPr lang="uk-UA" sz="2000" b="1" dirty="0" smtClean="0">
                <a:solidFill>
                  <a:srgbClr val="C00000"/>
                </a:solidFill>
              </a:rPr>
              <a:t> Четверта книга </a:t>
            </a:r>
            <a:r>
              <a:rPr lang="uk-UA" sz="2000" b="1" dirty="0" err="1" smtClean="0">
                <a:solidFill>
                  <a:srgbClr val="C00000"/>
                </a:solidFill>
              </a:rPr>
              <a:t>“Атхарваведа”</a:t>
            </a:r>
            <a:r>
              <a:rPr lang="uk-UA" sz="2000" b="1" dirty="0" smtClean="0">
                <a:solidFill>
                  <a:srgbClr val="C00000"/>
                </a:solidFill>
              </a:rPr>
              <a:t> </a:t>
            </a:r>
            <a:r>
              <a:rPr lang="uk-UA" sz="2000" b="1" dirty="0" smtClean="0"/>
              <a:t>– книга</a:t>
            </a:r>
          </a:p>
          <a:p>
            <a:r>
              <a:rPr lang="uk-UA" sz="2000" b="1" dirty="0" smtClean="0"/>
              <a:t>     заклинань жерців (</a:t>
            </a:r>
            <a:r>
              <a:rPr lang="uk-UA" sz="2000" b="1" dirty="0" err="1" smtClean="0"/>
              <a:t>атхарван</a:t>
            </a:r>
            <a:r>
              <a:rPr lang="uk-UA" sz="2000" b="1" dirty="0" smtClean="0"/>
              <a:t> – заклинання)</a:t>
            </a:r>
          </a:p>
          <a:p>
            <a:endParaRPr lang="uk-UA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933056"/>
            <a:ext cx="5724128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5(206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6136" y="188640"/>
            <a:ext cx="3168352" cy="3096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88640"/>
            <a:ext cx="41044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err="1" smtClean="0">
                <a:solidFill>
                  <a:srgbClr val="C00000"/>
                </a:solidFill>
              </a:rPr>
              <a:t>“Рігведа”</a:t>
            </a:r>
            <a:r>
              <a:rPr lang="uk-UA" sz="4000" b="1" i="1" dirty="0" smtClean="0">
                <a:solidFill>
                  <a:srgbClr val="C00000"/>
                </a:solidFill>
              </a:rPr>
              <a:t> </a:t>
            </a:r>
            <a:r>
              <a:rPr lang="uk-UA" sz="4000" b="1" i="1" dirty="0" smtClean="0"/>
              <a:t>– </a:t>
            </a:r>
          </a:p>
          <a:p>
            <a:pPr algn="ctr"/>
            <a:r>
              <a:rPr lang="uk-UA" sz="4000" b="1" i="1" dirty="0" smtClean="0"/>
              <a:t>книга гімнів </a:t>
            </a:r>
            <a:endParaRPr lang="uk-UA" sz="4000" b="1" i="1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rve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1412776"/>
            <a:ext cx="2304256" cy="3600400"/>
          </a:xfrm>
          <a:prstGeom prst="rect">
            <a:avLst/>
          </a:prstGeom>
        </p:spPr>
      </p:pic>
      <p:pic>
        <p:nvPicPr>
          <p:cNvPr id="5" name="Рисунок 4" descr="Upanishads-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260648"/>
            <a:ext cx="3203848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yadger-ved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276872"/>
            <a:ext cx="3347864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Rigveda_MS209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3848" y="4581128"/>
            <a:ext cx="5940152" cy="227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51125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err="1" smtClean="0">
                <a:solidFill>
                  <a:srgbClr val="C00000"/>
                </a:solidFill>
                <a:latin typeface="Arial Black" pitchFamily="34" charset="0"/>
              </a:rPr>
              <a:t>“Рігведа”</a:t>
            </a:r>
            <a:r>
              <a:rPr lang="uk-UA" sz="24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uk-UA" b="1" dirty="0" smtClean="0">
                <a:latin typeface="Arial Black" pitchFamily="34" charset="0"/>
              </a:rPr>
              <a:t>– це цінне джерело для вивчення історії Давньої Індії, звичаїв, традицій, обрядів. Вважається, що вона створювалась близько  1700 – 1100 рр. до н. е. і віками існувала в усній традиції. Це найдавніша й найцінніша з ведичних книг. За легендами, вона була створена із Східних вуст </a:t>
            </a:r>
            <a:r>
              <a:rPr lang="uk-UA" b="1" dirty="0" err="1" smtClean="0">
                <a:latin typeface="Arial Black" pitchFamily="34" charset="0"/>
              </a:rPr>
              <a:t>Брахми</a:t>
            </a:r>
            <a:r>
              <a:rPr lang="uk-UA" b="1" dirty="0" smtClean="0">
                <a:latin typeface="Arial Black" pitchFamily="34" charset="0"/>
              </a:rPr>
              <a:t>.  </a:t>
            </a:r>
            <a:endParaRPr lang="uk-UA" b="1" dirty="0">
              <a:latin typeface="Arial Black" pitchFamily="34" charset="0"/>
            </a:endParaRPr>
          </a:p>
        </p:txBody>
      </p:sp>
      <p:pic>
        <p:nvPicPr>
          <p:cNvPr id="3" name="Рисунок 2" descr="Rigvedic_geograph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3924" y="3140968"/>
            <a:ext cx="5135314" cy="35283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9553" y="5805264"/>
            <a:ext cx="1584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Географія </a:t>
            </a:r>
            <a:r>
              <a:rPr lang="uk-UA" b="1" dirty="0" err="1" smtClean="0"/>
              <a:t>Рігведи</a:t>
            </a:r>
            <a:endParaRPr lang="uk-UA" b="1" dirty="0"/>
          </a:p>
        </p:txBody>
      </p:sp>
      <p:pic>
        <p:nvPicPr>
          <p:cNvPr id="5" name="Рисунок 4" descr="r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52120" y="188641"/>
            <a:ext cx="3240360" cy="4536504"/>
          </a:xfrm>
          <a:prstGeom prst="rect">
            <a:avLst/>
          </a:prstGeom>
        </p:spPr>
      </p:pic>
      <p:pic>
        <p:nvPicPr>
          <p:cNvPr id="8" name="Рисунок 7" descr="Veda_drevnyaya_Indi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17642" y="4797152"/>
            <a:ext cx="3446846" cy="187220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ig_ve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429000"/>
            <a:ext cx="9144000" cy="3428999"/>
          </a:xfrm>
          <a:prstGeom prst="rect">
            <a:avLst/>
          </a:prstGeom>
        </p:spPr>
      </p:pic>
      <p:pic>
        <p:nvPicPr>
          <p:cNvPr id="3" name="Рисунок 2" descr="Rigve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139146"/>
            <a:ext cx="2592288" cy="3730014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pic>
        <p:nvPicPr>
          <p:cNvPr id="5" name="Рисунок 4" descr="rigveda-v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3" y="260648"/>
            <a:ext cx="2088231" cy="2952328"/>
          </a:xfrm>
          <a:prstGeom prst="rect">
            <a:avLst/>
          </a:prstGeom>
        </p:spPr>
      </p:pic>
      <p:pic>
        <p:nvPicPr>
          <p:cNvPr id="6" name="Рисунок 5" descr="Ригведа.-Мандалы-I-IV---1989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67745" y="260648"/>
            <a:ext cx="2376263" cy="3240360"/>
          </a:xfrm>
          <a:prstGeom prst="rect">
            <a:avLst/>
          </a:prstGeom>
        </p:spPr>
      </p:pic>
      <p:pic>
        <p:nvPicPr>
          <p:cNvPr id="7" name="Рисунок 6" descr="slide_3.jpg"/>
          <p:cNvPicPr>
            <a:picLocks noChangeAspect="1"/>
          </p:cNvPicPr>
          <p:nvPr/>
        </p:nvPicPr>
        <p:blipFill>
          <a:blip r:embed="rId6" cstate="print"/>
          <a:srcRect l="49055" t="2121" r="3696"/>
          <a:stretch>
            <a:fillRect/>
          </a:stretch>
        </p:blipFill>
        <p:spPr>
          <a:xfrm>
            <a:off x="4283968" y="404664"/>
            <a:ext cx="2232248" cy="2664296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rigveda.jpg"/>
          <p:cNvPicPr>
            <a:picLocks noChangeAspect="1"/>
          </p:cNvPicPr>
          <p:nvPr/>
        </p:nvPicPr>
        <p:blipFill>
          <a:blip r:embed="rId3" cstate="print"/>
          <a:srcRect l="4255" t="5714" r="8511" b="8571"/>
          <a:stretch>
            <a:fillRect/>
          </a:stretch>
        </p:blipFill>
        <p:spPr>
          <a:xfrm>
            <a:off x="4860032" y="620688"/>
            <a:ext cx="3672408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navagraha.jpg"/>
          <p:cNvPicPr>
            <a:picLocks noChangeAspect="1"/>
          </p:cNvPicPr>
          <p:nvPr/>
        </p:nvPicPr>
        <p:blipFill>
          <a:blip r:embed="rId4" cstate="print"/>
          <a:srcRect l="3766" t="3494" r="18761" b="2413"/>
          <a:stretch>
            <a:fillRect/>
          </a:stretch>
        </p:blipFill>
        <p:spPr>
          <a:xfrm>
            <a:off x="251520" y="332656"/>
            <a:ext cx="4032448" cy="54726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27984" y="2924944"/>
            <a:ext cx="44644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err="1" smtClean="0">
                <a:solidFill>
                  <a:srgbClr val="C00000"/>
                </a:solidFill>
              </a:rPr>
              <a:t>“Рігведа”</a:t>
            </a:r>
            <a:r>
              <a:rPr lang="uk-UA" sz="2400" b="1" i="1" dirty="0" smtClean="0">
                <a:solidFill>
                  <a:srgbClr val="C00000"/>
                </a:solidFill>
              </a:rPr>
              <a:t> </a:t>
            </a:r>
            <a:r>
              <a:rPr lang="uk-UA" sz="2400" b="1" dirty="0" smtClean="0"/>
              <a:t>-  найстарша з ведичних книг. У ній більше тисячі гімнів (1017 або 1028), </a:t>
            </a:r>
          </a:p>
          <a:p>
            <a:pPr algn="ctr"/>
            <a:r>
              <a:rPr lang="uk-UA" sz="2400" b="1" dirty="0" smtClean="0"/>
              <a:t>які складають десять книг (</a:t>
            </a:r>
            <a:r>
              <a:rPr lang="uk-UA" sz="2400" b="1" dirty="0" err="1" smtClean="0"/>
              <a:t>мандал</a:t>
            </a:r>
            <a:r>
              <a:rPr lang="uk-UA" sz="2400" b="1" dirty="0" smtClean="0"/>
              <a:t>). Гімни складаються з віршів – </a:t>
            </a:r>
            <a:r>
              <a:rPr lang="uk-UA" sz="2400" b="1" dirty="0" err="1" smtClean="0"/>
              <a:t>мантр</a:t>
            </a:r>
            <a:r>
              <a:rPr lang="uk-UA" sz="2400" b="1" dirty="0" smtClean="0"/>
              <a:t>.  Гімни звернені до бога вогню </a:t>
            </a:r>
            <a:r>
              <a:rPr lang="uk-UA" sz="2400" b="1" dirty="0" err="1" smtClean="0"/>
              <a:t>Агні</a:t>
            </a:r>
            <a:r>
              <a:rPr lang="uk-UA" sz="2400" b="1" dirty="0" smtClean="0"/>
              <a:t>, грому </a:t>
            </a:r>
            <a:r>
              <a:rPr lang="uk-UA" sz="2400" b="1" dirty="0" err="1" smtClean="0"/>
              <a:t>Індри</a:t>
            </a:r>
            <a:r>
              <a:rPr lang="uk-UA" sz="2400" b="1" dirty="0" smtClean="0"/>
              <a:t>, богині Зорі, </a:t>
            </a:r>
            <a:r>
              <a:rPr lang="uk-UA" sz="2400" b="1" dirty="0" err="1" smtClean="0"/>
              <a:t>Савітар</a:t>
            </a:r>
            <a:r>
              <a:rPr lang="uk-UA" sz="2400" b="1" dirty="0" smtClean="0"/>
              <a:t> та інших сил природи</a:t>
            </a:r>
            <a:r>
              <a:rPr lang="uk-UA" sz="2000" b="1" dirty="0" smtClean="0"/>
              <a:t>.</a:t>
            </a:r>
            <a:endParaRPr lang="uk-UA" sz="20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-11-638.jpg"/>
          <p:cNvPicPr>
            <a:picLocks noChangeAspect="1"/>
          </p:cNvPicPr>
          <p:nvPr/>
        </p:nvPicPr>
        <p:blipFill>
          <a:blip r:embed="rId3" cstate="print"/>
          <a:srcRect l="10526" r="10526" b="57167"/>
          <a:stretch>
            <a:fillRect/>
          </a:stretch>
        </p:blipFill>
        <p:spPr>
          <a:xfrm>
            <a:off x="78167" y="260648"/>
            <a:ext cx="4277809" cy="2160240"/>
          </a:xfrm>
          <a:prstGeom prst="rect">
            <a:avLst/>
          </a:prstGeom>
        </p:spPr>
      </p:pic>
      <p:pic>
        <p:nvPicPr>
          <p:cNvPr id="4" name="Рисунок 3" descr="Agni_god_of_fire.jpg"/>
          <p:cNvPicPr>
            <a:picLocks noChangeAspect="1"/>
          </p:cNvPicPr>
          <p:nvPr/>
        </p:nvPicPr>
        <p:blipFill>
          <a:blip r:embed="rId4" cstate="print"/>
          <a:srcRect r="1551" b="3571"/>
          <a:stretch>
            <a:fillRect/>
          </a:stretch>
        </p:blipFill>
        <p:spPr>
          <a:xfrm>
            <a:off x="251520" y="2636912"/>
            <a:ext cx="3960440" cy="38884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140968"/>
            <a:ext cx="1979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err="1" smtClean="0"/>
              <a:t>Агні</a:t>
            </a:r>
            <a:r>
              <a:rPr lang="uk-UA" b="1" dirty="0" smtClean="0"/>
              <a:t> - </a:t>
            </a:r>
          </a:p>
          <a:p>
            <a:pPr algn="ctr"/>
            <a:r>
              <a:rPr lang="uk-UA" b="1" dirty="0" smtClean="0"/>
              <a:t>Бог вогню</a:t>
            </a:r>
            <a:endParaRPr lang="uk-UA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27984" y="404664"/>
            <a:ext cx="4716016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C00000"/>
                </a:solidFill>
                <a:latin typeface="Arial Black" pitchFamily="34" charset="0"/>
                <a:ea typeface="Verdana" pitchFamily="34" charset="0"/>
                <a:cs typeface="Verdana" pitchFamily="34" charset="0"/>
              </a:rPr>
              <a:t>Гімн </a:t>
            </a:r>
            <a:r>
              <a:rPr lang="uk-UA" sz="1600" b="1" dirty="0" err="1" smtClean="0">
                <a:solidFill>
                  <a:srgbClr val="C00000"/>
                </a:solidFill>
                <a:latin typeface="Arial Black" pitchFamily="34" charset="0"/>
                <a:ea typeface="Verdana" pitchFamily="34" charset="0"/>
                <a:cs typeface="Verdana" pitchFamily="34" charset="0"/>
              </a:rPr>
              <a:t>Агні</a:t>
            </a:r>
            <a:endParaRPr lang="uk-UA" sz="1600" b="1" dirty="0" smtClean="0">
              <a:solidFill>
                <a:srgbClr val="C00000"/>
              </a:solidFill>
              <a:latin typeface="Arial Black" pitchFamily="34" charset="0"/>
              <a:ea typeface="Verdana" pitchFamily="34" charset="0"/>
              <a:cs typeface="Verdana" pitchFamily="34" charset="0"/>
            </a:endParaRPr>
          </a:p>
          <a:p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Ясного </a:t>
            </a:r>
            <a:r>
              <a:rPr lang="uk-UA" sz="1600" b="1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Агні</a:t>
            </a:r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для вас викликаю, господаря люду,</a:t>
            </a:r>
          </a:p>
          <a:p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ми його хвалимо в гімнах, </a:t>
            </a:r>
            <a:r>
              <a:rPr lang="uk-UA" sz="1600" b="1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поданки</a:t>
            </a:r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даємо,</a:t>
            </a:r>
          </a:p>
          <a:p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він же на світі держить в</a:t>
            </a:r>
            <a:r>
              <a:rPr lang="en-US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</a:t>
            </a:r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е створіння й богів усіх вічних.</a:t>
            </a:r>
          </a:p>
          <a:p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Любо нам бога такого хвалити, що всім дає щастя,</a:t>
            </a:r>
          </a:p>
          <a:p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любо дивитися, як він росте, як він сяєвом грає!</a:t>
            </a:r>
          </a:p>
          <a:p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Полум'ям має на вітті, мов гривою в повозі кінь.</a:t>
            </a:r>
          </a:p>
          <a:p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От, </a:t>
            </a:r>
            <a:r>
              <a:rPr lang="uk-UA" sz="1600" b="1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роз'ярившися</a:t>
            </a:r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 дерево їсть він і </a:t>
            </a:r>
            <a:r>
              <a:rPr lang="uk-UA" sz="1600" b="1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жевріе-сяє</a:t>
            </a:r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</a:t>
            </a:r>
          </a:p>
          <a:p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Наче вода, він біжить і гуде, наче </a:t>
            </a:r>
            <a:r>
              <a:rPr lang="uk-UA" sz="1600" b="1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повоз</a:t>
            </a:r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</a:t>
            </a:r>
          </a:p>
          <a:p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Палячи, стежку лишає він чорну. Він вабить, мов небо,</a:t>
            </a:r>
          </a:p>
          <a:p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що усміхається ясно до нас із-за хмари.</a:t>
            </a:r>
          </a:p>
          <a:p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Він по землі розстеляється, й землю він палить,</a:t>
            </a:r>
          </a:p>
          <a:p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він розбігається врозтіч, неначе без догляду стадо.</a:t>
            </a:r>
          </a:p>
          <a:p>
            <a:r>
              <a:rPr lang="uk-UA" sz="1600" b="1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Агні</a:t>
            </a:r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 розкинувши пломінь, пече, пожирає ростини!..</a:t>
            </a:r>
          </a:p>
          <a:p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Дай нам, </a:t>
            </a:r>
            <a:r>
              <a:rPr lang="uk-UA" sz="1600" b="1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Агні</a:t>
            </a:r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 товариство хоробре й багатство щасливе,</a:t>
            </a:r>
          </a:p>
          <a:p>
            <a:r>
              <a:rPr lang="uk-UA" sz="16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дай нам хорошу сім'ю і великі достатки!</a:t>
            </a:r>
          </a:p>
          <a:p>
            <a:r>
              <a:rPr lang="uk-UA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                      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Переклад Л.Українки</a:t>
            </a:r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61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ndr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764704"/>
            <a:ext cx="4139952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7308304" y="836712"/>
            <a:ext cx="1835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err="1" smtClean="0"/>
              <a:t>Індра</a:t>
            </a:r>
            <a:r>
              <a:rPr lang="uk-UA" b="1" dirty="0" smtClean="0"/>
              <a:t> – Бог </a:t>
            </a:r>
            <a:r>
              <a:rPr lang="ru-RU" b="1" dirty="0" err="1" smtClean="0"/>
              <a:t>Громовержець</a:t>
            </a:r>
            <a:r>
              <a:rPr lang="ru-RU" b="1" dirty="0" smtClean="0"/>
              <a:t>, </a:t>
            </a:r>
            <a:r>
              <a:rPr lang="ru-RU" b="1" dirty="0" err="1" smtClean="0"/>
              <a:t>цар</a:t>
            </a:r>
            <a:r>
              <a:rPr lang="ru-RU" b="1" dirty="0" smtClean="0"/>
              <a:t> </a:t>
            </a:r>
            <a:r>
              <a:rPr lang="ru-RU" b="1" dirty="0" err="1" smtClean="0"/>
              <a:t>богів</a:t>
            </a:r>
            <a:r>
              <a:rPr lang="ru-RU" b="1" dirty="0" smtClean="0"/>
              <a:t>, бог грози</a:t>
            </a:r>
            <a:endParaRPr lang="uk-UA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260648"/>
            <a:ext cx="5148064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solidFill>
                  <a:srgbClr val="C00000"/>
                </a:solidFill>
                <a:latin typeface="Arial Black" pitchFamily="34" charset="0"/>
                <a:cs typeface="Aharoni" pitchFamily="2" charset="-79"/>
              </a:rPr>
              <a:t>        Гімн про перемогу </a:t>
            </a:r>
            <a:r>
              <a:rPr lang="uk-UA" sz="1600" b="1" dirty="0" err="1" smtClean="0">
                <a:solidFill>
                  <a:srgbClr val="C00000"/>
                </a:solidFill>
                <a:latin typeface="Arial Black" pitchFamily="34" charset="0"/>
                <a:cs typeface="Aharoni" pitchFamily="2" charset="-79"/>
              </a:rPr>
              <a:t>Індри</a:t>
            </a:r>
            <a:r>
              <a:rPr lang="uk-UA" sz="1600" b="1" dirty="0" smtClean="0">
                <a:solidFill>
                  <a:srgbClr val="C00000"/>
                </a:solidFill>
                <a:latin typeface="Arial Black" pitchFamily="34" charset="0"/>
                <a:cs typeface="Aharoni" pitchFamily="2" charset="-79"/>
              </a:rPr>
              <a:t> над </a:t>
            </a:r>
            <a:r>
              <a:rPr lang="uk-UA" sz="1600" b="1" dirty="0" err="1" smtClean="0">
                <a:solidFill>
                  <a:srgbClr val="C00000"/>
                </a:solidFill>
                <a:latin typeface="Arial Black" pitchFamily="34" charset="0"/>
                <a:cs typeface="Aharoni" pitchFamily="2" charset="-79"/>
              </a:rPr>
              <a:t>Агні</a:t>
            </a:r>
            <a:r>
              <a:rPr lang="uk-UA" sz="1600" b="1" dirty="0" smtClean="0">
                <a:solidFill>
                  <a:srgbClr val="C00000"/>
                </a:solidFill>
                <a:latin typeface="Times New Roman" pitchFamily="18" charset="0"/>
                <a:cs typeface="Aharoni" pitchFamily="2" charset="-79"/>
              </a:rPr>
              <a:t> </a:t>
            </a:r>
          </a:p>
          <a:p>
            <a:endParaRPr lang="uk-UA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Маю співати про ту перемогу, що вчора одержав</a:t>
            </a:r>
          </a:p>
          <a:p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Індра-стрілець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. Переміг він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Агі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, розділив усі хвилі,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визволив він з гір небесних потоки… І ринули води…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Як до обори корови біжать, так летять вони в море…</a:t>
            </a:r>
          </a:p>
          <a:p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Індро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! Подужавши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первістня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хмар, ти розбив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єси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чари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тих чарівниць, народження дав сонцеві, місяцю й зорям!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Перед тобою твій ворог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зника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Індра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вдарив на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Врітру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то ж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найхмарніший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був ворог. Потужним смертельним перуном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він йому тіла розбив. Мов підтяте сокирою древо,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долі простягся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Агі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. Наче прорвана гребля, лежить він,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водами вкритий, а там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тії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води утішили серце,</a:t>
            </a:r>
          </a:p>
          <a:p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Врітра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колись їх держав у своїх величезних обіймах,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отже,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Агі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подоланого давлять вони і стискають.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Кидають вітри турботні, буйні тіло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Врітри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, і води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топлять його, він тепер така річ, що і назви нема їй!..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Сон, вічний сон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покрива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тепер ворога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Індри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!.</a:t>
            </a:r>
          </a:p>
          <a:p>
            <a:pPr algn="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uk-UA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Перклад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Л.Українки</a:t>
            </a:r>
            <a:endParaRPr lang="uk-UA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66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USHAS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54000"/>
            <a:ext cx="4464496" cy="5335240"/>
          </a:xfrm>
          <a:prstGeom prst="rect">
            <a:avLst/>
          </a:prstGeom>
        </p:spPr>
      </p:pic>
      <p:pic>
        <p:nvPicPr>
          <p:cNvPr id="3" name="Рисунок 2" descr="1157573_295479973910620_1659441052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260648"/>
            <a:ext cx="3240360" cy="3032293"/>
          </a:xfrm>
          <a:prstGeom prst="rect">
            <a:avLst/>
          </a:prstGeom>
        </p:spPr>
      </p:pic>
      <p:pic>
        <p:nvPicPr>
          <p:cNvPr id="4" name="Рисунок 3" descr="usha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6136" y="3356992"/>
            <a:ext cx="2520280" cy="33123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3608" y="5877272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err="1" smtClean="0">
                <a:solidFill>
                  <a:srgbClr val="C00000"/>
                </a:solidFill>
              </a:rPr>
              <a:t>Ушас</a:t>
            </a:r>
            <a:r>
              <a:rPr lang="uk-UA" sz="2400" b="1" dirty="0" smtClean="0">
                <a:solidFill>
                  <a:srgbClr val="C00000"/>
                </a:solidFill>
              </a:rPr>
              <a:t> – богиня Ранньої Зорі</a:t>
            </a:r>
            <a:endParaRPr lang="uk-UA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6984776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</a:rPr>
              <a:t>        Гімн до ранньої зорі</a:t>
            </a:r>
          </a:p>
          <a:p>
            <a:r>
              <a:rPr lang="uk-UA" sz="2000" b="1" dirty="0" smtClean="0"/>
              <a:t>В повіз великий богині щасливої впряжені коні.</a:t>
            </a:r>
          </a:p>
          <a:p>
            <a:r>
              <a:rPr lang="uk-UA" sz="2000" b="1" dirty="0" smtClean="0"/>
              <a:t>Всі несмертельні боги посідали в той повіз.</a:t>
            </a:r>
          </a:p>
          <a:p>
            <a:r>
              <a:rPr lang="uk-UA" sz="2000" b="1" dirty="0" smtClean="0"/>
              <a:t>Славна з'явилась богиня, живуча в повітрі,</a:t>
            </a:r>
          </a:p>
          <a:p>
            <a:r>
              <a:rPr lang="uk-UA" sz="2000" b="1" dirty="0" smtClean="0"/>
              <a:t>з лона темноти з'явилася людські оселі красити.</a:t>
            </a:r>
          </a:p>
          <a:p>
            <a:r>
              <a:rPr lang="uk-UA" sz="2000" b="1" dirty="0" smtClean="0"/>
              <a:t>З цілого світу найперша встає вона й шле нам здалека</a:t>
            </a:r>
          </a:p>
          <a:p>
            <a:r>
              <a:rPr lang="uk-UA" sz="2000" b="1" dirty="0" smtClean="0"/>
              <a:t>пишні дари. Народилась зоря </a:t>
            </a:r>
            <a:r>
              <a:rPr lang="uk-UA" sz="2000" b="1" dirty="0" err="1" smtClean="0"/>
              <a:t>молодая</a:t>
            </a:r>
            <a:r>
              <a:rPr lang="uk-UA" sz="2000" b="1" dirty="0" smtClean="0"/>
              <a:t>, </a:t>
            </a:r>
            <a:r>
              <a:rPr lang="uk-UA" sz="2000" b="1" dirty="0" err="1" smtClean="0"/>
              <a:t>новая</a:t>
            </a:r>
            <a:r>
              <a:rPr lang="uk-UA" sz="2000" b="1" dirty="0" smtClean="0"/>
              <a:t>,</a:t>
            </a:r>
          </a:p>
          <a:p>
            <a:r>
              <a:rPr lang="uk-UA" sz="2000" b="1" dirty="0" smtClean="0"/>
              <a:t>будить створіння, найперше приходить на поклики ранні.</a:t>
            </a:r>
          </a:p>
          <a:p>
            <a:r>
              <a:rPr lang="uk-UA" sz="2000" b="1" dirty="0" smtClean="0"/>
              <a:t>В наші оселі несмертна зоря завітала,</a:t>
            </a:r>
          </a:p>
          <a:p>
            <a:r>
              <a:rPr lang="uk-UA" sz="2000" b="1" dirty="0" smtClean="0"/>
              <a:t>нашу хвалу прийняла в високостях повітря,</a:t>
            </a:r>
          </a:p>
          <a:p>
            <a:r>
              <a:rPr lang="uk-UA" sz="2000" b="1" dirty="0" smtClean="0"/>
              <a:t>вільна, осяйна іде, щедро сипле </a:t>
            </a:r>
            <a:r>
              <a:rPr lang="uk-UA" sz="2000" b="1" dirty="0" err="1" smtClean="0"/>
              <a:t>розкішнії</a:t>
            </a:r>
            <a:r>
              <a:rPr lang="uk-UA" sz="2000" b="1" dirty="0" smtClean="0"/>
              <a:t> скарби.</a:t>
            </a:r>
          </a:p>
          <a:p>
            <a:r>
              <a:rPr lang="uk-UA" sz="2000" b="1" dirty="0" smtClean="0"/>
              <a:t>Наче дівчина струнка, так, богине, ідеш ти</a:t>
            </a:r>
          </a:p>
          <a:p>
            <a:r>
              <a:rPr lang="uk-UA" sz="2000" b="1" dirty="0" smtClean="0"/>
              <a:t>хутко на наші </a:t>
            </a:r>
            <a:r>
              <a:rPr lang="uk-UA" sz="2000" b="1" dirty="0" err="1" smtClean="0"/>
              <a:t>поданки</a:t>
            </a:r>
            <a:r>
              <a:rPr lang="uk-UA" sz="2000" b="1" dirty="0" smtClean="0"/>
              <a:t>. Всміхаючись, ти, </a:t>
            </a:r>
            <a:r>
              <a:rPr lang="uk-UA" sz="2000" b="1" dirty="0" err="1" smtClean="0"/>
              <a:t>молодая</a:t>
            </a:r>
            <a:r>
              <a:rPr lang="uk-UA" sz="2000" b="1" dirty="0" smtClean="0"/>
              <a:t>,</a:t>
            </a:r>
          </a:p>
          <a:p>
            <a:r>
              <a:rPr lang="uk-UA" sz="2000" b="1" dirty="0" smtClean="0"/>
              <a:t>линеш раніше від сонця, </a:t>
            </a:r>
            <a:r>
              <a:rPr lang="uk-UA" sz="2000" b="1" dirty="0" err="1" smtClean="0"/>
              <a:t>осяйнеє</a:t>
            </a:r>
            <a:r>
              <a:rPr lang="uk-UA" sz="2000" b="1" dirty="0" smtClean="0"/>
              <a:t> лоно відкривши.</a:t>
            </a:r>
          </a:p>
          <a:p>
            <a:r>
              <a:rPr lang="uk-UA" sz="2000" b="1" dirty="0" smtClean="0"/>
              <a:t>Наче дівча молоденьке, що мати скупала, така ти;</a:t>
            </a:r>
          </a:p>
          <a:p>
            <a:r>
              <a:rPr lang="uk-UA" sz="2000" b="1" dirty="0" err="1" smtClean="0"/>
              <a:t>бачим</a:t>
            </a:r>
            <a:r>
              <a:rPr lang="uk-UA" sz="2000" b="1" dirty="0" smtClean="0"/>
              <a:t> блискучу красу твого тіла! О зоре щаслива!</a:t>
            </a:r>
          </a:p>
          <a:p>
            <a:r>
              <a:rPr lang="uk-UA" sz="2000" b="1" dirty="0" smtClean="0"/>
              <a:t>Ясно палай! Ні одна ще зоря не була така гарна!</a:t>
            </a:r>
          </a:p>
          <a:p>
            <a:endParaRPr lang="uk-UA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5877272"/>
            <a:ext cx="33013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i="1" dirty="0" smtClean="0">
                <a:solidFill>
                  <a:srgbClr val="002060"/>
                </a:solidFill>
              </a:rPr>
              <a:t>Переклад Лесі Українки</a:t>
            </a:r>
            <a:endParaRPr lang="uk-UA" sz="2000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1927lu05-0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0"/>
            <a:ext cx="2304256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age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48264" y="2420888"/>
            <a:ext cx="1869208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USHAS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39036" y="4077072"/>
            <a:ext cx="2233364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2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836712"/>
            <a:ext cx="4713083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i="1" dirty="0" err="1" smtClean="0">
                <a:solidFill>
                  <a:srgbClr val="C00000"/>
                </a:solidFill>
              </a:rPr>
              <a:t>“Самаведа”</a:t>
            </a:r>
            <a:r>
              <a:rPr lang="uk-UA" sz="4400" b="1" i="1" dirty="0" smtClean="0">
                <a:solidFill>
                  <a:srgbClr val="C00000"/>
                </a:solidFill>
              </a:rPr>
              <a:t> </a:t>
            </a:r>
            <a:r>
              <a:rPr lang="uk-UA" sz="4400" b="1" i="1" dirty="0" smtClean="0"/>
              <a:t>-</a:t>
            </a:r>
            <a:r>
              <a:rPr lang="uk-UA" sz="4400" dirty="0" smtClean="0"/>
              <a:t>  </a:t>
            </a:r>
          </a:p>
          <a:p>
            <a:r>
              <a:rPr lang="uk-UA" sz="4000" b="1" i="1" dirty="0" smtClean="0"/>
              <a:t>книга пісень, мелодій</a:t>
            </a:r>
            <a:endParaRPr lang="uk-UA" sz="4000" b="1" i="1" dirty="0"/>
          </a:p>
        </p:txBody>
      </p:sp>
      <p:pic>
        <p:nvPicPr>
          <p:cNvPr id="4" name="Picture 4" descr="samved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0" y="764704"/>
            <a:ext cx="4752156" cy="57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Наталя\Desktop\різне\Губич Галина\Декор\golden_rose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8786773">
            <a:off x="133736" y="4680627"/>
            <a:ext cx="4138194" cy="1203367"/>
          </a:xfrm>
          <a:prstGeom prst="rect">
            <a:avLst/>
          </a:prstGeom>
          <a:noFill/>
        </p:spPr>
      </p:pic>
      <p:pic>
        <p:nvPicPr>
          <p:cNvPr id="7" name="Picture 2" descr="C:\Users\Наталя\Desktop\різне\Губич Галина\Декор\golden_rose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643738">
            <a:off x="223693" y="4802877"/>
            <a:ext cx="3448593" cy="1254863"/>
          </a:xfrm>
          <a:prstGeom prst="rect">
            <a:avLst/>
          </a:prstGeom>
          <a:noFill/>
        </p:spPr>
      </p:pic>
      <p:pic>
        <p:nvPicPr>
          <p:cNvPr id="8" name="Picture 2" descr="C:\Users\Наталя\Desktop\різне\Губич Галина\Декор\golden_rose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7160042">
            <a:off x="118817" y="4263892"/>
            <a:ext cx="3453217" cy="158404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1054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60648"/>
            <a:ext cx="2448272" cy="3672408"/>
          </a:xfrm>
          <a:prstGeom prst="rect">
            <a:avLst/>
          </a:prstGeom>
        </p:spPr>
      </p:pic>
      <p:pic>
        <p:nvPicPr>
          <p:cNvPr id="3" name="Рисунок 2" descr="1712106861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95250"/>
            <a:ext cx="2520280" cy="3405758"/>
          </a:xfrm>
          <a:prstGeom prst="rect">
            <a:avLst/>
          </a:prstGeom>
        </p:spPr>
      </p:pic>
      <p:pic>
        <p:nvPicPr>
          <p:cNvPr id="5" name="Рисунок 4" descr="samaal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404664"/>
            <a:ext cx="2232248" cy="3384376"/>
          </a:xfrm>
          <a:prstGeom prst="rect">
            <a:avLst/>
          </a:prstGeom>
        </p:spPr>
      </p:pic>
      <p:pic>
        <p:nvPicPr>
          <p:cNvPr id="6" name="Рисунок 5" descr="SamaVeda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365104"/>
            <a:ext cx="9144000" cy="2492896"/>
          </a:xfrm>
          <a:prstGeom prst="rect">
            <a:avLst/>
          </a:prstGeom>
        </p:spPr>
      </p:pic>
      <p:pic>
        <p:nvPicPr>
          <p:cNvPr id="7" name="Рисунок 6" descr="samaved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72200" y="3645024"/>
            <a:ext cx="2160240" cy="252028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59046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i="1" dirty="0" err="1" smtClean="0">
                <a:solidFill>
                  <a:srgbClr val="C00000"/>
                </a:solidFill>
              </a:rPr>
              <a:t>“Яджурведа”</a:t>
            </a:r>
            <a:r>
              <a:rPr lang="uk-UA" sz="4000" dirty="0" smtClean="0"/>
              <a:t> - </a:t>
            </a:r>
          </a:p>
          <a:p>
            <a:pPr algn="ctr"/>
            <a:r>
              <a:rPr lang="uk-UA" sz="3200" b="1" i="1" dirty="0" smtClean="0"/>
              <a:t>книга жертвоприношення</a:t>
            </a:r>
            <a:endParaRPr lang="ru-RU" sz="3200" b="1" i="1" dirty="0" smtClean="0"/>
          </a:p>
        </p:txBody>
      </p:sp>
      <p:pic>
        <p:nvPicPr>
          <p:cNvPr id="3" name="Picture 4" descr="kannada_manuscript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996952"/>
            <a:ext cx="2780072" cy="3541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wR_XqJ7pA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1700809"/>
            <a:ext cx="3528392" cy="4896544"/>
          </a:xfrm>
          <a:prstGeom prst="rect">
            <a:avLst/>
          </a:prstGeom>
        </p:spPr>
      </p:pic>
      <p:pic>
        <p:nvPicPr>
          <p:cNvPr id="5" name="Рисунок 4" descr="yajurved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2420888"/>
            <a:ext cx="1773197" cy="2880320"/>
          </a:xfrm>
          <a:prstGeom prst="rect">
            <a:avLst/>
          </a:prstGeom>
        </p:spPr>
      </p:pic>
      <p:pic>
        <p:nvPicPr>
          <p:cNvPr id="6" name="Рисунок 5" descr="1314935843_yadzhurvedag.jpg"/>
          <p:cNvPicPr>
            <a:picLocks noChangeAspect="1"/>
          </p:cNvPicPr>
          <p:nvPr/>
        </p:nvPicPr>
        <p:blipFill>
          <a:blip r:embed="rId6" cstate="print"/>
          <a:srcRect l="3570" t="2491" r="4163" b="2861"/>
          <a:stretch>
            <a:fillRect/>
          </a:stretch>
        </p:blipFill>
        <p:spPr>
          <a:xfrm>
            <a:off x="6300192" y="0"/>
            <a:ext cx="2376264" cy="3140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44999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dirty="0" err="1" smtClean="0">
                <a:solidFill>
                  <a:srgbClr val="C00000"/>
                </a:solidFill>
              </a:rPr>
              <a:t>“</a:t>
            </a:r>
            <a:r>
              <a:rPr lang="uk-UA" sz="4000" b="1" i="1" dirty="0" err="1" smtClean="0">
                <a:solidFill>
                  <a:srgbClr val="C00000"/>
                </a:solidFill>
              </a:rPr>
              <a:t>Атхарваведа”</a:t>
            </a:r>
            <a:r>
              <a:rPr lang="uk-UA" sz="4000" b="1" i="1" dirty="0" smtClean="0">
                <a:solidFill>
                  <a:srgbClr val="C00000"/>
                </a:solidFill>
              </a:rPr>
              <a:t> -</a:t>
            </a:r>
            <a:r>
              <a:rPr lang="uk-UA" sz="4000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uk-UA" sz="3600" b="1" i="1" dirty="0" smtClean="0"/>
              <a:t>книга заклинань жерців</a:t>
            </a:r>
            <a:endParaRPr lang="uk-UA" sz="3600" i="1" dirty="0">
              <a:solidFill>
                <a:srgbClr val="C00000"/>
              </a:solidFill>
            </a:endParaRPr>
          </a:p>
        </p:txBody>
      </p:sp>
      <p:pic>
        <p:nvPicPr>
          <p:cNvPr id="3" name="Picture 4" descr="shri yant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254742"/>
            <a:ext cx="3096344" cy="4353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atharvaved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1671" y="1250499"/>
            <a:ext cx="2354425" cy="3618661"/>
          </a:xfrm>
          <a:prstGeom prst="rect">
            <a:avLst/>
          </a:prstGeom>
        </p:spPr>
      </p:pic>
      <p:pic>
        <p:nvPicPr>
          <p:cNvPr id="5" name="Рисунок 4" descr="brahmanizmpic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1844824"/>
            <a:ext cx="2016224" cy="2664296"/>
          </a:xfrm>
          <a:prstGeom prst="rect">
            <a:avLst/>
          </a:prstGeom>
        </p:spPr>
      </p:pic>
      <p:pic>
        <p:nvPicPr>
          <p:cNvPr id="6" name="Рисунок 5" descr="1359743102_s7174713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509120"/>
            <a:ext cx="5292079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ayurveda-mai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64088" y="4725144"/>
            <a:ext cx="3600400" cy="2132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51520" y="157263"/>
            <a:ext cx="835292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Ведична література має велике значення не лише для індійської культури, а й для усіх індоєвропейських народів.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uk-UA" b="1" dirty="0" smtClean="0">
                <a:solidFill>
                  <a:srgbClr val="C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Своєрідність Вед: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457200" algn="l"/>
              </a:tabLst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священні індійські тексти написані у школах жерців;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складені в поетичній формі — гімни, 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піснеспіви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укладені в збірки (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самхіти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).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899592" y="2183377"/>
            <a:ext cx="72728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Веди перекладали Леся Українка, Павло 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Ріттер</a:t>
            </a: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uk-U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8" name="Рисунок 7" descr="87877016.jpg"/>
          <p:cNvPicPr>
            <a:picLocks noChangeAspect="1"/>
          </p:cNvPicPr>
          <p:nvPr/>
        </p:nvPicPr>
        <p:blipFill>
          <a:blip r:embed="rId3" cstate="print"/>
          <a:srcRect l="39683" t="3846" r="17460" b="9615"/>
          <a:stretch>
            <a:fillRect/>
          </a:stretch>
        </p:blipFill>
        <p:spPr>
          <a:xfrm>
            <a:off x="5148064" y="2636912"/>
            <a:ext cx="3240360" cy="3960440"/>
          </a:xfrm>
          <a:prstGeom prst="rect">
            <a:avLst/>
          </a:prstGeom>
        </p:spPr>
      </p:pic>
      <p:pic>
        <p:nvPicPr>
          <p:cNvPr id="9" name="Рисунок 8" descr="ukraink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2996952"/>
            <a:ext cx="2664296" cy="3600400"/>
          </a:xfrm>
          <a:prstGeom prst="rect">
            <a:avLst/>
          </a:prstGeom>
        </p:spPr>
      </p:pic>
      <p:pic>
        <p:nvPicPr>
          <p:cNvPr id="10" name="Picture 3" descr="C:\Users\Наталя\Desktop\різне\Губич Галина\Декор\03685814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3315968" y="5517231"/>
            <a:ext cx="2336152" cy="1057507"/>
          </a:xfrm>
          <a:prstGeom prst="rect">
            <a:avLst/>
          </a:prstGeom>
          <a:noFill/>
        </p:spPr>
      </p:pic>
      <p:pic>
        <p:nvPicPr>
          <p:cNvPr id="11" name="Picture 3" descr="C:\Users\Наталя\Desktop\різне\Губич Галина\Декор\03685814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219217">
            <a:off x="6137705" y="980179"/>
            <a:ext cx="3017932" cy="111317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1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283968" y="908720"/>
            <a:ext cx="4464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/>
            <a:r>
              <a:rPr lang="uk-UA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Між Біблією і Ведами існує дивовижна гармонія, хоча ці знання були подані людям у різні часи, різною мовою і за різних обставин. Смисл цих Святих Писань один – полюбити Господа усім серцем, усією душею і розумом. </a:t>
            </a:r>
            <a:endParaRPr lang="uk-UA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188640"/>
            <a:ext cx="3744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uk-UA" sz="36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Біблія і Веди</a:t>
            </a:r>
            <a:r>
              <a:rPr lang="uk-UA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  <p:pic>
        <p:nvPicPr>
          <p:cNvPr id="14" name="Рисунок 13" descr="23941746.jpg"/>
          <p:cNvPicPr>
            <a:picLocks noChangeAspect="1"/>
          </p:cNvPicPr>
          <p:nvPr/>
        </p:nvPicPr>
        <p:blipFill>
          <a:blip r:embed="rId3" cstate="print"/>
          <a:srcRect t="21212"/>
          <a:stretch>
            <a:fillRect/>
          </a:stretch>
        </p:blipFill>
        <p:spPr>
          <a:xfrm>
            <a:off x="251520" y="3717032"/>
            <a:ext cx="4248472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_0.jpg"/>
          <p:cNvPicPr>
            <a:picLocks noChangeAspect="1"/>
          </p:cNvPicPr>
          <p:nvPr/>
        </p:nvPicPr>
        <p:blipFill>
          <a:blip r:embed="rId4" cstate="print"/>
          <a:srcRect l="12201" t="23042" b="14838"/>
          <a:stretch>
            <a:fillRect/>
          </a:stretch>
        </p:blipFill>
        <p:spPr>
          <a:xfrm>
            <a:off x="395537" y="260648"/>
            <a:ext cx="3816424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1347472547_apostol.jpg"/>
          <p:cNvPicPr>
            <a:picLocks noChangeAspect="1"/>
          </p:cNvPicPr>
          <p:nvPr/>
        </p:nvPicPr>
        <p:blipFill>
          <a:blip r:embed="rId5" cstate="print"/>
          <a:srcRect l="6519" t="7738" r="3571" b="4167"/>
          <a:stretch>
            <a:fillRect/>
          </a:stretch>
        </p:blipFill>
        <p:spPr>
          <a:xfrm>
            <a:off x="4572000" y="3501008"/>
            <a:ext cx="4392488" cy="2880320"/>
          </a:xfrm>
          <a:prstGeom prst="rect">
            <a:avLst/>
          </a:prstGeom>
        </p:spPr>
      </p:pic>
      <p:pic>
        <p:nvPicPr>
          <p:cNvPr id="2051" name="Picture 3" descr="C:\Users\Наталя\Desktop\різне\Губич Галина\Декор\lilija5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4654433">
            <a:off x="5513422" y="4492406"/>
            <a:ext cx="1430480" cy="295899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Другая 1">
      <a:dk1>
        <a:sysClr val="windowText" lastClr="000000"/>
      </a:dk1>
      <a:lt1>
        <a:sysClr val="window" lastClr="FFFFFF"/>
      </a:lt1>
      <a:dk2>
        <a:srgbClr val="FF9933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1771</TotalTime>
  <Words>647</Words>
  <Application>Microsoft Office PowerPoint</Application>
  <PresentationFormat>Екран (4:3)</PresentationFormat>
  <Paragraphs>98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21" baseType="lpstr">
      <vt:lpstr>Обычная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Наталя</dc:creator>
  <cp:lastModifiedBy>Губич</cp:lastModifiedBy>
  <cp:revision>168</cp:revision>
  <dcterms:created xsi:type="dcterms:W3CDTF">2016-03-02T17:46:35Z</dcterms:created>
  <dcterms:modified xsi:type="dcterms:W3CDTF">2020-02-12T14:36:50Z</dcterms:modified>
</cp:coreProperties>
</file>