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61" r:id="rId5"/>
    <p:sldId id="259" r:id="rId6"/>
    <p:sldId id="271" r:id="rId7"/>
    <p:sldId id="263" r:id="rId8"/>
    <p:sldId id="276" r:id="rId9"/>
    <p:sldId id="264" r:id="rId10"/>
    <p:sldId id="265" r:id="rId11"/>
    <p:sldId id="269" r:id="rId12"/>
    <p:sldId id="266" r:id="rId13"/>
    <p:sldId id="267" r:id="rId14"/>
    <p:sldId id="277" r:id="rId15"/>
    <p:sldId id="270" r:id="rId16"/>
    <p:sldId id="268" r:id="rId17"/>
    <p:sldId id="273" r:id="rId18"/>
    <p:sldId id="272" r:id="rId19"/>
    <p:sldId id="260" r:id="rId20"/>
    <p:sldId id="275" r:id="rId21"/>
  </p:sldIdLst>
  <p:sldSz cx="9144000" cy="6858000" type="screen4x3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13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пн 13.09.21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FA28-87F8-40C8-9560-6BEF5C9E4EF3}" type="datetimeFigureOut">
              <a:rPr lang="ru-RU" smtClean="0"/>
              <a:t>пн 13.09.21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74E-87E3-4B59-9E87-2E297F912F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077072"/>
            <a:ext cx="3763962" cy="17287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400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Данюк</a:t>
            </a: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Л.К.</a:t>
            </a:r>
          </a:p>
          <a:p>
            <a:pPr>
              <a:spcBef>
                <a:spcPts val="0"/>
              </a:spcBef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ЗДВР, учитель зарубіжної літератури</a:t>
            </a:r>
          </a:p>
          <a:p>
            <a:pPr>
              <a:spcBef>
                <a:spcPts val="0"/>
              </a:spcBef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Ірпінський </a:t>
            </a:r>
            <a:r>
              <a:rPr lang="uk-UA" sz="2400" i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ліцей № 3</a:t>
            </a:r>
            <a:endParaRPr lang="ru-RU" sz="24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63688" y="1268760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Даніель </a:t>
            </a:r>
            <a:r>
              <a:rPr kumimoji="0" lang="uk-U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Свіфт</a:t>
            </a:r>
            <a:r>
              <a:rPr kumimoji="0" lang="uk-U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8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«Мандри </a:t>
            </a:r>
            <a:r>
              <a:rPr lang="uk-UA" sz="4800" b="1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Лемюеля</a:t>
            </a:r>
            <a:r>
              <a:rPr lang="uk-UA" sz="48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uk-UA" sz="4800" b="1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Гуллівера</a:t>
            </a:r>
            <a:r>
              <a:rPr lang="uk-UA" sz="6000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»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127C36-C073-4E47-949C-C574A072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346364"/>
            <a:ext cx="5184576" cy="6511636"/>
          </a:xfrm>
        </p:spPr>
        <p:txBody>
          <a:bodyPr>
            <a:normAutofit fontScale="90000"/>
          </a:bodyPr>
          <a:lstStyle/>
          <a:p>
            <a:pPr algn="l" fontAlgn="base">
              <a:tabLst>
                <a:tab pos="2147888" algn="l"/>
              </a:tabLst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Головною метою кожного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мандрівника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має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бути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виховання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Розуму і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доброчесності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своїх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співвітчизників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за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допомогою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добрих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чи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поганих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прикладів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із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життя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чужих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країн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…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                Дж.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Свіфт</a:t>
            </a:r>
            <a:br>
              <a:rPr lang="ru-RU" dirty="0"/>
            </a:br>
            <a:endParaRPr lang="ru-RU" dirty="0"/>
          </a:p>
        </p:txBody>
      </p:sp>
      <p:pic>
        <p:nvPicPr>
          <p:cNvPr id="12290" name="Picture 2" descr="Мандри Лемюеля Гуллівера | Читання твору | Читай онлайн">
            <a:extLst>
              <a:ext uri="{FF2B5EF4-FFF2-40B4-BE49-F238E27FC236}">
                <a16:creationId xmlns:a16="http://schemas.microsoft.com/office/drawing/2014/main" id="{CBE8CB59-BE9B-477E-BCE5-5AB6E59D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2664296" cy="370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48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4C206BA8-CABC-482D-AAD4-05EBDA9D0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856" y="836712"/>
            <a:ext cx="5544616" cy="2016224"/>
          </a:xfrm>
        </p:spPr>
        <p:txBody>
          <a:bodyPr>
            <a:noAutofit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Я пишу  не заради слави. Єдина моя мета-  благо суспільства.          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                         </a:t>
            </a:r>
            <a:r>
              <a:rPr lang="uk-UA" b="1" dirty="0" err="1">
                <a:solidFill>
                  <a:schemeClr val="accent2">
                    <a:lumMod val="50000"/>
                  </a:schemeClr>
                </a:solidFill>
              </a:rPr>
              <a:t>Дж.Свіфт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</a:t>
            </a:r>
          </a:p>
          <a:p>
            <a:pPr marL="0" indent="0">
              <a:buNone/>
            </a:pPr>
            <a:r>
              <a:rPr lang="uk-UA" b="1" dirty="0">
                <a:solidFill>
                  <a:srgbClr val="002060"/>
                </a:solidFill>
              </a:rPr>
              <a:t>                                                         </a:t>
            </a:r>
          </a:p>
        </p:txBody>
      </p:sp>
      <p:pic>
        <p:nvPicPr>
          <p:cNvPr id="2050" name="Picture 2" descr="Свифт, Джонатан — Википедия">
            <a:extLst>
              <a:ext uri="{FF2B5EF4-FFF2-40B4-BE49-F238E27FC236}">
                <a16:creationId xmlns:a16="http://schemas.microsoft.com/office/drawing/2014/main" id="{711AF390-D5CD-40ED-963F-3D72EE0DB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2736304" cy="346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жонатан Свифт – биография, фото, личная жизнь, книги - 24СМИ">
            <a:extLst>
              <a:ext uri="{FF2B5EF4-FFF2-40B4-BE49-F238E27FC236}">
                <a16:creationId xmlns:a16="http://schemas.microsoft.com/office/drawing/2014/main" id="{9B236F2E-B6BA-42C8-8557-A69326E2B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2703"/>
          <a:stretch/>
        </p:blipFill>
        <p:spPr bwMode="auto">
          <a:xfrm>
            <a:off x="3851920" y="3094570"/>
            <a:ext cx="3744416" cy="253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476672"/>
            <a:ext cx="3833191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Свіфт Джонатан - Мандри Гулівера | Книжкова Хата - магазин цікавих книг! м.  Коломия, вул. Чорновола, 51">
            <a:extLst>
              <a:ext uri="{FF2B5EF4-FFF2-40B4-BE49-F238E27FC236}">
                <a16:creationId xmlns:a16="http://schemas.microsoft.com/office/drawing/2014/main" id="{E0A55CCF-49DA-4ED1-80A2-99B11C709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6424"/>
            <a:ext cx="3810000" cy="606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D13F7-ABF8-4DC0-9411-F9EC19A1F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3843535" cy="648072"/>
          </a:xfrm>
        </p:spPr>
        <p:txBody>
          <a:bodyPr>
            <a:normAutofit fontScale="90000"/>
          </a:bodyPr>
          <a:lstStyle/>
          <a:p>
            <a:r>
              <a:rPr lang="uk-UA" sz="4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1721-1726 р.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E90333-736D-483F-BA72-0C3C54236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1124743"/>
            <a:ext cx="5256584" cy="5544617"/>
          </a:xfrm>
        </p:spPr>
        <p:txBody>
          <a:bodyPr>
            <a:noAutofit/>
          </a:bodyPr>
          <a:lstStyle/>
          <a:p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Твір «Мандри </a:t>
            </a:r>
            <a:r>
              <a:rPr lang="uk-UA" sz="3200" b="1" i="1" dirty="0" err="1">
                <a:solidFill>
                  <a:schemeClr val="accent2">
                    <a:lumMod val="50000"/>
                  </a:schemeClr>
                </a:solidFill>
              </a:rPr>
              <a:t>Лемюеля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3200" b="1" i="1" dirty="0" err="1">
                <a:solidFill>
                  <a:schemeClr val="accent2">
                    <a:lumMod val="50000"/>
                  </a:schemeClr>
                </a:solidFill>
              </a:rPr>
              <a:t>Гуллівера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 -найголовніша книга </a:t>
            </a:r>
            <a:r>
              <a:rPr lang="uk-UA" sz="3200" b="1" i="1" dirty="0" err="1">
                <a:solidFill>
                  <a:schemeClr val="accent2">
                    <a:lumMod val="50000"/>
                  </a:schemeClr>
                </a:solidFill>
              </a:rPr>
              <a:t>Свіфта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 Роман, який  «відчутно    вдосконалить суспільство»</a:t>
            </a:r>
          </a:p>
          <a:p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  Розповідь    ведеться від       першої особи ( </a:t>
            </a:r>
            <a:r>
              <a:rPr lang="uk-UA" sz="3200" b="1" i="1" dirty="0" err="1">
                <a:solidFill>
                  <a:schemeClr val="accent2">
                    <a:lumMod val="50000"/>
                  </a:schemeClr>
                </a:solidFill>
              </a:rPr>
              <a:t>Семюеля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3200" b="1" i="1" dirty="0" err="1">
                <a:solidFill>
                  <a:schemeClr val="accent2">
                    <a:lumMod val="50000"/>
                  </a:schemeClr>
                </a:solidFill>
              </a:rPr>
              <a:t>Гуллівера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), що підкреслює      </a:t>
            </a:r>
            <a:r>
              <a:rPr lang="uk-UA" sz="3200" b="1" i="1" dirty="0">
                <a:solidFill>
                  <a:schemeClr val="bg1"/>
                </a:solidFill>
              </a:rPr>
              <a:t>досто</a:t>
            </a:r>
            <a:r>
              <a:rPr lang="uk-UA" sz="3200" b="1" i="1" dirty="0">
                <a:solidFill>
                  <a:schemeClr val="accent2">
                    <a:lumMod val="50000"/>
                  </a:schemeClr>
                </a:solidFill>
              </a:rPr>
              <a:t>вірність подій</a:t>
            </a:r>
            <a:r>
              <a:rPr lang="uk-UA" sz="32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9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476672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Мандри Гуллівера&quot; головні герої - Dovidka.biz.ua">
            <a:extLst>
              <a:ext uri="{FF2B5EF4-FFF2-40B4-BE49-F238E27FC236}">
                <a16:creationId xmlns:a16="http://schemas.microsoft.com/office/drawing/2014/main" id="{AE58DFAB-4DDF-47F6-9C33-1D1CA76BA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620688"/>
            <a:ext cx="266429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960FA-12F8-48E6-A64B-ABB47A15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22" y="476672"/>
            <a:ext cx="4824534" cy="5904656"/>
          </a:xfrm>
        </p:spPr>
        <p:txBody>
          <a:bodyPr>
            <a:normAutofit fontScale="90000"/>
          </a:bodyPr>
          <a:lstStyle/>
          <a:p>
            <a:pPr algn="just"/>
            <a:br>
              <a:rPr lang="ru-RU" sz="4000" b="1" dirty="0">
                <a:solidFill>
                  <a:srgbClr val="002060"/>
                </a:solidFill>
                <a:latin typeface="+mn-lt"/>
              </a:rPr>
            </a:br>
            <a:br>
              <a:rPr lang="ru-RU" sz="4000" b="1" dirty="0">
                <a:solidFill>
                  <a:srgbClr val="002060"/>
                </a:solidFill>
                <a:latin typeface="+mn-lt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Перше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видання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книги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вийшло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в 1726–1727 роках у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Лондоні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 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Це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класика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етично-політичної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сатири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 Особливо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широку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популярність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здобули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скорочені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переробки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(та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екранізації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) для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дітей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.</a:t>
            </a:r>
            <a:r>
              <a:rPr lang="ru-RU" b="1" dirty="0">
                <a:solidFill>
                  <a:schemeClr val="bg1"/>
                </a:solidFill>
              </a:rPr>
              <a:t>.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8FEB10A-37C7-49B6-871A-FAACDAABA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768" y="620688"/>
            <a:ext cx="6203032" cy="5505475"/>
          </a:xfrm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Повна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назва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книги: «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Мандри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деяких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віддалених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країн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світу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чотирьох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частинах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Твір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Лемюеля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Гулівера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спочатку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хірурга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, 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потім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капітана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кількох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кораблів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</p:txBody>
      </p:sp>
      <p:pic>
        <p:nvPicPr>
          <p:cNvPr id="9218" name="Picture 2" descr="Мандри Лемюеля Гуллівера">
            <a:extLst>
              <a:ext uri="{FF2B5EF4-FFF2-40B4-BE49-F238E27FC236}">
                <a16:creationId xmlns:a16="http://schemas.microsoft.com/office/drawing/2014/main" id="{DD8FD017-6173-45D0-B807-526178C5D3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10804" r="3165" b="11766"/>
          <a:stretch/>
        </p:blipFill>
        <p:spPr bwMode="auto">
          <a:xfrm>
            <a:off x="467544" y="594970"/>
            <a:ext cx="201622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56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BE3C2-B302-4B7C-982A-0F67DB4B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1" y="346327"/>
            <a:ext cx="4975869" cy="477478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Композиція твору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E77380-165D-4C32-BEE5-8C493CC38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1600" y="851514"/>
            <a:ext cx="5328592" cy="563245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Роман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розділено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чотири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частини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: «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ліліпутів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». «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велетнів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». «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літаючому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острові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». «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країни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розумних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коней».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Усі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чотири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частини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націлені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дослідження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суспільства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образу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Держави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взаємовідносин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людини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та   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держави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2052" name="Picture 4" descr="Мандри Лемюеля Гуллівера">
            <a:extLst>
              <a:ext uri="{FF2B5EF4-FFF2-40B4-BE49-F238E27FC236}">
                <a16:creationId xmlns:a16="http://schemas.microsoft.com/office/drawing/2014/main" id="{F0E5AD1C-9A9D-4267-A3E1-3E207BAE3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4036"/>
            <a:ext cx="2814787" cy="61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81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Мандри Гулівера. Гулівер у Ліліпутії | Книжкова Хата - магазин цікавих  книг! м. Коломия, вул. Чорновола, 51">
            <a:extLst>
              <a:ext uri="{FF2B5EF4-FFF2-40B4-BE49-F238E27FC236}">
                <a16:creationId xmlns:a16="http://schemas.microsoft.com/office/drawing/2014/main" id="{0888BB0C-B2B9-4D1F-A616-43B163324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2423"/>
            <a:ext cx="3810000" cy="621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Урок-майстерня Джонатан Свіфт «Мандри Гуллівера» . Сатиричне зображення в повісті англійської дійсності XVIII ст.">
            <a:extLst>
              <a:ext uri="{FF2B5EF4-FFF2-40B4-BE49-F238E27FC236}">
                <a16:creationId xmlns:a16="http://schemas.microsoft.com/office/drawing/2014/main" id="{EB2820D0-38C0-4183-9B13-6768A14A1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98" r="34250"/>
          <a:stretch/>
        </p:blipFill>
        <p:spPr bwMode="auto">
          <a:xfrm>
            <a:off x="323528" y="2276871"/>
            <a:ext cx="4392488" cy="112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Свифт, Джонатан — Википедия">
            <a:extLst>
              <a:ext uri="{FF2B5EF4-FFF2-40B4-BE49-F238E27FC236}">
                <a16:creationId xmlns:a16="http://schemas.microsoft.com/office/drawing/2014/main" id="{6399B4EA-6EA0-41D7-B703-F3F82F492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45023"/>
            <a:ext cx="2376264" cy="309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A17B6C6-0E81-40C3-8D45-0B4EAEA13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23" y="575480"/>
            <a:ext cx="4392488" cy="144833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+mn-lt"/>
              </a:rPr>
              <a:t>Сатиричне зображення у творі англійської дійсності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+mn-lt"/>
              </a:rPr>
              <a:t>XVIII</a:t>
            </a: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+mn-lt"/>
              </a:rPr>
              <a:t>ст. 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highlight>
                <a:srgbClr val="FFFF00"/>
              </a:highligh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2695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416E5CCE-41B9-4D7C-85AE-076E0CB1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808" y="332656"/>
            <a:ext cx="5842992" cy="5793507"/>
          </a:xfrm>
        </p:spPr>
        <p:txBody>
          <a:bodyPr>
            <a:noAutofit/>
          </a:bodyPr>
          <a:lstStyle/>
          <a:p>
            <a:pPr algn="just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Тема –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зображення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суспільства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світу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природи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людини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Іронічні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та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сумні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роздуми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про долю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усього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людства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його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духовні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вади,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недосконалість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будь-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якого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 державного устрою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3076" name="Picture 4" descr="Книга Мандри Гуллівера / Джонатан Свіфт. Купити від видавництва &amp;quot;Знання&amp;quot;">
            <a:extLst>
              <a:ext uri="{FF2B5EF4-FFF2-40B4-BE49-F238E27FC236}">
                <a16:creationId xmlns:a16="http://schemas.microsoft.com/office/drawing/2014/main" id="{2FAF2064-1784-4563-8793-A9C44C76C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59228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99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CB21CF4-D0E4-44EC-8CB5-3964E20B4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8640"/>
            <a:ext cx="7200800" cy="50405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Подорож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до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ліліпутів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».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Головні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герої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ru-RU" sz="2800" dirty="0">
              <a:latin typeface="+mn-lt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B4B9741-0C07-4FBE-9055-B1305D69A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17790" y="692696"/>
            <a:ext cx="5730674" cy="5781948"/>
          </a:xfrm>
        </p:spPr>
        <p:txBody>
          <a:bodyPr>
            <a:noAutofit/>
          </a:bodyPr>
          <a:lstStyle/>
          <a:p>
            <a:pPr algn="just"/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Семюель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Гуллівер-уродженець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Ноттінгемпширу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Він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одружений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Мері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Бертон і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має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двох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дітей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Щоб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заробити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грошей,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Лемюель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стає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хірургом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судні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а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потім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капітаном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корабля.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Мандрівник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легко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адаптується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нових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умовах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швидко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вивчає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мови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кожного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місця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в яке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потрапляє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Сміливий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спритний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розумний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добрий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готовий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завжди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допомогти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слабшому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Він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завжди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намагався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бути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справедливим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нікому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не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завдавав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зла.</a:t>
            </a:r>
          </a:p>
        </p:txBody>
      </p:sp>
      <p:pic>
        <p:nvPicPr>
          <p:cNvPr id="4098" name="Picture 2" descr="Сатира в романі Свіфта «Мандри Гуллівера».">
            <a:extLst>
              <a:ext uri="{FF2B5EF4-FFF2-40B4-BE49-F238E27FC236}">
                <a16:creationId xmlns:a16="http://schemas.microsoft.com/office/drawing/2014/main" id="{D3027467-BF21-467D-8317-4DA83C9626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" y="1268760"/>
            <a:ext cx="2532881" cy="520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15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1C13067-4956-4344-96B3-0526E76A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5556" y="476672"/>
            <a:ext cx="6888444" cy="6192688"/>
          </a:xfrm>
        </p:spPr>
        <p:txBody>
          <a:bodyPr/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Образ </a:t>
            </a:r>
            <a:r>
              <a:rPr lang="uk-UA" b="1" dirty="0" err="1">
                <a:solidFill>
                  <a:schemeClr val="accent2">
                    <a:lumMod val="50000"/>
                  </a:schemeClr>
                </a:solidFill>
              </a:rPr>
              <a:t>Гуллівера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- утілення нової концепції людини доби Просвітництва;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багатогранність проявів особистості, невтомна жага пізнання, пошук свободи й гармонії;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віра автора в перетворення світу;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людина, котра досліджує життя,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    здатна змінити все довкола.</a:t>
            </a:r>
          </a:p>
          <a:p>
            <a:endParaRPr lang="ru-RU" dirty="0"/>
          </a:p>
        </p:txBody>
      </p:sp>
      <p:pic>
        <p:nvPicPr>
          <p:cNvPr id="7172" name="Picture 4" descr="Вікторина за книгою Джонатана Свіфта «Мандри Гуллівера»">
            <a:extLst>
              <a:ext uri="{FF2B5EF4-FFF2-40B4-BE49-F238E27FC236}">
                <a16:creationId xmlns:a16="http://schemas.microsoft.com/office/drawing/2014/main" id="{DBDB8E09-1FD3-47C1-BC50-3C3CF8192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07"/>
          <a:stretch/>
        </p:blipFill>
        <p:spPr bwMode="auto">
          <a:xfrm>
            <a:off x="539552" y="620688"/>
            <a:ext cx="1716004" cy="3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097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C185E-0CE3-4878-8E09-3199CE6C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73049"/>
            <a:ext cx="2880320" cy="1181677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С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лово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«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ліліпут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» придумав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Свіфт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CB5013-D257-43A7-929C-88B62774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9792" y="273049"/>
            <a:ext cx="6444208" cy="6325789"/>
          </a:xfrm>
        </p:spPr>
        <p:txBody>
          <a:bodyPr>
            <a:noAutofit/>
          </a:bodyPr>
          <a:lstStyle/>
          <a:p>
            <a:r>
              <a:rPr lang="ru-RU" sz="2400" dirty="0" err="1"/>
              <a:t>Жителі</a:t>
            </a:r>
            <a:r>
              <a:rPr lang="ru-RU" sz="2400" dirty="0"/>
              <a:t> </a:t>
            </a:r>
            <a:r>
              <a:rPr lang="ru-RU" sz="2400" dirty="0" err="1"/>
              <a:t>Ліліпутії</a:t>
            </a:r>
            <a:r>
              <a:rPr lang="ru-RU" sz="2400" dirty="0"/>
              <a:t> і </a:t>
            </a:r>
            <a:r>
              <a:rPr lang="ru-RU" sz="2400" dirty="0" err="1"/>
              <a:t>Блефуску</a:t>
            </a:r>
            <a:r>
              <a:rPr lang="ru-RU" sz="2400" dirty="0"/>
              <a:t> </a:t>
            </a:r>
            <a:r>
              <a:rPr lang="ru-RU" sz="2400" dirty="0" err="1"/>
              <a:t>зростом</a:t>
            </a:r>
            <a:r>
              <a:rPr lang="ru-RU" sz="2400" dirty="0"/>
              <a:t> в 12 </a:t>
            </a:r>
            <a:r>
              <a:rPr lang="ru-RU" sz="2400" dirty="0" err="1"/>
              <a:t>разів</a:t>
            </a:r>
            <a:r>
              <a:rPr lang="ru-RU" sz="2400" dirty="0"/>
              <a:t> </a:t>
            </a:r>
            <a:r>
              <a:rPr lang="ru-RU" sz="2400" dirty="0" err="1"/>
              <a:t>менше</a:t>
            </a:r>
            <a:r>
              <a:rPr lang="ru-RU" sz="2400" dirty="0"/>
              <a:t> </a:t>
            </a:r>
            <a:r>
              <a:rPr lang="ru-RU" sz="2400" dirty="0" err="1"/>
              <a:t>звичайної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. </a:t>
            </a:r>
          </a:p>
          <a:p>
            <a:r>
              <a:rPr lang="ru-RU" sz="2400" dirty="0"/>
              <a:t>Вони </a:t>
            </a:r>
            <a:r>
              <a:rPr lang="ru-RU" sz="2400" dirty="0" err="1"/>
              <a:t>переконані</a:t>
            </a:r>
            <a:r>
              <a:rPr lang="ru-RU" sz="2400" dirty="0"/>
              <a:t>: </a:t>
            </a:r>
            <a:r>
              <a:rPr lang="ru-RU" sz="2400" dirty="0" err="1"/>
              <a:t>їхня</a:t>
            </a:r>
            <a:r>
              <a:rPr lang="ru-RU" sz="2400" dirty="0"/>
              <a:t> </a:t>
            </a:r>
            <a:r>
              <a:rPr lang="ru-RU" sz="2400" dirty="0" err="1"/>
              <a:t>країна</a:t>
            </a:r>
            <a:r>
              <a:rPr lang="ru-RU" sz="2400" dirty="0"/>
              <a:t> </a:t>
            </a:r>
            <a:r>
              <a:rPr lang="ru-RU" sz="2400" dirty="0" err="1"/>
              <a:t>найбільша</a:t>
            </a:r>
            <a:r>
              <a:rPr lang="ru-RU" sz="2400" dirty="0"/>
              <a:t> в </a:t>
            </a:r>
            <a:r>
              <a:rPr lang="ru-RU" sz="2400" dirty="0" err="1"/>
              <a:t>світі</a:t>
            </a:r>
            <a:r>
              <a:rPr lang="ru-RU" sz="2400" dirty="0"/>
              <a:t>, через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поводяться</a:t>
            </a:r>
            <a:r>
              <a:rPr lang="ru-RU" sz="2400" dirty="0"/>
              <a:t> з </a:t>
            </a:r>
            <a:r>
              <a:rPr lang="ru-RU" sz="2400" dirty="0" err="1"/>
              <a:t>Гуллівером</a:t>
            </a:r>
            <a:r>
              <a:rPr lang="ru-RU" sz="2400" dirty="0"/>
              <a:t>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безстрашно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організований</a:t>
            </a:r>
            <a:r>
              <a:rPr lang="ru-RU" sz="2400" dirty="0"/>
              <a:t> народ, </a:t>
            </a:r>
            <a:r>
              <a:rPr lang="ru-RU" sz="2400" dirty="0" err="1"/>
              <a:t>здатний</a:t>
            </a:r>
            <a:r>
              <a:rPr lang="ru-RU" sz="2400" dirty="0"/>
              <a:t>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швидко</a:t>
            </a:r>
            <a:r>
              <a:rPr lang="ru-RU" sz="2400" dirty="0"/>
              <a:t> </a:t>
            </a:r>
            <a:r>
              <a:rPr lang="ru-RU" sz="2400" dirty="0" err="1"/>
              <a:t>робити</a:t>
            </a:r>
            <a:r>
              <a:rPr lang="ru-RU" sz="2400" dirty="0"/>
              <a:t> </a:t>
            </a:r>
            <a:r>
              <a:rPr lang="ru-RU" sz="2400" dirty="0" err="1"/>
              <a:t>складну</a:t>
            </a:r>
            <a:r>
              <a:rPr lang="ru-RU" sz="2400" dirty="0"/>
              <a:t> роботу. Править ними король на </a:t>
            </a:r>
            <a:r>
              <a:rPr lang="ru-RU" sz="2400" dirty="0" err="1"/>
              <a:t>ім’я</a:t>
            </a:r>
            <a:r>
              <a:rPr lang="ru-RU" sz="2400" dirty="0"/>
              <a:t> </a:t>
            </a:r>
            <a:r>
              <a:rPr lang="ru-RU" sz="2400" dirty="0" err="1"/>
              <a:t>Гольбасто</a:t>
            </a:r>
            <a:r>
              <a:rPr lang="ru-RU" sz="2400" dirty="0"/>
              <a:t> </a:t>
            </a:r>
            <a:r>
              <a:rPr lang="ru-RU" sz="2400" dirty="0" err="1"/>
              <a:t>Момарен</a:t>
            </a:r>
            <a:r>
              <a:rPr lang="ru-RU" sz="2400" dirty="0"/>
              <a:t> </a:t>
            </a:r>
            <a:r>
              <a:rPr lang="ru-RU" sz="2400" dirty="0" err="1"/>
              <a:t>Евлем</a:t>
            </a:r>
            <a:r>
              <a:rPr lang="ru-RU" sz="2400" dirty="0"/>
              <a:t> </a:t>
            </a:r>
            <a:r>
              <a:rPr lang="ru-RU" sz="2400" dirty="0" err="1"/>
              <a:t>Гердайло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Воюють</a:t>
            </a:r>
            <a:r>
              <a:rPr lang="ru-RU" sz="2400" dirty="0"/>
              <a:t> з </a:t>
            </a:r>
            <a:r>
              <a:rPr lang="ru-RU" sz="2400" dirty="0" err="1"/>
              <a:t>Блефеску</a:t>
            </a:r>
            <a:r>
              <a:rPr lang="ru-RU" sz="2400" dirty="0"/>
              <a:t> через </a:t>
            </a:r>
            <a:r>
              <a:rPr lang="ru-RU" sz="2400" dirty="0" err="1"/>
              <a:t>суперечки</a:t>
            </a:r>
            <a:r>
              <a:rPr lang="ru-RU" sz="2400" dirty="0"/>
              <a:t> про те, з </a:t>
            </a:r>
            <a:r>
              <a:rPr lang="ru-RU" sz="2400" dirty="0" err="1"/>
              <a:t>якого</a:t>
            </a:r>
            <a:r>
              <a:rPr lang="ru-RU" sz="2400" dirty="0"/>
              <a:t> боку треба </a:t>
            </a:r>
            <a:r>
              <a:rPr lang="ru-RU" sz="2400" dirty="0" err="1"/>
              <a:t>розбивати</a:t>
            </a:r>
            <a:r>
              <a:rPr lang="ru-RU" sz="2400" dirty="0"/>
              <a:t> яйце. Але  і в </a:t>
            </a:r>
            <a:r>
              <a:rPr lang="ru-RU" sz="2400" dirty="0" err="1"/>
              <a:t>самій</a:t>
            </a:r>
            <a:r>
              <a:rPr lang="ru-RU" sz="2400" dirty="0"/>
              <a:t> </a:t>
            </a:r>
            <a:r>
              <a:rPr lang="ru-RU" sz="2400" dirty="0" err="1"/>
              <a:t>Ліліпутії</a:t>
            </a:r>
            <a:r>
              <a:rPr lang="ru-RU" sz="2400" dirty="0"/>
              <a:t> </a:t>
            </a:r>
            <a:r>
              <a:rPr lang="ru-RU" sz="2400" dirty="0" err="1"/>
              <a:t>ведуться</a:t>
            </a:r>
            <a:r>
              <a:rPr lang="ru-RU" sz="2400" dirty="0"/>
              <a:t> </a:t>
            </a:r>
            <a:r>
              <a:rPr lang="ru-RU" sz="2400" dirty="0" err="1"/>
              <a:t>суперечки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партіями</a:t>
            </a:r>
            <a:r>
              <a:rPr lang="ru-RU" sz="2400" dirty="0"/>
              <a:t> </a:t>
            </a:r>
            <a:r>
              <a:rPr lang="ru-RU" sz="2400" dirty="0" err="1"/>
              <a:t>тремексенів</a:t>
            </a:r>
            <a:r>
              <a:rPr lang="ru-RU" sz="2400" dirty="0"/>
              <a:t> і </a:t>
            </a:r>
            <a:r>
              <a:rPr lang="ru-RU" sz="2400" dirty="0" err="1"/>
              <a:t>слемексенів</a:t>
            </a:r>
            <a:r>
              <a:rPr lang="ru-RU" sz="2400" dirty="0"/>
              <a:t>, </a:t>
            </a:r>
            <a:r>
              <a:rPr lang="ru-RU" sz="2400" dirty="0" err="1"/>
              <a:t>прихильниками</a:t>
            </a:r>
            <a:r>
              <a:rPr lang="ru-RU" sz="2400" dirty="0"/>
              <a:t> </a:t>
            </a:r>
            <a:r>
              <a:rPr lang="ru-RU" sz="2400" dirty="0" err="1"/>
              <a:t>високих</a:t>
            </a:r>
            <a:r>
              <a:rPr lang="ru-RU" sz="2400" dirty="0"/>
              <a:t> і </a:t>
            </a:r>
            <a:r>
              <a:rPr lang="ru-RU" sz="2400" dirty="0" err="1"/>
              <a:t>низьких</a:t>
            </a:r>
            <a:r>
              <a:rPr lang="ru-RU" sz="2400" dirty="0"/>
              <a:t> </a:t>
            </a:r>
            <a:r>
              <a:rPr lang="ru-RU" sz="2400" dirty="0" err="1"/>
              <a:t>підборів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Ліліпути</a:t>
            </a:r>
            <a:r>
              <a:rPr lang="ru-RU" sz="2400" dirty="0"/>
              <a:t> </a:t>
            </a:r>
            <a:r>
              <a:rPr lang="ru-RU" sz="2400" dirty="0" err="1"/>
              <a:t>уособлюють</a:t>
            </a:r>
            <a:r>
              <a:rPr lang="ru-RU" sz="2400" dirty="0"/>
              <a:t> собою </a:t>
            </a:r>
            <a:r>
              <a:rPr lang="ru-RU" sz="2400" dirty="0" err="1"/>
              <a:t>пародію</a:t>
            </a:r>
            <a:r>
              <a:rPr lang="ru-RU" sz="2400" dirty="0"/>
              <a:t> на </a:t>
            </a:r>
            <a:r>
              <a:rPr lang="ru-RU" sz="2400" dirty="0" err="1"/>
              <a:t>англійську</a:t>
            </a:r>
            <a:r>
              <a:rPr lang="ru-RU" sz="2400" dirty="0"/>
              <a:t> </a:t>
            </a:r>
            <a:r>
              <a:rPr lang="ru-RU" sz="2400" dirty="0" err="1"/>
              <a:t>монархію</a:t>
            </a:r>
            <a:r>
              <a:rPr lang="ru-RU" sz="2400" dirty="0"/>
              <a:t>.</a:t>
            </a:r>
          </a:p>
        </p:txBody>
      </p:sp>
      <p:pic>
        <p:nvPicPr>
          <p:cNvPr id="5124" name="Picture 4" descr="Джонатан Свіфт “Мандри Гулівера” - презентація з зарубіжної літератури">
            <a:extLst>
              <a:ext uri="{FF2B5EF4-FFF2-40B4-BE49-F238E27FC236}">
                <a16:creationId xmlns:a16="http://schemas.microsoft.com/office/drawing/2014/main" id="{52FB6CE3-6A93-44A2-8055-642CF7E82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92" y="1628800"/>
            <a:ext cx="2341418" cy="346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10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4F8FF-45B2-428A-A8B4-E5478FD16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3456384" cy="1139726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Проблеми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роману 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612AC-CBBA-4DD9-BF1A-88894061C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864" y="273050"/>
            <a:ext cx="5338936" cy="6311900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відносини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влади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і народу;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державний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устрій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боротьба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політичних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партій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яким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повинен бути правитель;</a:t>
            </a:r>
          </a:p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загарбницькі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війни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претензії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світове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панування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виховання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дітей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про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моральне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духовне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життя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суспільства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8" name="Picture 4" descr="Деяка правда про “батька” Гуллівера – Рефлексії-Читалії">
            <a:extLst>
              <a:ext uri="{FF2B5EF4-FFF2-40B4-BE49-F238E27FC236}">
                <a16:creationId xmlns:a16="http://schemas.microsoft.com/office/drawing/2014/main" id="{99103FE5-11A2-483C-B0F6-D3C0A947C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7" y="1052736"/>
            <a:ext cx="245861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034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Завдання: Знайдіть факти і доведіть, що Свіфт засобами сатири хотів показати, що Ліліпутія —">
            <a:extLst>
              <a:ext uri="{FF2B5EF4-FFF2-40B4-BE49-F238E27FC236}">
                <a16:creationId xmlns:a16="http://schemas.microsoft.com/office/drawing/2014/main" id="{14DD67FC-7226-4BE1-AE04-E59499669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" y="332656"/>
            <a:ext cx="8501817" cy="62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6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909F0E-6952-4FCD-831D-A6BFD006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Засоби комічного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E76929-8CB7-4D8A-907A-A9AFFE5D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30110"/>
            <a:ext cx="8712968" cy="5553252"/>
          </a:xfrm>
        </p:spPr>
        <p:txBody>
          <a:bodyPr>
            <a:normAutofit fontScale="47500" lnSpcReduction="20000"/>
          </a:bodyPr>
          <a:lstStyle/>
          <a:p>
            <a:r>
              <a:rPr lang="uk-UA" sz="5800" dirty="0"/>
              <a:t>Гумор, сатира-</a:t>
            </a:r>
            <a:r>
              <a:rPr lang="ru-RU" sz="5800" dirty="0" err="1"/>
              <a:t>дуже</a:t>
            </a:r>
            <a:r>
              <a:rPr lang="ru-RU" sz="5800" dirty="0"/>
              <a:t> </a:t>
            </a:r>
            <a:r>
              <a:rPr lang="ru-RU" sz="5800" dirty="0" err="1"/>
              <a:t>дотепно</a:t>
            </a:r>
            <a:r>
              <a:rPr lang="ru-RU" sz="5800" dirty="0"/>
              <a:t> </a:t>
            </a:r>
            <a:r>
              <a:rPr lang="ru-RU" sz="5800" dirty="0" err="1"/>
              <a:t>порівнює</a:t>
            </a:r>
            <a:r>
              <a:rPr lang="ru-RU" sz="5800" dirty="0"/>
              <a:t> </a:t>
            </a:r>
            <a:r>
              <a:rPr lang="ru-RU" sz="5800" dirty="0" err="1"/>
              <a:t>ліліпутські</a:t>
            </a:r>
            <a:r>
              <a:rPr lang="ru-RU" sz="5800" dirty="0"/>
              <a:t> </a:t>
            </a:r>
            <a:r>
              <a:rPr lang="ru-RU" sz="5800" dirty="0" err="1"/>
              <a:t>політичні</a:t>
            </a:r>
            <a:r>
              <a:rPr lang="ru-RU" sz="5800" dirty="0"/>
              <a:t> </a:t>
            </a:r>
            <a:r>
              <a:rPr lang="ru-RU" sz="5800" dirty="0" err="1"/>
              <a:t>партії</a:t>
            </a:r>
            <a:r>
              <a:rPr lang="ru-RU" sz="5800" dirty="0"/>
              <a:t> та </a:t>
            </a:r>
            <a:r>
              <a:rPr lang="ru-RU" sz="5800" dirty="0" err="1"/>
              <a:t>правлячі</a:t>
            </a:r>
            <a:r>
              <a:rPr lang="ru-RU" sz="5800" dirty="0"/>
              <a:t> </a:t>
            </a:r>
            <a:r>
              <a:rPr lang="ru-RU" sz="5800" dirty="0" err="1"/>
              <a:t>ан­глійські</a:t>
            </a:r>
            <a:r>
              <a:rPr lang="ru-RU" sz="5800" dirty="0"/>
              <a:t> </a:t>
            </a:r>
            <a:r>
              <a:rPr lang="ru-RU" sz="5800" dirty="0" err="1"/>
              <a:t>партії</a:t>
            </a:r>
            <a:r>
              <a:rPr lang="ru-RU" sz="5800" dirty="0"/>
              <a:t>, </a:t>
            </a:r>
            <a:r>
              <a:rPr lang="uk-UA" sz="5800" dirty="0"/>
              <a:t>висміює недоліки суспільства.</a:t>
            </a:r>
          </a:p>
          <a:p>
            <a:r>
              <a:rPr lang="uk-UA" sz="5800" dirty="0" err="1"/>
              <a:t>Іронія,сарказм</a:t>
            </a:r>
            <a:r>
              <a:rPr lang="uk-UA" sz="5800" dirty="0"/>
              <a:t>- </a:t>
            </a:r>
            <a:r>
              <a:rPr lang="ru-RU" sz="5800" dirty="0"/>
              <a:t>закон про </a:t>
            </a:r>
            <a:r>
              <a:rPr lang="ru-RU" sz="5800" dirty="0" err="1"/>
              <a:t>донощиків</a:t>
            </a:r>
            <a:r>
              <a:rPr lang="ru-RU" sz="5800" dirty="0"/>
              <a:t>, </a:t>
            </a:r>
            <a:r>
              <a:rPr lang="ru-RU" sz="5800" dirty="0" err="1"/>
              <a:t>сувора</a:t>
            </a:r>
            <a:r>
              <a:rPr lang="ru-RU" sz="5800" dirty="0"/>
              <a:t> </a:t>
            </a:r>
            <a:r>
              <a:rPr lang="ru-RU" sz="5800" dirty="0" err="1"/>
              <a:t>боротьба</a:t>
            </a:r>
            <a:r>
              <a:rPr lang="ru-RU" sz="5800" dirty="0"/>
              <a:t> з </a:t>
            </a:r>
            <a:r>
              <a:rPr lang="ru-RU" sz="5800" dirty="0" err="1"/>
              <a:t>шахраями</a:t>
            </a:r>
            <a:r>
              <a:rPr lang="ru-RU" sz="5800" dirty="0"/>
              <a:t>, </a:t>
            </a:r>
            <a:r>
              <a:rPr lang="ru-RU" sz="5800" dirty="0" err="1"/>
              <a:t>заохочення</a:t>
            </a:r>
            <a:r>
              <a:rPr lang="ru-RU" sz="5800" dirty="0"/>
              <a:t> </a:t>
            </a:r>
            <a:r>
              <a:rPr lang="ru-RU" sz="5800" dirty="0" err="1"/>
              <a:t>законослухняних</a:t>
            </a:r>
            <a:r>
              <a:rPr lang="ru-RU" sz="5800" dirty="0"/>
              <a:t>, </a:t>
            </a:r>
            <a:r>
              <a:rPr lang="ru-RU" sz="5800" dirty="0" err="1"/>
              <a:t>оцінювання</a:t>
            </a:r>
            <a:r>
              <a:rPr lang="ru-RU" sz="5800" dirty="0"/>
              <a:t> </a:t>
            </a:r>
            <a:r>
              <a:rPr lang="ru-RU" sz="5800" dirty="0" err="1"/>
              <a:t>передусім</a:t>
            </a:r>
            <a:r>
              <a:rPr lang="ru-RU" sz="5800" dirty="0"/>
              <a:t> </a:t>
            </a:r>
            <a:r>
              <a:rPr lang="ru-RU" sz="5800" dirty="0" err="1"/>
              <a:t>моральних</a:t>
            </a:r>
            <a:r>
              <a:rPr lang="ru-RU" sz="5800" dirty="0"/>
              <a:t> </a:t>
            </a:r>
            <a:r>
              <a:rPr lang="ru-RU" sz="5800" dirty="0" err="1"/>
              <a:t>якостей</a:t>
            </a:r>
            <a:r>
              <a:rPr lang="ru-RU" sz="5800" dirty="0"/>
              <a:t> </a:t>
            </a:r>
            <a:r>
              <a:rPr lang="ru-RU" sz="5800" dirty="0" err="1"/>
              <a:t>людини</a:t>
            </a:r>
            <a:r>
              <a:rPr lang="ru-RU" sz="5800" dirty="0"/>
              <a:t>, яку </a:t>
            </a:r>
            <a:r>
              <a:rPr lang="ru-RU" sz="5800" dirty="0" err="1"/>
              <a:t>обирають</a:t>
            </a:r>
            <a:r>
              <a:rPr lang="ru-RU" sz="5800" dirty="0"/>
              <a:t> на </a:t>
            </a:r>
            <a:r>
              <a:rPr lang="ru-RU" sz="5800" dirty="0" err="1"/>
              <a:t>державну</a:t>
            </a:r>
            <a:r>
              <a:rPr lang="ru-RU" sz="5800" dirty="0"/>
              <a:t> посаду. </a:t>
            </a:r>
            <a:r>
              <a:rPr lang="ru-RU" sz="5800" dirty="0" err="1"/>
              <a:t>Гуллівера</a:t>
            </a:r>
            <a:r>
              <a:rPr lang="ru-RU" sz="5800" dirty="0"/>
              <a:t> </a:t>
            </a:r>
            <a:r>
              <a:rPr lang="ru-RU" sz="5800" dirty="0" err="1"/>
              <a:t>звинувачують</a:t>
            </a:r>
            <a:r>
              <a:rPr lang="ru-RU" sz="5800" dirty="0"/>
              <a:t> у </a:t>
            </a:r>
            <a:r>
              <a:rPr lang="ru-RU" sz="5800" dirty="0" err="1"/>
              <a:t>зраді</a:t>
            </a:r>
            <a:r>
              <a:rPr lang="ru-RU" sz="5800" dirty="0"/>
              <a:t> і </a:t>
            </a:r>
            <a:r>
              <a:rPr lang="ru-RU" sz="5800" dirty="0" err="1"/>
              <a:t>виносять</a:t>
            </a:r>
            <a:r>
              <a:rPr lang="ru-RU" sz="5800" dirty="0"/>
              <a:t> </a:t>
            </a:r>
            <a:r>
              <a:rPr lang="ru-RU" sz="5800" dirty="0" err="1"/>
              <a:t>жорстокий</a:t>
            </a:r>
            <a:r>
              <a:rPr lang="ru-RU" sz="5800" dirty="0"/>
              <a:t> </a:t>
            </a:r>
            <a:r>
              <a:rPr lang="ru-RU" sz="5800" dirty="0" err="1"/>
              <a:t>ви­рок</a:t>
            </a:r>
            <a:r>
              <a:rPr lang="ru-RU" sz="5800" dirty="0"/>
              <a:t>: </a:t>
            </a:r>
            <a:r>
              <a:rPr lang="ru-RU" sz="5800" dirty="0" err="1"/>
              <a:t>осліпити</a:t>
            </a:r>
            <a:r>
              <a:rPr lang="ru-RU" sz="5800" dirty="0"/>
              <a:t> Людину-Гору. До того ж </a:t>
            </a:r>
            <a:r>
              <a:rPr lang="ru-RU" sz="5800" dirty="0" err="1"/>
              <a:t>лицемірно</a:t>
            </a:r>
            <a:r>
              <a:rPr lang="ru-RU" sz="5800" dirty="0"/>
              <a:t> </a:t>
            </a:r>
            <a:r>
              <a:rPr lang="ru-RU" sz="5800" dirty="0" err="1"/>
              <a:t>називають</a:t>
            </a:r>
            <a:r>
              <a:rPr lang="ru-RU" sz="5800" dirty="0"/>
              <a:t> </a:t>
            </a:r>
            <a:r>
              <a:rPr lang="ru-RU" sz="5800" dirty="0" err="1"/>
              <a:t>цей</a:t>
            </a:r>
            <a:r>
              <a:rPr lang="ru-RU" sz="5800" dirty="0"/>
              <a:t> </a:t>
            </a:r>
            <a:r>
              <a:rPr lang="ru-RU" sz="5800" dirty="0" err="1"/>
              <a:t>вирок</a:t>
            </a:r>
            <a:r>
              <a:rPr lang="ru-RU" sz="5800" dirty="0"/>
              <a:t> </a:t>
            </a:r>
            <a:r>
              <a:rPr lang="ru-RU" sz="5800" dirty="0" err="1"/>
              <a:t>гуманним</a:t>
            </a:r>
            <a:r>
              <a:rPr lang="ru-RU" sz="5800" dirty="0"/>
              <a:t>.</a:t>
            </a:r>
          </a:p>
          <a:p>
            <a:r>
              <a:rPr lang="uk-UA" sz="5800" dirty="0"/>
              <a:t>Пародія на війну Англії та Франції  (війна між                         </a:t>
            </a:r>
            <a:r>
              <a:rPr lang="uk-UA" sz="5800" dirty="0" err="1">
                <a:solidFill>
                  <a:schemeClr val="accent2">
                    <a:lumMod val="50000"/>
                  </a:schemeClr>
                </a:solidFill>
              </a:rPr>
              <a:t>Ліліп</a:t>
            </a:r>
            <a:r>
              <a:rPr lang="uk-UA" sz="5800" dirty="0" err="1"/>
              <a:t>утією</a:t>
            </a:r>
            <a:r>
              <a:rPr lang="uk-UA" sz="5800" dirty="0"/>
              <a:t>  та </a:t>
            </a:r>
            <a:r>
              <a:rPr lang="uk-UA" sz="5800" dirty="0" err="1"/>
              <a:t>Блефуску</a:t>
            </a:r>
            <a:r>
              <a:rPr lang="uk-UA" sz="5800" dirty="0"/>
              <a:t>).</a:t>
            </a:r>
          </a:p>
          <a:p>
            <a:r>
              <a:rPr lang="ru-RU" sz="5900" dirty="0" err="1"/>
              <a:t>Сучасники</a:t>
            </a:r>
            <a:r>
              <a:rPr lang="ru-RU" sz="5900" dirty="0"/>
              <a:t> </a:t>
            </a:r>
            <a:r>
              <a:rPr lang="ru-RU" sz="5900" dirty="0" err="1"/>
              <a:t>Свіфта</a:t>
            </a:r>
            <a:r>
              <a:rPr lang="ru-RU" sz="5900" dirty="0"/>
              <a:t> легко </a:t>
            </a:r>
            <a:r>
              <a:rPr lang="ru-RU" sz="5900" dirty="0" err="1"/>
              <a:t>упізнавали</a:t>
            </a:r>
            <a:r>
              <a:rPr lang="ru-RU" sz="5900" dirty="0"/>
              <a:t> в героях роману </a:t>
            </a:r>
            <a:r>
              <a:rPr lang="ru-RU" sz="5900" dirty="0" err="1"/>
              <a:t>відомих</a:t>
            </a:r>
            <a:r>
              <a:rPr lang="ru-RU" sz="5900" dirty="0"/>
              <a:t> </a:t>
            </a:r>
            <a:r>
              <a:rPr lang="ru-RU" sz="5900" dirty="0" err="1"/>
              <a:t>політиків</a:t>
            </a:r>
            <a:r>
              <a:rPr lang="ru-RU" sz="5900" dirty="0"/>
              <a:t>, </a:t>
            </a:r>
            <a:r>
              <a:rPr lang="ru-RU" sz="5900" dirty="0" err="1"/>
              <a:t>бачили</a:t>
            </a:r>
            <a:r>
              <a:rPr lang="ru-RU" sz="5900" dirty="0"/>
              <a:t> в сатирично-</a:t>
            </a:r>
            <a:r>
              <a:rPr lang="ru-RU" sz="5900" dirty="0" err="1"/>
              <a:t>загостреному</a:t>
            </a:r>
            <a:r>
              <a:rPr lang="ru-RU" sz="5900" dirty="0"/>
              <a:t> </a:t>
            </a:r>
            <a:r>
              <a:rPr lang="ru-RU" sz="5900" dirty="0" err="1"/>
              <a:t>вигляді</a:t>
            </a:r>
            <a:r>
              <a:rPr lang="ru-RU" sz="5900" dirty="0"/>
              <a:t> </a:t>
            </a:r>
            <a:r>
              <a:rPr lang="ru-RU" sz="5900" dirty="0" err="1"/>
              <a:t>ситуацію</a:t>
            </a:r>
            <a:r>
              <a:rPr lang="ru-RU" sz="5900" dirty="0"/>
              <a:t> у </a:t>
            </a:r>
            <a:r>
              <a:rPr lang="ru-RU" sz="5900" dirty="0" err="1"/>
              <a:t>власній</a:t>
            </a:r>
            <a:r>
              <a:rPr lang="ru-RU" sz="5900" dirty="0"/>
              <a:t> </a:t>
            </a:r>
            <a:r>
              <a:rPr lang="ru-RU" sz="5900" dirty="0" err="1"/>
              <a:t>країні</a:t>
            </a:r>
            <a:r>
              <a:rPr lang="ru-RU" sz="5900" dirty="0"/>
              <a:t>.</a:t>
            </a:r>
            <a:endParaRPr lang="uk-UA" sz="5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21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B9EED-21C1-4469-81A9-484C9C573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7"/>
            <a:ext cx="8280920" cy="3528393"/>
          </a:xfrm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Показуючи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вади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суспільства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Дж.Свіфт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переслідував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мету: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змусити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людей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замислитися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над собою,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своїми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вчинками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почуттями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, характером.</a:t>
            </a:r>
          </a:p>
        </p:txBody>
      </p:sp>
      <p:pic>
        <p:nvPicPr>
          <p:cNvPr id="8194" name="Picture 2" descr="Д.Свіфт &quot;Мандри Гуллівера&quot; | Тест з зарубіжної літератури – «На Урок»">
            <a:extLst>
              <a:ext uri="{FF2B5EF4-FFF2-40B4-BE49-F238E27FC236}">
                <a16:creationId xmlns:a16="http://schemas.microsoft.com/office/drawing/2014/main" id="{5565ED7E-AE29-4C22-91F6-A54C70955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041"/>
            <a:ext cx="5904656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328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8EE248-36EA-483E-8AD8-D422675A7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09" y="571179"/>
            <a:ext cx="5455243" cy="5654676"/>
          </a:xfrm>
        </p:spPr>
        <p:txBody>
          <a:bodyPr>
            <a:normAutofit/>
          </a:bodyPr>
          <a:lstStyle/>
          <a:p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Письменник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зауважує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людина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не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має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підкорюватися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середовищу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інакше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вона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перетворюється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 на духовного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</a:rPr>
              <a:t>ліліпута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1266" name="Picture 2" descr="Сатира в романі Свіфта «Мандри Гуллівера».">
            <a:extLst>
              <a:ext uri="{FF2B5EF4-FFF2-40B4-BE49-F238E27FC236}">
                <a16:creationId xmlns:a16="http://schemas.microsoft.com/office/drawing/2014/main" id="{5EB37EF7-D886-490D-B0D2-8AC4BD68A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266" y="3789041"/>
            <a:ext cx="2028825" cy="259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Мандри Гуллівера — Вікіпедія">
            <a:extLst>
              <a:ext uri="{FF2B5EF4-FFF2-40B4-BE49-F238E27FC236}">
                <a16:creationId xmlns:a16="http://schemas.microsoft.com/office/drawing/2014/main" id="{8E9DBA66-D80E-46CE-919C-2763712C0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591" y="744444"/>
            <a:ext cx="20955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Мандри Гуллівера - Wikiwand">
            <a:extLst>
              <a:ext uri="{FF2B5EF4-FFF2-40B4-BE49-F238E27FC236}">
                <a16:creationId xmlns:a16="http://schemas.microsoft.com/office/drawing/2014/main" id="{227AC4F5-2818-4395-B4AF-762D688E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719858"/>
            <a:ext cx="3438525" cy="163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937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резентація до теми «Дж. Свіфт і його роман «Мандри Гулівера»» —  Гипермаркет знаний">
            <a:extLst>
              <a:ext uri="{FF2B5EF4-FFF2-40B4-BE49-F238E27FC236}">
                <a16:creationId xmlns:a16="http://schemas.microsoft.com/office/drawing/2014/main" id="{696EC852-A82E-496E-8592-1BD4748AB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4664"/>
            <a:ext cx="26670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E69DAB47-E132-4A41-A354-8DF280D05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7824" y="404664"/>
            <a:ext cx="5698976" cy="6048672"/>
          </a:xfrm>
        </p:spPr>
        <p:txBody>
          <a:bodyPr>
            <a:normAutofit fontScale="92500"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Гуллівєр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здійснює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ще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кілька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подорожей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врешті-решт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доходить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висновку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найвизначніші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герої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людства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це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хто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бореться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тиранією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 Про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це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свід­чать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такі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слова героя: “З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найбільшим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задоволенням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зупиняв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я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очі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свої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на людях,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нищили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тиранів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узурпаторів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і на тих,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хто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визволяв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пригнічені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покривджені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народи”.</a:t>
            </a:r>
          </a:p>
        </p:txBody>
      </p:sp>
    </p:spTree>
    <p:extLst>
      <p:ext uri="{BB962C8B-B14F-4D97-AF65-F5344CB8AC3E}">
        <p14:creationId xmlns:p14="http://schemas.microsoft.com/office/powerpoint/2010/main" val="1457144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476672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33C31C8-30BC-4EF7-B42E-645AE2212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5949280"/>
            <a:ext cx="6305872" cy="432048"/>
          </a:xfrm>
        </p:spPr>
        <p:txBody>
          <a:bodyPr>
            <a:normAutofit fontScale="90000"/>
          </a:bodyPr>
          <a:lstStyle/>
          <a:p>
            <a:br>
              <a:rPr lang="uk-UA" dirty="0"/>
            </a:br>
            <a:r>
              <a:rPr lang="uk-UA" dirty="0">
                <a:latin typeface="+mn-lt"/>
              </a:rPr>
              <a:t>Сатиричний </a:t>
            </a:r>
            <a:r>
              <a:rPr lang="uk-UA" dirty="0" err="1">
                <a:latin typeface="+mn-lt"/>
              </a:rPr>
              <a:t>філософсько</a:t>
            </a:r>
            <a:r>
              <a:rPr lang="uk-UA" dirty="0">
                <a:latin typeface="+mn-lt"/>
              </a:rPr>
              <a:t>-політичний роман</a:t>
            </a:r>
            <a:endParaRPr lang="ru-RU" dirty="0">
              <a:latin typeface="+mn-lt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E229493-3ADB-4BEB-81B9-3C4709780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620688"/>
            <a:ext cx="7704856" cy="2664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 жанром роман:</a:t>
            </a:r>
          </a:p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фантастичний: розповідається про неіснуючі країни, незвичайні  образи, події;</a:t>
            </a:r>
          </a:p>
          <a:p>
            <a:r>
              <a:rPr lang="uk-UA" sz="2400" b="1" dirty="0" err="1">
                <a:solidFill>
                  <a:schemeClr val="accent2">
                    <a:lumMod val="50000"/>
                  </a:schemeClr>
                </a:solidFill>
              </a:rPr>
              <a:t>філософсько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-політичний–роздуми про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державний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устрій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осмислюється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історична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епоха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соціальний – буття і діяльність людей, певна авторська ідея щодо суспільного життя; </a:t>
            </a:r>
          </a:p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err="1">
                <a:solidFill>
                  <a:schemeClr val="accent2">
                    <a:lumMod val="50000"/>
                  </a:schemeClr>
                </a:solidFill>
              </a:rPr>
              <a:t>сатирико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-фантастичний- яскраво і дотепно висміюються людські та суспільні вади: державний устрій, соціальні порядки, тогочасну науку, освіту</a:t>
            </a:r>
          </a:p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Характерна ознака  твору- не лише заперечення недосконалої дійсності, а й  його сатирична спрямованість на пошуки шляхів розвитку  суспільства та духовного вдосконалення людини. </a:t>
            </a:r>
          </a:p>
          <a:p>
            <a:endParaRPr lang="uk-UA" sz="2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uk-UA" sz="2400" b="1" dirty="0"/>
          </a:p>
          <a:p>
            <a:endParaRPr lang="uk-UA" sz="2400" b="1" dirty="0"/>
          </a:p>
          <a:p>
            <a:pPr marL="457200" lvl="1" indent="0">
              <a:buNone/>
            </a:pPr>
            <a:endParaRPr lang="uk-UA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873568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53120-E077-4D0E-9625-AE3E01C51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Спробуйте дати відповідь на  проблемні запитання 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DA6616-260C-44A7-9A61-A101283A0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90874"/>
            <a:ext cx="4690864" cy="5260033"/>
          </a:xfrm>
        </p:spPr>
        <p:txBody>
          <a:bodyPr/>
          <a:lstStyle/>
          <a:p>
            <a:r>
              <a:rPr lang="uk-UA" dirty="0"/>
              <a:t>Чому книга цікава читачам</a:t>
            </a:r>
            <a:r>
              <a:rPr lang="en-US" dirty="0"/>
              <a:t> XXI</a:t>
            </a:r>
            <a:r>
              <a:rPr lang="uk-UA" dirty="0"/>
              <a:t>століття ?</a:t>
            </a:r>
          </a:p>
          <a:p>
            <a:r>
              <a:rPr lang="uk-UA" dirty="0"/>
              <a:t>Як не перетворитися на ліліпута?</a:t>
            </a:r>
          </a:p>
          <a:p>
            <a:endParaRPr lang="uk-UA" dirty="0"/>
          </a:p>
          <a:p>
            <a:endParaRPr lang="uk-UA" dirty="0"/>
          </a:p>
          <a:p>
            <a:endParaRPr lang="ru-RU" dirty="0"/>
          </a:p>
        </p:txBody>
      </p:sp>
      <p:pic>
        <p:nvPicPr>
          <p:cNvPr id="13314" name="Picture 2" descr="Мандри Гуллівера: 150 грн. - Книги / журналы Васильков на Olx">
            <a:extLst>
              <a:ext uri="{FF2B5EF4-FFF2-40B4-BE49-F238E27FC236}">
                <a16:creationId xmlns:a16="http://schemas.microsoft.com/office/drawing/2014/main" id="{5A60F22D-C6DE-4E73-8E64-75D45605A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0" t="5062" r="10537" b="3509"/>
          <a:stretch/>
        </p:blipFill>
        <p:spPr bwMode="auto">
          <a:xfrm>
            <a:off x="5220072" y="1916832"/>
            <a:ext cx="360040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0221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523512b77fa3c084201c5910b531ac5431a06f"/>
</p:tagLst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F7F7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723</Words>
  <Application>Microsoft Office PowerPoint</Application>
  <PresentationFormat>Экран (4:3)</PresentationFormat>
  <Paragraphs>70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Тема Office</vt:lpstr>
      <vt:lpstr>Презентация PowerPoint</vt:lpstr>
      <vt:lpstr>    Головною метою кожного мандрівника має бути виховання Розуму і доброчесності своїх співвітчизників  за допомогою добрих чи поганих прикладів із життя чужих країн…                        Дж. Свіфт </vt:lpstr>
      <vt:lpstr>Презентация PowerPoint</vt:lpstr>
      <vt:lpstr>1721-1726 р.</vt:lpstr>
      <vt:lpstr>  Перше видання книги вийшло в 1726–1727 роках у Лондоні.  Це класика етично-політичної сатири. Особливо широку популярність здобули    скорочені переробки    (та екранізації) для дітей.. </vt:lpstr>
      <vt:lpstr>Презентация PowerPoint</vt:lpstr>
      <vt:lpstr>Композиція твору</vt:lpstr>
      <vt:lpstr>Сатиричне зображення у творі англійської дійсності XVIIIст. </vt:lpstr>
      <vt:lpstr>Презентация PowerPoint</vt:lpstr>
      <vt:lpstr>«Подорож до ліліпутів». Головні герої </vt:lpstr>
      <vt:lpstr>Презентация PowerPoint</vt:lpstr>
      <vt:lpstr>Слово «ліліпут» придумав Свіфт</vt:lpstr>
      <vt:lpstr>Проблеми роману  </vt:lpstr>
      <vt:lpstr>Презентация PowerPoint</vt:lpstr>
      <vt:lpstr>Засоби комічного</vt:lpstr>
      <vt:lpstr>Показуючи вади суспільства, Дж.Свіфт переслідував мету: змусити людей замислитися над собою, своїми вчинками, почуттями, характером.</vt:lpstr>
      <vt:lpstr>Презентация PowerPoint</vt:lpstr>
      <vt:lpstr>Презентация PowerPoint</vt:lpstr>
      <vt:lpstr> Сатиричний філософсько-політичний роман</vt:lpstr>
      <vt:lpstr> Спробуйте дати відповідь на  проблемні запитання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</cp:lastModifiedBy>
  <cp:revision>46</cp:revision>
  <dcterms:created xsi:type="dcterms:W3CDTF">2013-08-17T08:34:50Z</dcterms:created>
  <dcterms:modified xsi:type="dcterms:W3CDTF">2021-09-12T22:15:49Z</dcterms:modified>
</cp:coreProperties>
</file>