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Amatic SC"/>
      <p:regular r:id="rId19"/>
      <p:bold r:id="rId20"/>
    </p:embeddedFont>
    <p:embeddedFont>
      <p:font typeface="Source Code Pr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5" roundtripDataSignature="AMtx7mg/M1WRj1ELwWZniNCwf8AJhoxO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bold.fntdata"/><Relationship Id="rId22" Type="http://schemas.openxmlformats.org/officeDocument/2006/relationships/font" Target="fonts/SourceCodePro-bold.fntdata"/><Relationship Id="rId21" Type="http://schemas.openxmlformats.org/officeDocument/2006/relationships/font" Target="fonts/SourceCodePro-regular.fntdata"/><Relationship Id="rId24" Type="http://schemas.openxmlformats.org/officeDocument/2006/relationships/font" Target="fonts/SourceCodePro-boldItalic.fntdata"/><Relationship Id="rId23" Type="http://schemas.openxmlformats.org/officeDocument/2006/relationships/font" Target="fonts/SourceCodePr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AmaticSC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6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16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7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6;p1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17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8" name="Google Shape;18;p17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" name="Google Shape;19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" name="Google Shape;2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29" name="Google Shape;2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22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b="0" i="0" sz="18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slide" Target="/ppt/slides/slide5.xml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15.jpg"/><Relationship Id="rId5" Type="http://schemas.openxmlformats.org/officeDocument/2006/relationships/slide" Target="/ppt/slides/slide8.xml"/><Relationship Id="rId6" Type="http://schemas.openxmlformats.org/officeDocument/2006/relationships/image" Target="../media/image16.png"/><Relationship Id="rId7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11.png"/><Relationship Id="rId10" Type="http://schemas.openxmlformats.org/officeDocument/2006/relationships/image" Target="../media/image23.png"/><Relationship Id="rId9" Type="http://schemas.openxmlformats.org/officeDocument/2006/relationships/image" Target="../media/image25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Relationship Id="rId8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jpg"/><Relationship Id="rId4" Type="http://schemas.openxmlformats.org/officeDocument/2006/relationships/image" Target="../media/image27.png"/><Relationship Id="rId5" Type="http://schemas.openxmlformats.org/officeDocument/2006/relationships/image" Target="../media/image2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9.gif"/><Relationship Id="rId5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gif"/><Relationship Id="rId4" Type="http://schemas.openxmlformats.org/officeDocument/2006/relationships/image" Target="../media/image30.png"/><Relationship Id="rId5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/>
          <p:nvPr>
            <p:ph idx="1" type="subTitle"/>
          </p:nvPr>
        </p:nvSpPr>
        <p:spPr>
          <a:xfrm>
            <a:off x="311700" y="3035275"/>
            <a:ext cx="8520600" cy="21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uk" sz="3600">
                <a:solidFill>
                  <a:schemeClr val="accent5"/>
                </a:solidFill>
                <a:latin typeface="Impact"/>
                <a:ea typeface="Impact"/>
                <a:cs typeface="Impact"/>
                <a:sym typeface="Impact"/>
              </a:rPr>
              <a:t>Народний переказ</a:t>
            </a:r>
            <a:endParaRPr sz="3600">
              <a:solidFill>
                <a:schemeClr val="accent5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uk" sz="3600">
                <a:solidFill>
                  <a:schemeClr val="accent5"/>
                </a:solidFill>
                <a:latin typeface="Impact"/>
                <a:ea typeface="Impact"/>
                <a:cs typeface="Impact"/>
                <a:sym typeface="Impact"/>
              </a:rPr>
              <a:t>“Прийом у запорожців”</a:t>
            </a:r>
            <a:endParaRPr sz="3600">
              <a:solidFill>
                <a:schemeClr val="accent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3">
            <a:alphaModFix/>
          </a:blip>
          <a:srcRect b="32501" l="0" r="0" t="15520"/>
          <a:stretch/>
        </p:blipFill>
        <p:spPr>
          <a:xfrm>
            <a:off x="0" y="0"/>
            <a:ext cx="9144000" cy="356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>
            <p:ph type="title"/>
          </p:nvPr>
        </p:nvSpPr>
        <p:spPr>
          <a:xfrm>
            <a:off x="296088" y="209900"/>
            <a:ext cx="8551800" cy="39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uk" sz="2400"/>
              <a:t>З давніх-давен відомо: “Дерево життя - це гілочка, на якій ростуть три листочки.”</a:t>
            </a:r>
            <a:endParaRPr sz="2400"/>
          </a:p>
        </p:txBody>
      </p:sp>
      <p:pic>
        <p:nvPicPr>
          <p:cNvPr id="63" name="Google Shape;6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3130" y="605000"/>
            <a:ext cx="5024176" cy="453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357413">
            <a:off x="6655622" y="1974150"/>
            <a:ext cx="1908330" cy="1800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7265160">
            <a:off x="1315419" y="1671658"/>
            <a:ext cx="1908331" cy="1800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8778656">
            <a:off x="4124315" y="2397588"/>
            <a:ext cx="1908329" cy="180019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 txBox="1"/>
          <p:nvPr/>
        </p:nvSpPr>
        <p:spPr>
          <a:xfrm>
            <a:off x="1580121" y="2200350"/>
            <a:ext cx="16188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" sz="18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Символ</a:t>
            </a:r>
            <a:endParaRPr b="1" i="0" sz="18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" sz="18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МИНУЛОГО</a:t>
            </a:r>
            <a:endParaRPr b="1" i="0" sz="18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3952413" y="2926288"/>
            <a:ext cx="25863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" sz="18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Символ</a:t>
            </a:r>
            <a:endParaRPr b="1" i="0" sz="18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" sz="18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СУЧАСНОГО</a:t>
            </a:r>
            <a:endParaRPr b="1" i="0" sz="18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3"/>
          <p:cNvSpPr txBox="1"/>
          <p:nvPr/>
        </p:nvSpPr>
        <p:spPr>
          <a:xfrm>
            <a:off x="6371687" y="2502850"/>
            <a:ext cx="24762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" sz="18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Символ</a:t>
            </a:r>
            <a:endParaRPr b="1" i="0" sz="18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" sz="18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МАЙБУТНЬОГО</a:t>
            </a:r>
            <a:endParaRPr b="1" i="0" sz="18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3"/>
          <p:cNvSpPr txBox="1"/>
          <p:nvPr/>
        </p:nvSpPr>
        <p:spPr>
          <a:xfrm>
            <a:off x="407929" y="3669094"/>
            <a:ext cx="29133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Щоб правильно орієнтуватися у житті, щоб бути гідним нащадком своїх героїчних предків,треба знати минуле свого народу, історію.</a:t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1" name="Google Shape;7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378" y="2398925"/>
            <a:ext cx="1249376" cy="145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"/>
          <p:cNvSpPr txBox="1"/>
          <p:nvPr>
            <p:ph type="title"/>
          </p:nvPr>
        </p:nvSpPr>
        <p:spPr>
          <a:xfrm>
            <a:off x="699825" y="1065075"/>
            <a:ext cx="3623700" cy="22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uk" sz="1800"/>
              <a:t>У минулому українського народу було таке неповторне явище, як Запорозька Січ. Це про неї писав Микола Гоголь:</a:t>
            </a:r>
            <a:endParaRPr sz="1800"/>
          </a:p>
        </p:txBody>
      </p:sp>
      <p:pic>
        <p:nvPicPr>
          <p:cNvPr id="77" name="Google Shape;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372" y="1"/>
            <a:ext cx="1513975" cy="17627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4"/>
          <p:cNvSpPr txBox="1"/>
          <p:nvPr>
            <p:ph type="title"/>
          </p:nvPr>
        </p:nvSpPr>
        <p:spPr>
          <a:xfrm>
            <a:off x="3714666" y="2297202"/>
            <a:ext cx="4102200" cy="252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uk" sz="3000"/>
              <a:t>“Так ось вона, Січ! Ось те гніздо звідки вилітають усі ті горді й дужі, як леви! Ось звідки розвивається воля й козацтво на всю Україну!”</a:t>
            </a:r>
            <a:endParaRPr sz="3000"/>
          </a:p>
        </p:txBody>
      </p:sp>
      <p:pic>
        <p:nvPicPr>
          <p:cNvPr id="79" name="Google Shape;7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4888" y="239427"/>
            <a:ext cx="2199112" cy="25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7185" y="2374163"/>
            <a:ext cx="2837492" cy="237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5"/>
          <p:cNvSpPr txBox="1"/>
          <p:nvPr>
            <p:ph type="title"/>
          </p:nvPr>
        </p:nvSpPr>
        <p:spPr>
          <a:xfrm>
            <a:off x="2171700" y="3790050"/>
            <a:ext cx="6823500" cy="116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2400">
                <a:highlight>
                  <a:srgbClr val="FFFFFF"/>
                </a:highlight>
              </a:rPr>
              <a:t>Тож я запрошую тебе побувати у ХІ-ХІІ столітті, зайти до козацького куреня, відкрити щось нове про життя козаків, оглянути джерела мудрості та лицарської відваги запорозьких козаків.</a:t>
            </a:r>
            <a:endParaRPr sz="2400">
              <a:highlight>
                <a:srgbClr val="FFFFFF"/>
              </a:highlight>
            </a:endParaRPr>
          </a:p>
        </p:txBody>
      </p:sp>
      <p:pic>
        <p:nvPicPr>
          <p:cNvPr id="87" name="Google Shape;8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85145" y="2185259"/>
            <a:ext cx="2023824" cy="17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">
            <a:hlinkClick action="ppaction://hlinksldjump"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71700" y="938223"/>
            <a:ext cx="4190436" cy="28518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"/>
          <p:cNvSpPr/>
          <p:nvPr/>
        </p:nvSpPr>
        <p:spPr>
          <a:xfrm rot="-1335783">
            <a:off x="5795248" y="1256232"/>
            <a:ext cx="1908360" cy="11673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uk" sz="1400" u="none" cap="none" strike="noStrike">
                <a:solidFill>
                  <a:srgbClr val="FFFF00"/>
                </a:solidFill>
                <a:latin typeface="Impact"/>
                <a:ea typeface="Impact"/>
                <a:cs typeface="Impact"/>
                <a:sym typeface="Impact"/>
              </a:rPr>
              <a:t>Натисни на курінь</a:t>
            </a:r>
            <a:endParaRPr b="0" i="0" sz="1400" u="none" cap="none" strike="noStrike">
              <a:solidFill>
                <a:srgbClr val="FFFF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6"/>
          <p:cNvSpPr txBox="1"/>
          <p:nvPr>
            <p:ph type="title"/>
          </p:nvPr>
        </p:nvSpPr>
        <p:spPr>
          <a:xfrm>
            <a:off x="2170932" y="3701682"/>
            <a:ext cx="5383800" cy="115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6000">
                <a:highlight>
                  <a:srgbClr val="FFFFFF"/>
                </a:highlight>
              </a:rPr>
              <a:t>Козаки (запорожці) </a:t>
            </a:r>
            <a:endParaRPr sz="6000">
              <a:highlight>
                <a:srgbClr val="FFFFFF"/>
              </a:highlight>
            </a:endParaRPr>
          </a:p>
        </p:txBody>
      </p:sp>
      <p:pic>
        <p:nvPicPr>
          <p:cNvPr id="96" name="Google Shape;9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1550" y="207200"/>
            <a:ext cx="3680900" cy="34944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6"/>
          <p:cNvSpPr txBox="1"/>
          <p:nvPr/>
        </p:nvSpPr>
        <p:spPr>
          <a:xfrm>
            <a:off x="5902718" y="739832"/>
            <a:ext cx="29058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" sz="2400" u="none" cap="none" strike="noStrike">
                <a:solidFill>
                  <a:srgbClr val="CC0000"/>
                </a:solidFill>
                <a:highlight>
                  <a:srgbClr val="FFD966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Вільні озброєні</a:t>
            </a:r>
            <a:endParaRPr b="1" i="0" sz="2400" u="none" cap="none" strike="noStrike">
              <a:solidFill>
                <a:srgbClr val="CC0000"/>
              </a:solidFill>
              <a:highlight>
                <a:srgbClr val="FFD966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" sz="2400" u="none" cap="none" strike="noStrike">
                <a:solidFill>
                  <a:srgbClr val="CC0000"/>
                </a:solidFill>
                <a:highlight>
                  <a:srgbClr val="FFD966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люди</a:t>
            </a:r>
            <a:endParaRPr b="1" i="0" sz="2400" u="none" cap="none" strike="noStrike">
              <a:solidFill>
                <a:srgbClr val="CC0000"/>
              </a:solidFill>
              <a:highlight>
                <a:srgbClr val="FFD966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6"/>
          <p:cNvSpPr txBox="1"/>
          <p:nvPr/>
        </p:nvSpPr>
        <p:spPr>
          <a:xfrm>
            <a:off x="202798" y="2571754"/>
            <a:ext cx="2905800" cy="12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" sz="2400" u="none" cap="none" strike="noStrike">
                <a:solidFill>
                  <a:srgbClr val="CC0000"/>
                </a:solidFill>
                <a:highlight>
                  <a:srgbClr val="FFD966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Представники військового стану</a:t>
            </a:r>
            <a:endParaRPr b="1" i="0" sz="2400" u="none" cap="none" strike="noStrike">
              <a:solidFill>
                <a:srgbClr val="CC0000"/>
              </a:solidFill>
              <a:highlight>
                <a:srgbClr val="FFD966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511859" y="739830"/>
            <a:ext cx="29058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" sz="2400" u="none" cap="none" strike="noStrike">
                <a:solidFill>
                  <a:srgbClr val="CC0000"/>
                </a:solidFill>
                <a:highlight>
                  <a:srgbClr val="FFD966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Воїни- найманці</a:t>
            </a:r>
            <a:endParaRPr b="1" i="0" sz="2400" u="none" cap="none" strike="noStrike">
              <a:solidFill>
                <a:srgbClr val="CC0000"/>
              </a:solidFill>
              <a:highlight>
                <a:srgbClr val="FFD966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5193279" y="2420375"/>
            <a:ext cx="3814200" cy="12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" sz="2400" u="none" cap="none" strike="noStrike">
                <a:solidFill>
                  <a:srgbClr val="CC0000"/>
                </a:solidFill>
                <a:highlight>
                  <a:srgbClr val="FFD966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Члени самоврядних чоловічих військових громад </a:t>
            </a:r>
            <a:endParaRPr b="1" i="0" sz="2400" u="none" cap="none" strike="noStrike">
              <a:solidFill>
                <a:srgbClr val="CC0000"/>
              </a:solidFill>
              <a:highlight>
                <a:srgbClr val="FFD966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7"/>
          <p:cNvSpPr txBox="1"/>
          <p:nvPr>
            <p:ph type="title"/>
          </p:nvPr>
        </p:nvSpPr>
        <p:spPr>
          <a:xfrm>
            <a:off x="2290248" y="531743"/>
            <a:ext cx="5035200" cy="68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3000">
                <a:highlight>
                  <a:srgbClr val="FFFFFF"/>
                </a:highlight>
              </a:rPr>
              <a:t>Основним заняттям козаків була війна:</a:t>
            </a:r>
            <a:endParaRPr sz="3000">
              <a:highlight>
                <a:srgbClr val="FFFFFF"/>
              </a:highlight>
            </a:endParaRPr>
          </a:p>
        </p:txBody>
      </p:sp>
      <p:sp>
        <p:nvSpPr>
          <p:cNvPr id="107" name="Google Shape;107;p7"/>
          <p:cNvSpPr txBox="1"/>
          <p:nvPr/>
        </p:nvSpPr>
        <p:spPr>
          <a:xfrm>
            <a:off x="438880" y="2812681"/>
            <a:ext cx="20874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" sz="1400" u="none" cap="none" strike="noStrike">
                <a:solidFill>
                  <a:srgbClr val="CC0000"/>
                </a:solidFill>
                <a:highlight>
                  <a:srgbClr val="FFD966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Патрулювання торгових шляхів</a:t>
            </a:r>
            <a:endParaRPr b="1" i="0" sz="1400" u="none" cap="none" strike="noStrike">
              <a:solidFill>
                <a:srgbClr val="CC0000"/>
              </a:solidFill>
              <a:highlight>
                <a:srgbClr val="FFD966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2895188" y="3244035"/>
            <a:ext cx="22818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" sz="1400" u="none" cap="none" strike="noStrike">
                <a:solidFill>
                  <a:srgbClr val="CC0000"/>
                </a:solidFill>
                <a:highlight>
                  <a:srgbClr val="FFD966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Захист українських земель від татарських навал</a:t>
            </a:r>
            <a:endParaRPr b="1" i="0" sz="1400" u="none" cap="none" strike="noStrike">
              <a:solidFill>
                <a:srgbClr val="CC0000"/>
              </a:solidFill>
              <a:highlight>
                <a:srgbClr val="FFD966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5286684" y="3834307"/>
            <a:ext cx="36747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" sz="1400" u="none" cap="none" strike="noStrike">
                <a:solidFill>
                  <a:srgbClr val="CC0000"/>
                </a:solidFill>
                <a:highlight>
                  <a:srgbClr val="FFD966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Участь у військових кампаніях сусідніх володарів та захист кордонів сусідніх держав</a:t>
            </a:r>
            <a:endParaRPr b="1" i="0" sz="1400" u="none" cap="none" strike="noStrike">
              <a:solidFill>
                <a:srgbClr val="CC0000"/>
              </a:solidFill>
              <a:highlight>
                <a:srgbClr val="FFD966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0" name="Google Shape;110;p7"/>
          <p:cNvPicPr preferRelativeResize="0"/>
          <p:nvPr/>
        </p:nvPicPr>
        <p:blipFill rotWithShape="1">
          <a:blip r:embed="rId4">
            <a:alphaModFix/>
          </a:blip>
          <a:srcRect b="26943" l="0" r="4095" t="13070"/>
          <a:stretch/>
        </p:blipFill>
        <p:spPr>
          <a:xfrm>
            <a:off x="5545900" y="1292225"/>
            <a:ext cx="3027051" cy="246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08924" y="1016209"/>
            <a:ext cx="2454325" cy="260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1406" y="1214249"/>
            <a:ext cx="1358842" cy="1922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18" name="Google Shape;11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8"/>
          <p:cNvSpPr/>
          <p:nvPr/>
        </p:nvSpPr>
        <p:spPr>
          <a:xfrm rot="2185114">
            <a:off x="5371616" y="476979"/>
            <a:ext cx="1447245" cy="1487387"/>
          </a:xfrm>
          <a:prstGeom prst="downArrowCallout">
            <a:avLst>
              <a:gd fmla="val 25000" name="adj1"/>
              <a:gd fmla="val 25487" name="adj2"/>
              <a:gd fmla="val 25000" name="adj3"/>
              <a:gd fmla="val 64977" name="adj4"/>
            </a:avLst>
          </a:prstGeom>
          <a:solidFill>
            <a:schemeClr val="accent5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uk" sz="24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Острів</a:t>
            </a:r>
            <a:endParaRPr b="0" i="0" sz="2400" u="none" cap="none" strike="noStrike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uk" sz="24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ХОРТИЦЯ</a:t>
            </a:r>
            <a:endParaRPr b="0" i="0" sz="2400" u="none" cap="none" strike="noStrike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20" name="Google Shape;12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9500" y="1571375"/>
            <a:ext cx="2896687" cy="32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8"/>
          <p:cNvSpPr txBox="1"/>
          <p:nvPr/>
        </p:nvSpPr>
        <p:spPr>
          <a:xfrm>
            <a:off x="3436200" y="3182375"/>
            <a:ext cx="5318100" cy="1647000"/>
          </a:xfrm>
          <a:prstGeom prst="rect">
            <a:avLst/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uk" sz="2400" u="none" cap="none" strike="noStrike">
                <a:solidFill>
                  <a:srgbClr val="000000"/>
                </a:solidFill>
                <a:highlight>
                  <a:srgbClr val="CC0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Князь Дмитро Вишневецький у 50-х роках ХVІ  століття побудував на острові Мала Хортиця  фортецю</a:t>
            </a:r>
            <a:endParaRPr b="0" i="0" sz="2400" u="none" cap="none" strike="noStrike">
              <a:solidFill>
                <a:srgbClr val="000000"/>
              </a:solidFill>
              <a:highlight>
                <a:srgbClr val="CC00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Google Shape;122;p8">
            <a:hlinkClick action="ppaction://hlinksldjump"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16174" y="-10"/>
            <a:ext cx="2308075" cy="28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8"/>
          <p:cNvSpPr/>
          <p:nvPr/>
        </p:nvSpPr>
        <p:spPr>
          <a:xfrm rot="700956">
            <a:off x="1070884" y="1003013"/>
            <a:ext cx="2659391" cy="435329"/>
          </a:xfrm>
          <a:prstGeom prst="homePlate">
            <a:avLst>
              <a:gd fmla="val 220236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Натисни на фортецю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" y="0"/>
            <a:ext cx="1765950" cy="2056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/>
          <p:nvPr>
            <p:ph type="title"/>
          </p:nvPr>
        </p:nvSpPr>
        <p:spPr>
          <a:xfrm>
            <a:off x="6547625" y="0"/>
            <a:ext cx="2596500" cy="51435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2600"/>
              <a:t>До складу гарнізону на Хортицькому острові входили як козаки, так і бояри, драби, слуги. </a:t>
            </a:r>
            <a:endParaRPr sz="26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2600"/>
              <a:t>Проживання козаків Вишневецького єдиною громадою в специфічних умовах сприяло зародженню військово-політичної оргінізації запорозького товариства.</a:t>
            </a:r>
            <a:endParaRPr sz="2600"/>
          </a:p>
        </p:txBody>
      </p:sp>
      <p:pic>
        <p:nvPicPr>
          <p:cNvPr id="130" name="Google Shape;1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678" y="0"/>
            <a:ext cx="66843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0"/>
          <p:cNvSpPr txBox="1"/>
          <p:nvPr>
            <p:ph type="title"/>
          </p:nvPr>
        </p:nvSpPr>
        <p:spPr>
          <a:xfrm>
            <a:off x="370681" y="332850"/>
            <a:ext cx="2351100" cy="115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1400">
                <a:highlight>
                  <a:srgbClr val="FFFFFF"/>
                </a:highlight>
              </a:rPr>
              <a:t>Запорізька  Січ - це фортеця- містечко. На території фортеці зазвичай знаходилася церква, площа, адміністративні споруди, курені, комори тощо.</a:t>
            </a:r>
            <a:endParaRPr sz="1400"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sz="1400">
              <a:highlight>
                <a:srgbClr val="FFFFFF"/>
              </a:highlight>
            </a:endParaRPr>
          </a:p>
        </p:txBody>
      </p:sp>
      <p:pic>
        <p:nvPicPr>
          <p:cNvPr id="137" name="Google Shape;13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1440" y="3454102"/>
            <a:ext cx="1573249" cy="149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0"/>
          <p:cNvSpPr txBox="1"/>
          <p:nvPr/>
        </p:nvSpPr>
        <p:spPr>
          <a:xfrm>
            <a:off x="5777758" y="4313593"/>
            <a:ext cx="30000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" sz="1400" u="none" cap="none" strike="noStrike">
                <a:solidFill>
                  <a:schemeClr val="accent1"/>
                </a:solidFill>
                <a:highlight>
                  <a:srgbClr val="FFFFFF"/>
                </a:highlight>
                <a:latin typeface="Amatic SC"/>
                <a:ea typeface="Amatic SC"/>
                <a:cs typeface="Amatic SC"/>
                <a:sym typeface="Amatic SC"/>
              </a:rPr>
              <a:t>Стіни фортець запорозьких козаків були із насипів земляних валів і дерев’яних украплень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0"/>
          <p:cNvPicPr preferRelativeResize="0"/>
          <p:nvPr/>
        </p:nvPicPr>
        <p:blipFill rotWithShape="1">
          <a:blip r:embed="rId5">
            <a:alphaModFix/>
          </a:blip>
          <a:srcRect b="8122" l="0" r="3492" t="53669"/>
          <a:stretch/>
        </p:blipFill>
        <p:spPr>
          <a:xfrm>
            <a:off x="5824850" y="3576498"/>
            <a:ext cx="2905800" cy="8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4723" y="836115"/>
            <a:ext cx="1799380" cy="20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0675" y="3454094"/>
            <a:ext cx="2194575" cy="149355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0"/>
          <p:cNvSpPr txBox="1"/>
          <p:nvPr/>
        </p:nvSpPr>
        <p:spPr>
          <a:xfrm>
            <a:off x="3337339" y="2571748"/>
            <a:ext cx="2469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" sz="1400" u="none" cap="none" strike="noStrike">
                <a:solidFill>
                  <a:schemeClr val="accent1"/>
                </a:solidFill>
                <a:highlight>
                  <a:srgbClr val="FFFFFF"/>
                </a:highlight>
                <a:latin typeface="Amatic SC"/>
                <a:ea typeface="Amatic SC"/>
                <a:cs typeface="Amatic SC"/>
                <a:sym typeface="Amatic SC"/>
              </a:rPr>
              <a:t>Посеред Січі стояла церква Святої Покрови.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0"/>
          <p:cNvSpPr txBox="1"/>
          <p:nvPr>
            <p:ph type="title"/>
          </p:nvPr>
        </p:nvSpPr>
        <p:spPr>
          <a:xfrm>
            <a:off x="1989275" y="3378488"/>
            <a:ext cx="2351100" cy="16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1400">
                <a:highlight>
                  <a:srgbClr val="FFFFFF"/>
                </a:highlight>
              </a:rPr>
              <a:t>Довкола площі стояли хатки, так звані “коші” або “курені”.</a:t>
            </a:r>
            <a:endParaRPr sz="1400"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1400">
                <a:highlight>
                  <a:srgbClr val="FFFFFF"/>
                </a:highlight>
              </a:rPr>
              <a:t>У такій хатці жив один курінь з курінним отаманом.</a:t>
            </a:r>
            <a:endParaRPr sz="1400"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1400">
                <a:highlight>
                  <a:srgbClr val="FFFFFF"/>
                </a:highlight>
              </a:rPr>
              <a:t>Та козаки тільки спали тут або пересиджували негоду й дощі, латаючи одяг, чистячи зброю</a:t>
            </a:r>
            <a:endParaRPr sz="1400"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sz="1400">
              <a:highlight>
                <a:srgbClr val="FFFFFF"/>
              </a:highlight>
            </a:endParaRPr>
          </a:p>
        </p:txBody>
      </p:sp>
      <p:sp>
        <p:nvSpPr>
          <p:cNvPr id="144" name="Google Shape;144;p10"/>
          <p:cNvSpPr txBox="1"/>
          <p:nvPr/>
        </p:nvSpPr>
        <p:spPr>
          <a:xfrm>
            <a:off x="5777750" y="1269433"/>
            <a:ext cx="24693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" sz="1400" u="none" cap="none" strike="noStrike">
                <a:solidFill>
                  <a:schemeClr val="accent1"/>
                </a:solidFill>
                <a:highlight>
                  <a:srgbClr val="FFFFFF"/>
                </a:highlight>
                <a:latin typeface="Amatic SC"/>
                <a:ea typeface="Amatic SC"/>
                <a:cs typeface="Amatic SC"/>
                <a:sym typeface="Amatic SC"/>
              </a:rPr>
              <a:t>На Січі козаки вправлялися їздити верхи, в стрілянині з рушниць та гармат, ремонтували човни.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20600" y="75325"/>
            <a:ext cx="1573249" cy="146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648912" y="1963899"/>
            <a:ext cx="1799374" cy="1187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96284" y="1539175"/>
            <a:ext cx="1781812" cy="118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515" y="818146"/>
            <a:ext cx="3244200" cy="419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5475" y="0"/>
            <a:ext cx="1451926" cy="157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47400" y="152400"/>
            <a:ext cx="3244200" cy="475154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1"/>
          <p:cNvSpPr txBox="1"/>
          <p:nvPr>
            <p:ph type="title"/>
          </p:nvPr>
        </p:nvSpPr>
        <p:spPr>
          <a:xfrm>
            <a:off x="1650800" y="284500"/>
            <a:ext cx="32442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" sz="4800"/>
              <a:t>Арсенал козаків</a:t>
            </a:r>
            <a:endParaRPr sz="4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/>
          <p:nvPr>
            <p:ph type="ctrTitle"/>
          </p:nvPr>
        </p:nvSpPr>
        <p:spPr>
          <a:xfrm>
            <a:off x="311700" y="876963"/>
            <a:ext cx="60246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70370"/>
              <a:buNone/>
            </a:pPr>
            <a:r>
              <a:rPr lang="uk" sz="2400"/>
              <a:t>Переказ - це усна оповідь про життєві факти, явища, драматичні ситуації, пов’язані з конкретними історичними подіями, інформація передається не очевидцями, а шляхом переповідання почутого.</a:t>
            </a:r>
            <a:endParaRPr sz="2400"/>
          </a:p>
        </p:txBody>
      </p:sp>
      <p:sp>
        <p:nvSpPr>
          <p:cNvPr id="161" name="Google Shape;161;p1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uk" sz="4800">
                <a:latin typeface="Times New Roman"/>
                <a:ea typeface="Times New Roman"/>
                <a:cs typeface="Times New Roman"/>
                <a:sym typeface="Times New Roman"/>
              </a:rPr>
              <a:t>Народні перекази</a:t>
            </a:r>
            <a:endParaRPr sz="4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2" name="Google Shape;16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3354" y="484819"/>
            <a:ext cx="2678944" cy="17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2"/>
          <p:cNvSpPr txBox="1"/>
          <p:nvPr>
            <p:ph type="ctrTitle"/>
          </p:nvPr>
        </p:nvSpPr>
        <p:spPr>
          <a:xfrm>
            <a:off x="1557517" y="2383688"/>
            <a:ext cx="74130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uk" sz="3000"/>
              <a:t>У переказах історичне минуле змальовано правдоподібно</a:t>
            </a:r>
            <a:endParaRPr sz="3000"/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1017" y="1967533"/>
            <a:ext cx="1162724" cy="175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2"/>
          <p:cNvPicPr preferRelativeResize="0"/>
          <p:nvPr/>
        </p:nvPicPr>
        <p:blipFill rotWithShape="1">
          <a:blip r:embed="rId5">
            <a:alphaModFix/>
          </a:blip>
          <a:srcRect b="47393" l="22706" r="4090" t="23845"/>
          <a:stretch/>
        </p:blipFill>
        <p:spPr>
          <a:xfrm>
            <a:off x="459239" y="-228088"/>
            <a:ext cx="3123452" cy="12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 txBox="1"/>
          <p:nvPr>
            <p:ph type="ctrTitle"/>
          </p:nvPr>
        </p:nvSpPr>
        <p:spPr>
          <a:xfrm>
            <a:off x="1557525" y="999205"/>
            <a:ext cx="37686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70370"/>
              <a:buNone/>
            </a:pPr>
            <a:r>
              <a:rPr lang="uk" sz="2400"/>
              <a:t>Належить до переказів доби козаччини та національної війни 1648-1654 років.</a:t>
            </a:r>
            <a:endParaRPr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70370"/>
              <a:buNone/>
            </a:pPr>
            <a:r>
              <a:rPr lang="uk" sz="2400"/>
              <a:t>Тут центральним образом виступають рядові  козаки, їхній побут, звичаї.</a:t>
            </a:r>
            <a:endParaRPr sz="2400"/>
          </a:p>
        </p:txBody>
      </p:sp>
      <p:sp>
        <p:nvSpPr>
          <p:cNvPr id="171" name="Google Shape;171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uk" sz="3600">
                <a:latin typeface="Times New Roman"/>
                <a:ea typeface="Times New Roman"/>
                <a:cs typeface="Times New Roman"/>
                <a:sym typeface="Times New Roman"/>
              </a:rPr>
              <a:t>Переказ “Прийом у запорожців”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13"/>
          <p:cNvSpPr txBox="1"/>
          <p:nvPr>
            <p:ph type="ctrTitle"/>
          </p:nvPr>
        </p:nvSpPr>
        <p:spPr>
          <a:xfrm>
            <a:off x="311702" y="2444800"/>
            <a:ext cx="30054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uk" sz="2400"/>
              <a:t>Тема: зображення побуту та звичаїв запорозьких козаків</a:t>
            </a:r>
            <a:endParaRPr sz="2400"/>
          </a:p>
        </p:txBody>
      </p:sp>
      <p:pic>
        <p:nvPicPr>
          <p:cNvPr id="173" name="Google Shape;17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7098" y="2376802"/>
            <a:ext cx="901650" cy="136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3"/>
          <p:cNvPicPr preferRelativeResize="0"/>
          <p:nvPr/>
        </p:nvPicPr>
        <p:blipFill rotWithShape="1">
          <a:blip r:embed="rId4">
            <a:alphaModFix/>
          </a:blip>
          <a:srcRect b="47393" l="22706" r="4090" t="23845"/>
          <a:stretch/>
        </p:blipFill>
        <p:spPr>
          <a:xfrm>
            <a:off x="459239" y="-228088"/>
            <a:ext cx="3123452" cy="122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0318" y="152400"/>
            <a:ext cx="2231300" cy="223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3"/>
          <p:cNvSpPr txBox="1"/>
          <p:nvPr>
            <p:ph type="ctrTitle"/>
          </p:nvPr>
        </p:nvSpPr>
        <p:spPr>
          <a:xfrm>
            <a:off x="4082799" y="2226500"/>
            <a:ext cx="46386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uk" sz="2400"/>
              <a:t>Ідея: демонстрування винахідливості українських воїнів під час вибору гідних новобранців.</a:t>
            </a: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8199" y="-420068"/>
            <a:ext cx="3944499" cy="233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4"/>
          <p:cNvSpPr txBox="1"/>
          <p:nvPr>
            <p:ph type="title"/>
          </p:nvPr>
        </p:nvSpPr>
        <p:spPr>
          <a:xfrm>
            <a:off x="801510" y="872292"/>
            <a:ext cx="4398000" cy="140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-4000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uk" sz="3000"/>
              <a:t> Прочитай переказ “Прийом у запорожців” у прикріпленому файлі чи за підручником</a:t>
            </a:r>
            <a:endParaRPr sz="3000"/>
          </a:p>
        </p:txBody>
      </p:sp>
      <p:sp>
        <p:nvSpPr>
          <p:cNvPr id="183" name="Google Shape;183;p14"/>
          <p:cNvSpPr txBox="1"/>
          <p:nvPr>
            <p:ph type="title"/>
          </p:nvPr>
        </p:nvSpPr>
        <p:spPr>
          <a:xfrm>
            <a:off x="5738000" y="1708925"/>
            <a:ext cx="3104700" cy="322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7777"/>
              <a:buNone/>
            </a:pPr>
            <a:r>
              <a:rPr lang="uk" sz="3000"/>
              <a:t>2</a:t>
            </a:r>
            <a:r>
              <a:rPr lang="uk" sz="3000"/>
              <a:t>. </a:t>
            </a:r>
            <a:r>
              <a:rPr lang="uk" sz="3000" u="sng"/>
              <a:t>ЗА БАЖАННЯМ, </a:t>
            </a:r>
            <a:r>
              <a:rPr lang="uk" sz="3000"/>
              <a:t>уяви що ти козак, чи козачка, зроби своє фото в мальовничому образі, а як виглядали козаки ми сьогодні вивчили.</a:t>
            </a:r>
            <a:endParaRPr sz="3000"/>
          </a:p>
        </p:txBody>
      </p:sp>
      <p:pic>
        <p:nvPicPr>
          <p:cNvPr id="184" name="Google Shape;18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975" y="2269631"/>
            <a:ext cx="2542576" cy="2542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">
            <a:off x="3705569" y="3217799"/>
            <a:ext cx="1406408" cy="14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