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99FF99"/>
    <a:srgbClr val="2CE05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8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9422EA-7CB5-4651-9D12-AC37DFF6BC49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F70398-EFF9-4DB8-ADAE-FB2B507D914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9124" y="714356"/>
            <a:ext cx="4214842" cy="4857784"/>
          </a:xfrm>
          <a:ln w="76200">
            <a:solidFill>
              <a:schemeClr val="accent3">
                <a:lumMod val="50000"/>
              </a:schemeClr>
            </a:solidFill>
          </a:ln>
          <a:scene3d>
            <a:camera prst="isometricOffAxis2Left"/>
            <a:lightRig rig="threePt" dir="t"/>
          </a:scene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ru-RU" dirty="0" smtClean="0"/>
          </a:p>
          <a:p>
            <a:endParaRPr lang="uk-UA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uk-U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Веснянки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images (5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714356"/>
            <a:ext cx="4000528" cy="4786346"/>
          </a:xfrm>
          <a:prstGeom prst="rect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  <a:scene3d>
            <a:camera prst="isometricOffAxis1Right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 descr="images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2542" r="12542"/>
          <a:stretch>
            <a:fillRect/>
          </a:stretch>
        </p:blipFill>
        <p:spPr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Содержимое 2"/>
          <p:cNvSpPr>
            <a:spLocks noGrp="1"/>
          </p:cNvSpPr>
          <p:nvPr>
            <p:ph type="body" sz="half" idx="2"/>
          </p:nvPr>
        </p:nvSpPr>
        <p:spPr>
          <a:xfrm>
            <a:off x="642910" y="4857760"/>
            <a:ext cx="7929618" cy="1571636"/>
          </a:xfrm>
          <a:ln w="28575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dirty="0" smtClean="0"/>
              <a:t>З  </a:t>
            </a:r>
            <a:r>
              <a:rPr lang="ru-RU" sz="2400" dirty="0" err="1" smtClean="0"/>
              <a:t>прадавніх</a:t>
            </a:r>
            <a:r>
              <a:rPr lang="ru-RU" sz="2400" dirty="0" smtClean="0"/>
              <a:t> </a:t>
            </a:r>
            <a:r>
              <a:rPr lang="ru-RU" sz="2400" dirty="0" err="1" smtClean="0"/>
              <a:t>часів</a:t>
            </a:r>
            <a:r>
              <a:rPr lang="ru-RU" sz="2400" dirty="0" smtClean="0"/>
              <a:t> до  Х</a:t>
            </a:r>
            <a:r>
              <a:rPr lang="en-US" sz="2400" dirty="0" smtClean="0"/>
              <a:t>V</a:t>
            </a:r>
            <a:r>
              <a:rPr lang="uk-UA" sz="2400" dirty="0" smtClean="0"/>
              <a:t> століття  наші  предки  вважали  початком  року  березень, коли  пробуджувалася природа. Саме  тому  першим  річним  святом  у  них  було  настання  весни. Початок  святкування  припадав  на  ранню  весну. </a:t>
            </a:r>
            <a:endParaRPr lang="ru-RU"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 descr="KYV3g1hamqs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4861" b="4861"/>
          <a:stretch>
            <a:fillRect/>
          </a:stretch>
        </p:blipFill>
        <p:spPr>
          <a:xfrm>
            <a:off x="1792288" y="612775"/>
            <a:ext cx="5486400" cy="40306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Содержимое 2"/>
          <p:cNvSpPr>
            <a:spLocks noGrp="1"/>
          </p:cNvSpPr>
          <p:nvPr>
            <p:ph type="body" sz="half" idx="2"/>
          </p:nvPr>
        </p:nvSpPr>
        <p:spPr>
          <a:xfrm>
            <a:off x="642910" y="4857760"/>
            <a:ext cx="7858180" cy="1357322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uk-UA" sz="2400" dirty="0" smtClean="0"/>
              <a:t>Весняні  календарні  обряди  мали  на  меті  пробудити  землю, допомогти  весні  побороти  зиму, відкрити  шлях  благодатному  сонцю  й  теплу.</a:t>
            </a:r>
            <a:endParaRPr lang="ru-RU" sz="2400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Без названия (70)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0000" r="10000"/>
          <a:stretch>
            <a:fillRect/>
          </a:stretch>
        </p:blipFill>
        <p:spPr>
          <a:xfrm>
            <a:off x="1792288" y="612774"/>
            <a:ext cx="5486400" cy="43164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2910" y="5072074"/>
            <a:ext cx="7858180" cy="1100126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uk-UA" sz="2400" dirty="0" smtClean="0"/>
              <a:t> Частиною  обрядових  дій  було  виконання  веснянок – пісень, які  закликали  і  прославляли  весну.</a:t>
            </a:r>
            <a:endParaRPr lang="ru-RU" sz="2400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11270403fcb89875c7a5da116af52c29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145" r="1145"/>
          <a:stretch>
            <a:fillRect/>
          </a:stretch>
        </p:blipFill>
        <p:spPr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Содержимое 2"/>
          <p:cNvSpPr>
            <a:spLocks noGrp="1"/>
          </p:cNvSpPr>
          <p:nvPr>
            <p:ph type="body" sz="half" idx="2"/>
          </p:nvPr>
        </p:nvSpPr>
        <p:spPr>
          <a:xfrm>
            <a:off x="500034" y="5000636"/>
            <a:ext cx="8001056" cy="1357322"/>
          </a:xfrm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uk-UA" sz="2800" dirty="0" smtClean="0"/>
              <a:t>Особливістю веснянок  є  наявність  звернення-кликання. Закличними  словами  просили  тепло  швидше  прийти  на  землю.</a:t>
            </a:r>
            <a:endParaRPr lang="ru-RU" sz="28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Рисунок 6"/>
          <p:cNvSpPr>
            <a:spLocks noGrp="1"/>
          </p:cNvSpPr>
          <p:nvPr>
            <p:ph type="pic" idx="1"/>
          </p:nvPr>
        </p:nvSpPr>
        <p:spPr/>
      </p:sp>
      <p:sp>
        <p:nvSpPr>
          <p:cNvPr id="3" name="Содержимое 2"/>
          <p:cNvSpPr>
            <a:spLocks noGrp="1"/>
          </p:cNvSpPr>
          <p:nvPr>
            <p:ph type="body" sz="half" idx="2"/>
          </p:nvPr>
        </p:nvSpPr>
        <p:spPr>
          <a:xfrm>
            <a:off x="571472" y="5000636"/>
            <a:ext cx="8215370" cy="1500198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uk-UA" sz="2400" dirty="0" smtClean="0"/>
              <a:t>Учасники  обрядів  водили  також  хороводи. Танки  переважно  нагадували  коло, тобто  уподібнювались  сонцю, або  були  схожі  на  пташиний  ключ, який  на  крилах  мав  принести тепло  й весну.</a:t>
            </a:r>
            <a:endParaRPr lang="ru-RU" sz="2400" dirty="0"/>
          </a:p>
        </p:txBody>
      </p:sp>
      <p:pic>
        <p:nvPicPr>
          <p:cNvPr id="5" name="Рисунок 4" descr="Без названия (7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642918"/>
            <a:ext cx="5929354" cy="41434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Без названия (71)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2667" r="12667"/>
          <a:stretch>
            <a:fillRect/>
          </a:stretch>
        </p:blipFill>
        <p:spPr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2910" y="4857760"/>
            <a:ext cx="8072494" cy="1428760"/>
          </a:xfrm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uk-UA" sz="2800" dirty="0" smtClean="0"/>
              <a:t>У  деяких  місцевостях  спалювали  опудало  Мари – доньки  </a:t>
            </a:r>
            <a:r>
              <a:rPr lang="uk-UA" sz="2800" dirty="0" err="1" smtClean="0"/>
              <a:t>Чорнобога</a:t>
            </a:r>
            <a:r>
              <a:rPr lang="uk-UA" sz="2800" dirty="0" smtClean="0"/>
              <a:t>, богині  темної  ночі. Такий  ритуал  мав  допомогти  весні  подолати  зиму.</a:t>
            </a:r>
            <a:endParaRPr lang="ru-RU" sz="2800" dirty="0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71472" y="4929198"/>
            <a:ext cx="8286808" cy="1571636"/>
          </a:xfrm>
          <a:ln w="28575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uk-UA" sz="2400" dirty="0" smtClean="0"/>
              <a:t>А  ще  в  цей  час  землероби  чекали  на  птахів  як  провісників  весни, що  приносили  на  крилах  тепло. Закликаючи  весну, молодь  зверталася  до  жайворонка, ластівки, ремеза.</a:t>
            </a:r>
            <a:endParaRPr lang="ru-RU" sz="2400" dirty="0"/>
          </a:p>
        </p:txBody>
      </p:sp>
      <p:pic>
        <p:nvPicPr>
          <p:cNvPr id="6" name="Рисунок 5" descr="Без названия (9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16" y="428604"/>
            <a:ext cx="2428892" cy="2428892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7" name="Рисунок 6" descr="Жайворонок-у-світогляді-українців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571612"/>
            <a:ext cx="2714644" cy="2928958"/>
          </a:xfrm>
          <a:prstGeom prst="rect">
            <a:avLst/>
          </a:prstGeom>
          <a:ln w="76200">
            <a:solidFill>
              <a:schemeClr val="accent5">
                <a:lumMod val="75000"/>
              </a:schemeClr>
            </a:solidFill>
          </a:ln>
        </p:spPr>
      </p:pic>
      <p:pic>
        <p:nvPicPr>
          <p:cNvPr id="8" name="Рисунок 7" descr="images (57).jpg"/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l="10000" r="10000"/>
          <a:stretch>
            <a:fillRect/>
          </a:stretch>
        </p:blipFill>
        <p:spPr>
          <a:xfrm>
            <a:off x="5929322" y="1928802"/>
            <a:ext cx="2786082" cy="2584459"/>
          </a:xfrm>
          <a:ln w="76200">
            <a:solidFill>
              <a:schemeClr val="accent4">
                <a:lumMod val="50000"/>
              </a:schemeClr>
            </a:solidFill>
          </a:ln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12041"/>
            <a:ext cx="54864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Рисунок 4" descr="images (50)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705" b="1705"/>
          <a:stretch>
            <a:fillRect/>
          </a:stretch>
        </p:blipFill>
        <p:spPr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4348" y="4857760"/>
            <a:ext cx="7786742" cy="1571636"/>
          </a:xfrm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uk-UA" sz="2400" dirty="0" smtClean="0"/>
              <a:t>Щоб  закликати  птахів  швидше  повернутися  з  вирію, випікали  з  борошна  фігурки  пташок, підкидали  догори  й  просили  замкнути  ключами  зиму, відімкнути  землю  й  повернути  тепло.</a:t>
            </a:r>
            <a:endParaRPr lang="ru-RU" sz="2400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images (54)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636" r="5636"/>
          <a:stretch>
            <a:fillRect/>
          </a:stretch>
        </p:blipFill>
        <p:spPr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2910" y="4857760"/>
            <a:ext cx="7715304" cy="1314440"/>
          </a:xfrm>
          <a:ln w="28575">
            <a:solidFill>
              <a:schemeClr val="accent3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uk-UA" sz="2400" dirty="0" smtClean="0">
                <a:latin typeface="+mj-lt"/>
                <a:cs typeface="Times New Roman" pitchFamily="18" charset="0"/>
              </a:rPr>
              <a:t>Закінчувалися  весняні  обряди  із  завершенням  весняних  польових  робіт.</a:t>
            </a:r>
            <a:endParaRPr lang="ru-RU" sz="2400" dirty="0"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</TotalTime>
  <Words>210</Words>
  <PresentationFormat>Экран (4:3)</PresentationFormat>
  <Paragraphs>12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Веснянки</dc:title>
  <dc:creator>Admin</dc:creator>
  <cp:lastModifiedBy>Admin</cp:lastModifiedBy>
  <cp:revision>20</cp:revision>
  <dcterms:created xsi:type="dcterms:W3CDTF">2019-10-09T18:24:00Z</dcterms:created>
  <dcterms:modified xsi:type="dcterms:W3CDTF">2019-10-10T18:22:13Z</dcterms:modified>
</cp:coreProperties>
</file>