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77" r:id="rId5"/>
    <p:sldId id="278" r:id="rId6"/>
    <p:sldId id="260" r:id="rId7"/>
    <p:sldId id="276" r:id="rId8"/>
    <p:sldId id="259" r:id="rId9"/>
    <p:sldId id="261" r:id="rId10"/>
    <p:sldId id="262" r:id="rId11"/>
    <p:sldId id="264" r:id="rId12"/>
    <p:sldId id="274" r:id="rId13"/>
    <p:sldId id="275" r:id="rId14"/>
    <p:sldId id="265" r:id="rId15"/>
    <p:sldId id="266" r:id="rId16"/>
    <p:sldId id="267" r:id="rId17"/>
    <p:sldId id="268" r:id="rId18"/>
    <p:sldId id="269" r:id="rId19"/>
    <p:sldId id="282" r:id="rId20"/>
    <p:sldId id="270" r:id="rId21"/>
    <p:sldId id="279" r:id="rId22"/>
    <p:sldId id="271" r:id="rId23"/>
    <p:sldId id="280" r:id="rId24"/>
    <p:sldId id="272" r:id="rId25"/>
    <p:sldId id="281" r:id="rId26"/>
    <p:sldId id="273" r:id="rId27"/>
    <p:sldId id="26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9E4682-71E3-461D-9728-106CAE024B59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6C03D-FCFE-481C-AACB-D80DC325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891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6C03D-FCFE-481C-AACB-D80DC325908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80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E191D07-DF86-4F7E-8BE9-0890212B18F3}" type="datetimeFigureOut">
              <a:rPr lang="ru-RU" smtClean="0"/>
              <a:t>24.08.2013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938D7F6-83EB-45C2-B1CA-084127D8D4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 соціально-побутові 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3717032"/>
            <a:ext cx="2857500" cy="107632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275856" y="3717029"/>
            <a:ext cx="2857500" cy="107632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2"/>
          <a:stretch>
            <a:fillRect/>
          </a:stretch>
        </p:blipFill>
        <p:spPr>
          <a:xfrm>
            <a:off x="5992299" y="3717030"/>
            <a:ext cx="2857500" cy="107632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 rotWithShape="1">
          <a:blip r:embed="rId3"/>
          <a:srcRect l="10270" r="8253"/>
          <a:stretch/>
        </p:blipFill>
        <p:spPr>
          <a:xfrm>
            <a:off x="7227828" y="404664"/>
            <a:ext cx="1621971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0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82788"/>
            <a:ext cx="734481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332656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Укра</a:t>
            </a:r>
            <a:r>
              <a:rPr lang="uk-UA" sz="3200" dirty="0" err="1"/>
              <a:t>їнська</a:t>
            </a:r>
            <a:r>
              <a:rPr lang="uk-UA" sz="3200" dirty="0"/>
              <a:t> пісня – це бездонна душа українського народу, це його слава.</a:t>
            </a:r>
            <a:endParaRPr lang="ru-RU" sz="3200" dirty="0"/>
          </a:p>
          <a:p>
            <a:r>
              <a:rPr lang="uk-UA" sz="3200" dirty="0"/>
              <a:t>                                               </a:t>
            </a:r>
            <a:r>
              <a:rPr lang="uk-UA" sz="3200" dirty="0" smtClean="0"/>
              <a:t>О</a:t>
            </a:r>
            <a:r>
              <a:rPr lang="uk-UA" sz="3200" dirty="0"/>
              <a:t>. Довженко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5198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95936" y="217038"/>
            <a:ext cx="514806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i="1" dirty="0">
                <a:solidFill>
                  <a:schemeClr val="tx2">
                    <a:lumMod val="75000"/>
                  </a:schemeClr>
                </a:solidFill>
              </a:rPr>
              <a:t>Українська пісня …має так багато мистецьких вартостей, що їх неможливо перелічити. Це мистецтво глибоко народне тому, що з нього безпосередньо  промовляє до нас своєрідна чиста душа українського народу. Гарна ця душа. Таке саме і її мистецтво</a:t>
            </a:r>
            <a:r>
              <a:rPr lang="uk-UA" sz="3200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32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sz="3200" dirty="0" smtClean="0"/>
              <a:t>З</a:t>
            </a:r>
            <a:r>
              <a:rPr lang="uk-UA" sz="3200" dirty="0"/>
              <a:t>. </a:t>
            </a:r>
            <a:r>
              <a:rPr lang="uk-UA" sz="3200" dirty="0" err="1"/>
              <a:t>Неєдли</a:t>
            </a:r>
            <a:r>
              <a:rPr lang="uk-UA" sz="3200" dirty="0"/>
              <a:t>, чеський </a:t>
            </a:r>
            <a:r>
              <a:rPr lang="uk-UA" sz="3200" dirty="0" smtClean="0"/>
              <a:t>учений</a:t>
            </a:r>
          </a:p>
          <a:p>
            <a:r>
              <a:rPr lang="uk-UA" sz="3200" dirty="0" smtClean="0"/>
              <a:t>   і </a:t>
            </a:r>
            <a:r>
              <a:rPr lang="uk-UA" sz="3200" dirty="0"/>
              <a:t>громадський діяч</a:t>
            </a:r>
            <a:endParaRPr lang="ru-RU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038"/>
            <a:ext cx="386715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91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62053" y="1524000"/>
            <a:ext cx="5274443" cy="4572000"/>
          </a:xfrm>
        </p:spPr>
        <p:txBody>
          <a:bodyPr>
            <a:noAutofit/>
          </a:bodyPr>
          <a:lstStyle/>
          <a:p>
            <a:r>
              <a:rPr lang="ru-RU" sz="3200" dirty="0" err="1"/>
              <a:t>Україна</a:t>
            </a:r>
            <a:r>
              <a:rPr lang="ru-RU" sz="3200" dirty="0"/>
              <a:t> дорога й </a:t>
            </a:r>
            <a:r>
              <a:rPr lang="ru-RU" sz="3200" dirty="0" err="1"/>
              <a:t>близька</a:t>
            </a:r>
            <a:r>
              <a:rPr lang="ru-RU" sz="3200" dirty="0"/>
              <a:t> </a:t>
            </a:r>
            <a:r>
              <a:rPr lang="ru-RU" sz="3200" dirty="0" err="1"/>
              <a:t>моєму</a:t>
            </a:r>
            <a:r>
              <a:rPr lang="ru-RU" sz="3200" dirty="0"/>
              <a:t> </a:t>
            </a:r>
            <a:r>
              <a:rPr lang="ru-RU" sz="3200" dirty="0" err="1"/>
              <a:t>серцю</a:t>
            </a:r>
            <a:r>
              <a:rPr lang="ru-RU" sz="3200" dirty="0"/>
              <a:t>. Я люблю </a:t>
            </a:r>
            <a:r>
              <a:rPr lang="ru-RU" sz="3200" dirty="0" err="1"/>
              <a:t>її</a:t>
            </a:r>
            <a:r>
              <a:rPr lang="ru-RU" sz="3200" dirty="0"/>
              <a:t> </a:t>
            </a:r>
            <a:r>
              <a:rPr lang="ru-RU" sz="3200" dirty="0" err="1"/>
              <a:t>літературу</a:t>
            </a:r>
            <a:r>
              <a:rPr lang="ru-RU" sz="3200" dirty="0"/>
              <a:t>, </a:t>
            </a:r>
            <a:r>
              <a:rPr lang="ru-RU" sz="3200" dirty="0" err="1"/>
              <a:t>музику</a:t>
            </a:r>
            <a:r>
              <a:rPr lang="ru-RU" sz="3200" dirty="0"/>
              <a:t>, </a:t>
            </a:r>
            <a:r>
              <a:rPr lang="ru-RU" sz="3200" dirty="0" err="1"/>
              <a:t>її</a:t>
            </a:r>
            <a:r>
              <a:rPr lang="ru-RU" sz="3200" dirty="0"/>
              <a:t> </a:t>
            </a:r>
            <a:r>
              <a:rPr lang="ru-RU" sz="3200" dirty="0" err="1"/>
              <a:t>чудову</a:t>
            </a:r>
            <a:r>
              <a:rPr lang="ru-RU" sz="3200" dirty="0"/>
              <a:t> </a:t>
            </a:r>
            <a:r>
              <a:rPr lang="ru-RU" sz="3200" dirty="0" err="1"/>
              <a:t>українську</a:t>
            </a:r>
            <a:r>
              <a:rPr lang="ru-RU" sz="3200" dirty="0"/>
              <a:t> </a:t>
            </a:r>
            <a:r>
              <a:rPr lang="ru-RU" sz="3200" dirty="0" err="1"/>
              <a:t>пісню</a:t>
            </a:r>
            <a:r>
              <a:rPr lang="ru-RU" sz="3200" dirty="0"/>
              <a:t>, </a:t>
            </a:r>
            <a:r>
              <a:rPr lang="ru-RU" sz="3200" dirty="0" err="1"/>
              <a:t>сповнену</a:t>
            </a:r>
            <a:r>
              <a:rPr lang="ru-RU" sz="3200" dirty="0"/>
              <a:t> </a:t>
            </a:r>
            <a:r>
              <a:rPr lang="ru-RU" sz="3200" dirty="0" err="1"/>
              <a:t>чарівної</a:t>
            </a:r>
            <a:r>
              <a:rPr lang="ru-RU" sz="3200" dirty="0"/>
              <a:t> </a:t>
            </a:r>
            <a:r>
              <a:rPr lang="ru-RU" sz="3200" dirty="0" err="1"/>
              <a:t>мелодії</a:t>
            </a:r>
            <a:r>
              <a:rPr lang="ru-RU" sz="3200" dirty="0"/>
              <a:t>. </a:t>
            </a:r>
          </a:p>
          <a:p>
            <a:endParaRPr lang="ru-RU" sz="3200" dirty="0" smtClean="0"/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</a:t>
            </a:r>
            <a:r>
              <a:rPr lang="ru-RU" sz="3200" i="1" dirty="0" smtClean="0"/>
              <a:t>А</a:t>
            </a:r>
            <a:r>
              <a:rPr lang="ru-RU" sz="3200" i="1" dirty="0"/>
              <a:t>. Чехов, </a:t>
            </a:r>
            <a:r>
              <a:rPr lang="ru-RU" sz="3200" i="1" dirty="0" err="1"/>
              <a:t>російський</a:t>
            </a:r>
            <a:r>
              <a:rPr lang="ru-RU" sz="3200" i="1" dirty="0"/>
              <a:t> </a:t>
            </a:r>
            <a:r>
              <a:rPr lang="ru-RU" sz="3200" i="1" dirty="0" smtClean="0"/>
              <a:t>        </a:t>
            </a:r>
            <a:r>
              <a:rPr lang="ru-RU" sz="3200" i="1" dirty="0" err="1" smtClean="0"/>
              <a:t>письменник</a:t>
            </a:r>
            <a:endParaRPr lang="ru-RU" sz="32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Висловлювання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відомих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людей про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343852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82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64295" y="1340768"/>
            <a:ext cx="6591944" cy="4683224"/>
          </a:xfrm>
        </p:spPr>
        <p:txBody>
          <a:bodyPr>
            <a:noAutofit/>
          </a:bodyPr>
          <a:lstStyle/>
          <a:p>
            <a:r>
              <a:rPr lang="ru-RU" sz="2800" dirty="0" err="1"/>
              <a:t>Українська</a:t>
            </a:r>
            <a:r>
              <a:rPr lang="ru-RU" sz="2800" dirty="0"/>
              <a:t> народна </a:t>
            </a:r>
            <a:r>
              <a:rPr lang="ru-RU" sz="2800" dirty="0" err="1"/>
              <a:t>поезія</a:t>
            </a:r>
            <a:r>
              <a:rPr lang="ru-RU" sz="2800" dirty="0"/>
              <a:t> </a:t>
            </a:r>
            <a:r>
              <a:rPr lang="ru-RU" sz="2800" dirty="0" err="1"/>
              <a:t>найбагатша</a:t>
            </a:r>
            <a:r>
              <a:rPr lang="ru-RU" sz="2800" dirty="0"/>
              <a:t> і </a:t>
            </a:r>
            <a:r>
              <a:rPr lang="ru-RU" sz="2800" dirty="0" err="1"/>
              <a:t>найкрасивіша</a:t>
            </a:r>
            <a:r>
              <a:rPr lang="ru-RU" sz="2800" dirty="0"/>
              <a:t> в </a:t>
            </a:r>
            <a:r>
              <a:rPr lang="ru-RU" sz="2800" dirty="0" err="1"/>
              <a:t>Європі</a:t>
            </a:r>
            <a:r>
              <a:rPr lang="ru-RU" sz="2800" dirty="0"/>
              <a:t>. Вона </a:t>
            </a:r>
            <a:r>
              <a:rPr lang="ru-RU" sz="2800" dirty="0" err="1"/>
              <a:t>відзначається</a:t>
            </a:r>
            <a:r>
              <a:rPr lang="ru-RU" sz="2800" dirty="0"/>
              <a:t> великими </a:t>
            </a:r>
            <a:r>
              <a:rPr lang="ru-RU" sz="2800" dirty="0" err="1"/>
              <a:t>мистецькими</a:t>
            </a:r>
            <a:r>
              <a:rPr lang="ru-RU" sz="2800" dirty="0"/>
              <a:t> </a:t>
            </a:r>
            <a:r>
              <a:rPr lang="ru-RU" sz="2800" dirty="0" err="1"/>
              <a:t>вартостями</a:t>
            </a:r>
            <a:r>
              <a:rPr lang="ru-RU" sz="2800" dirty="0"/>
              <a:t> і </a:t>
            </a:r>
            <a:r>
              <a:rPr lang="ru-RU" sz="2800" dirty="0" err="1"/>
              <a:t>поетичним</a:t>
            </a:r>
            <a:r>
              <a:rPr lang="ru-RU" sz="2800" dirty="0"/>
              <a:t> </a:t>
            </a:r>
            <a:r>
              <a:rPr lang="ru-RU" sz="2800" dirty="0" err="1"/>
              <a:t>натхненням</a:t>
            </a:r>
            <a:r>
              <a:rPr lang="ru-RU" sz="2800" dirty="0"/>
              <a:t>, </a:t>
            </a:r>
            <a:r>
              <a:rPr lang="ru-RU" sz="2800" dirty="0" err="1"/>
              <a:t>влучністю</a:t>
            </a:r>
            <a:r>
              <a:rPr lang="ru-RU" sz="2800" dirty="0"/>
              <a:t> </a:t>
            </a:r>
            <a:r>
              <a:rPr lang="ru-RU" sz="2800" dirty="0" err="1"/>
              <a:t>вислову</a:t>
            </a:r>
            <a:r>
              <a:rPr lang="ru-RU" sz="2800" dirty="0"/>
              <a:t> та </a:t>
            </a:r>
            <a:r>
              <a:rPr lang="ru-RU" sz="2800" dirty="0" err="1"/>
              <a:t>має</a:t>
            </a:r>
            <a:r>
              <a:rPr lang="ru-RU" sz="2800" dirty="0"/>
              <a:t> в </a:t>
            </a:r>
            <a:r>
              <a:rPr lang="ru-RU" sz="2800" dirty="0" err="1"/>
              <a:t>собі</a:t>
            </a:r>
            <a:r>
              <a:rPr lang="ru-RU" sz="2800" dirty="0"/>
              <a:t> </a:t>
            </a:r>
            <a:r>
              <a:rPr lang="ru-RU" sz="2800" dirty="0" err="1"/>
              <a:t>щось</a:t>
            </a:r>
            <a:r>
              <a:rPr lang="ru-RU" sz="2800" dirty="0"/>
              <a:t> </a:t>
            </a:r>
            <a:r>
              <a:rPr lang="ru-RU" sz="2800" dirty="0" err="1"/>
              <a:t>зворушливе</a:t>
            </a:r>
            <a:r>
              <a:rPr lang="ru-RU" sz="2800" dirty="0"/>
              <a:t>, </a:t>
            </a:r>
            <a:r>
              <a:rPr lang="ru-RU" sz="2800" dirty="0" err="1"/>
              <a:t>величаве</a:t>
            </a:r>
            <a:r>
              <a:rPr lang="ru-RU" sz="2800" dirty="0"/>
              <a:t>, </a:t>
            </a:r>
            <a:r>
              <a:rPr lang="ru-RU" sz="2800" dirty="0" err="1"/>
              <a:t>щось</a:t>
            </a:r>
            <a:r>
              <a:rPr lang="ru-RU" sz="2800" dirty="0"/>
              <a:t> </a:t>
            </a:r>
            <a:r>
              <a:rPr lang="ru-RU" sz="2800" dirty="0" err="1"/>
              <a:t>чутливо-чуле</a:t>
            </a:r>
            <a:r>
              <a:rPr lang="ru-RU" sz="2800" dirty="0"/>
              <a:t>, </a:t>
            </a:r>
            <a:r>
              <a:rPr lang="ru-RU" sz="2800" dirty="0" err="1"/>
              <a:t>сумовите</a:t>
            </a:r>
            <a:r>
              <a:rPr lang="ru-RU" sz="2800" dirty="0"/>
              <a:t> й </a:t>
            </a:r>
            <a:r>
              <a:rPr lang="ru-RU" sz="2800" dirty="0" err="1"/>
              <a:t>живописне</a:t>
            </a:r>
            <a:r>
              <a:rPr lang="ru-RU" sz="2800" dirty="0"/>
              <a:t>. </a:t>
            </a:r>
            <a:endParaRPr lang="ru-RU" sz="2800" dirty="0" smtClean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 </a:t>
            </a:r>
            <a:r>
              <a:rPr lang="ru-RU" sz="2800" i="1" dirty="0"/>
              <a:t>А. </a:t>
            </a:r>
            <a:r>
              <a:rPr lang="ru-RU" sz="2800" i="1" dirty="0" err="1"/>
              <a:t>Люкшич</a:t>
            </a:r>
            <a:r>
              <a:rPr lang="ru-RU" sz="2800" i="1" dirty="0"/>
              <a:t>, </a:t>
            </a:r>
            <a:r>
              <a:rPr lang="ru-RU" sz="2800" i="1" dirty="0" err="1"/>
              <a:t>хорватський</a:t>
            </a:r>
            <a:r>
              <a:rPr lang="ru-RU" sz="2800" i="1" dirty="0"/>
              <a:t> учений і </a:t>
            </a:r>
            <a:r>
              <a:rPr lang="ru-RU" sz="2800" i="1" dirty="0" err="1"/>
              <a:t>письменник</a:t>
            </a:r>
            <a:endParaRPr lang="ru-RU" sz="28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Висловлювання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відомих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людей про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07"/>
          <a:stretch/>
        </p:blipFill>
        <p:spPr bwMode="auto">
          <a:xfrm>
            <a:off x="133273" y="1484784"/>
            <a:ext cx="2522764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034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20688"/>
            <a:ext cx="874846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     </a:t>
            </a:r>
            <a:r>
              <a:rPr lang="vi-VN" sz="3600" b="1" dirty="0" smtClean="0">
                <a:solidFill>
                  <a:schemeClr val="tx2">
                    <a:lumMod val="50000"/>
                  </a:schemeClr>
                </a:solidFill>
              </a:rPr>
              <a:t>Пі́сня</a:t>
            </a:r>
            <a:r>
              <a:rPr lang="vi-VN" sz="3600" b="1" dirty="0" smtClean="0"/>
              <a:t> </a:t>
            </a:r>
            <a:r>
              <a:rPr lang="vi-VN" sz="3600" dirty="0"/>
              <a:t>— словесно-музичний твір, </a:t>
            </a:r>
            <a:r>
              <a:rPr lang="ru-RU" sz="3600" dirty="0" smtClean="0"/>
              <a:t>                    </a:t>
            </a:r>
            <a:r>
              <a:rPr lang="vi-VN" sz="3600" dirty="0" smtClean="0"/>
              <a:t>призначений </a:t>
            </a:r>
            <a:r>
              <a:rPr lang="vi-VN" sz="3600" dirty="0"/>
              <a:t>для співу</a:t>
            </a:r>
            <a:r>
              <a:rPr lang="vi-VN" sz="3600" dirty="0" smtClean="0"/>
              <a:t>.</a:t>
            </a:r>
            <a:endParaRPr lang="ru-RU" sz="3600" dirty="0" smtClean="0"/>
          </a:p>
          <a:p>
            <a:r>
              <a:rPr lang="vi-VN" sz="3200" b="1" dirty="0" smtClean="0">
                <a:solidFill>
                  <a:schemeClr val="tx2">
                    <a:lumMod val="75000"/>
                  </a:schemeClr>
                </a:solidFill>
              </a:rPr>
              <a:t>Основні </a:t>
            </a:r>
            <a:r>
              <a:rPr lang="vi-VN" sz="3200" b="1" dirty="0">
                <a:solidFill>
                  <a:schemeClr val="tx2">
                    <a:lumMod val="75000"/>
                  </a:schemeClr>
                </a:solidFill>
              </a:rPr>
              <a:t>показники пісні як жанру </a:t>
            </a:r>
            <a:r>
              <a:rPr lang="vi-VN" sz="3200" b="1" dirty="0" smtClean="0">
                <a:solidFill>
                  <a:schemeClr val="tx2">
                    <a:lumMod val="75000"/>
                  </a:schemeClr>
                </a:solidFill>
              </a:rPr>
              <a:t>лірики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vi-VN" sz="3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*</a:t>
            </a:r>
            <a:r>
              <a:rPr lang="vi-VN" sz="3200" dirty="0" smtClean="0"/>
              <a:t>строфічна </a:t>
            </a:r>
            <a:r>
              <a:rPr lang="vi-VN" sz="3200" dirty="0"/>
              <a:t>будова, </a:t>
            </a:r>
            <a:endParaRPr lang="ru-RU" sz="3200" dirty="0" smtClean="0"/>
          </a:p>
          <a:p>
            <a:r>
              <a:rPr lang="ru-RU" sz="3200" dirty="0" smtClean="0"/>
              <a:t>*</a:t>
            </a:r>
            <a:r>
              <a:rPr lang="vi-VN" sz="3200" dirty="0" smtClean="0"/>
              <a:t>повторюваність </a:t>
            </a:r>
            <a:r>
              <a:rPr lang="vi-VN" sz="3200" dirty="0"/>
              <a:t>віршів строфи, </a:t>
            </a:r>
            <a:r>
              <a:rPr lang="ru-RU" sz="3200" dirty="0" smtClean="0"/>
              <a:t>*</a:t>
            </a:r>
            <a:r>
              <a:rPr lang="vi-VN" sz="3200" dirty="0" smtClean="0"/>
              <a:t>розмежування </a:t>
            </a:r>
            <a:r>
              <a:rPr lang="vi-VN" sz="3200" dirty="0"/>
              <a:t>заспіву та приспіву (рефрен), </a:t>
            </a:r>
            <a:endParaRPr lang="ru-RU" sz="3200" dirty="0" smtClean="0"/>
          </a:p>
          <a:p>
            <a:r>
              <a:rPr lang="ru-RU" sz="3200" dirty="0"/>
              <a:t>*</a:t>
            </a:r>
            <a:r>
              <a:rPr lang="vi-VN" sz="3200" dirty="0" smtClean="0"/>
              <a:t>виразна </a:t>
            </a:r>
            <a:r>
              <a:rPr lang="vi-VN" sz="3200" dirty="0"/>
              <a:t>ритмізація, </a:t>
            </a:r>
            <a:endParaRPr lang="ru-RU" sz="3200" dirty="0" smtClean="0"/>
          </a:p>
          <a:p>
            <a:r>
              <a:rPr lang="ru-RU" sz="3200" dirty="0" smtClean="0"/>
              <a:t>*</a:t>
            </a:r>
            <a:r>
              <a:rPr lang="vi-VN" sz="3200" dirty="0" smtClean="0"/>
              <a:t>музичність </a:t>
            </a:r>
            <a:r>
              <a:rPr lang="vi-VN" sz="3200" dirty="0"/>
              <a:t>звучання, </a:t>
            </a:r>
            <a:endParaRPr lang="ru-RU" sz="3200" dirty="0" smtClean="0"/>
          </a:p>
          <a:p>
            <a:r>
              <a:rPr lang="ru-RU" sz="3200" dirty="0" smtClean="0"/>
              <a:t>*</a:t>
            </a:r>
            <a:r>
              <a:rPr lang="vi-VN" sz="3200" dirty="0" smtClean="0"/>
              <a:t>синтаксичний </a:t>
            </a:r>
            <a:r>
              <a:rPr lang="vi-VN" sz="3200" dirty="0"/>
              <a:t>паралелізм, </a:t>
            </a:r>
            <a:endParaRPr lang="ru-RU" sz="3200" dirty="0" smtClean="0"/>
          </a:p>
          <a:p>
            <a:r>
              <a:rPr lang="ru-RU" sz="3200" dirty="0" smtClean="0"/>
              <a:t>*</a:t>
            </a:r>
            <a:r>
              <a:rPr lang="vi-VN" sz="3200" dirty="0" smtClean="0"/>
              <a:t>проста </a:t>
            </a:r>
            <a:r>
              <a:rPr lang="vi-VN" sz="3200" dirty="0"/>
              <a:t>синтаксична </a:t>
            </a:r>
            <a:r>
              <a:rPr lang="vi-VN" sz="3200" dirty="0" smtClean="0"/>
              <a:t>будова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73422"/>
            <a:ext cx="341077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157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51920" y="369168"/>
            <a:ext cx="5184576" cy="4572000"/>
          </a:xfrm>
        </p:spPr>
        <p:txBody>
          <a:bodyPr>
            <a:noAutofit/>
          </a:bodyPr>
          <a:lstStyle/>
          <a:p>
            <a:r>
              <a:rPr lang="ru-RU" sz="3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Соціально-побутові</a:t>
            </a:r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пісні</a:t>
            </a:r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/>
              <a:t>— </a:t>
            </a:r>
            <a:r>
              <a:rPr lang="ru-RU" sz="3000" dirty="0" err="1"/>
              <a:t>це</a:t>
            </a:r>
            <a:r>
              <a:rPr lang="ru-RU" sz="3000" dirty="0"/>
              <a:t> великий </a:t>
            </a:r>
            <a:r>
              <a:rPr lang="ru-RU" sz="3000" dirty="0" err="1"/>
              <a:t>масив</a:t>
            </a:r>
            <a:r>
              <a:rPr lang="ru-RU" sz="3000" dirty="0"/>
              <a:t> </a:t>
            </a:r>
            <a:r>
              <a:rPr lang="ru-RU" sz="3000" dirty="0" err="1"/>
              <a:t>епічних</a:t>
            </a:r>
            <a:r>
              <a:rPr lang="ru-RU" sz="3000" dirty="0"/>
              <a:t> народно-</a:t>
            </a:r>
            <a:r>
              <a:rPr lang="ru-RU" sz="3000" dirty="0" err="1"/>
              <a:t>пісенних</a:t>
            </a:r>
            <a:r>
              <a:rPr lang="ru-RU" sz="3000" dirty="0"/>
              <a:t> </a:t>
            </a:r>
            <a:r>
              <a:rPr lang="ru-RU" sz="3000" dirty="0" err="1"/>
              <a:t>творів</a:t>
            </a:r>
            <a:r>
              <a:rPr lang="ru-RU" sz="3000" dirty="0"/>
              <a:t> про </a:t>
            </a:r>
            <a:r>
              <a:rPr lang="ru-RU" sz="3000" dirty="0" err="1"/>
              <a:t>економічні</a:t>
            </a:r>
            <a:r>
              <a:rPr lang="ru-RU" sz="3000" dirty="0"/>
              <a:t> та </a:t>
            </a:r>
            <a:r>
              <a:rPr lang="ru-RU" sz="3000" dirty="0" err="1"/>
              <a:t>політичні</a:t>
            </a:r>
            <a:r>
              <a:rPr lang="ru-RU" sz="3000" dirty="0"/>
              <a:t> </a:t>
            </a:r>
            <a:r>
              <a:rPr lang="ru-RU" sz="3000" dirty="0" err="1"/>
              <a:t>умови</a:t>
            </a:r>
            <a:r>
              <a:rPr lang="ru-RU" sz="3000" dirty="0"/>
              <a:t> </a:t>
            </a:r>
            <a:r>
              <a:rPr lang="ru-RU" sz="3000" dirty="0" err="1"/>
              <a:t>життя</a:t>
            </a:r>
            <a:r>
              <a:rPr lang="ru-RU" sz="3000" dirty="0"/>
              <a:t> </a:t>
            </a:r>
            <a:r>
              <a:rPr lang="ru-RU" sz="3000" dirty="0" err="1"/>
              <a:t>різних</a:t>
            </a:r>
            <a:r>
              <a:rPr lang="ru-RU" sz="3000" dirty="0"/>
              <a:t> </a:t>
            </a:r>
            <a:r>
              <a:rPr lang="ru-RU" sz="3000" dirty="0" err="1"/>
              <a:t>соціальних</a:t>
            </a:r>
            <a:r>
              <a:rPr lang="ru-RU" sz="3000" dirty="0"/>
              <a:t> </a:t>
            </a:r>
            <a:r>
              <a:rPr lang="ru-RU" sz="3000" dirty="0" err="1"/>
              <a:t>груп</a:t>
            </a:r>
            <a:r>
              <a:rPr lang="ru-RU" sz="3000" dirty="0"/>
              <a:t> </a:t>
            </a:r>
            <a:r>
              <a:rPr lang="ru-RU" sz="3000" dirty="0" err="1"/>
              <a:t>населення</a:t>
            </a:r>
            <a:r>
              <a:rPr lang="ru-RU" sz="3000" dirty="0"/>
              <a:t>, про </a:t>
            </a:r>
            <a:r>
              <a:rPr lang="ru-RU" sz="3000" dirty="0" err="1"/>
              <a:t>їхню</a:t>
            </a:r>
            <a:r>
              <a:rPr lang="ru-RU" sz="3000" dirty="0"/>
              <a:t> </a:t>
            </a:r>
            <a:r>
              <a:rPr lang="ru-RU" sz="3000" dirty="0" err="1"/>
              <a:t>історичну</a:t>
            </a:r>
            <a:r>
              <a:rPr lang="ru-RU" sz="3000" dirty="0"/>
              <a:t> роль у </a:t>
            </a:r>
            <a:r>
              <a:rPr lang="ru-RU" sz="3000" dirty="0" err="1"/>
              <a:t>становленні</a:t>
            </a:r>
            <a:r>
              <a:rPr lang="ru-RU" sz="3000" dirty="0"/>
              <a:t> та </a:t>
            </a:r>
            <a:r>
              <a:rPr lang="ru-RU" sz="3000" dirty="0" err="1"/>
              <a:t>розвитку</a:t>
            </a:r>
            <a:r>
              <a:rPr lang="ru-RU" sz="3000" dirty="0"/>
              <a:t> </a:t>
            </a:r>
            <a:r>
              <a:rPr lang="ru-RU" sz="3000" dirty="0" err="1"/>
              <a:t>українського</a:t>
            </a:r>
            <a:r>
              <a:rPr lang="ru-RU" sz="3000" dirty="0"/>
              <a:t> </a:t>
            </a:r>
            <a:r>
              <a:rPr lang="ru-RU" sz="3000" dirty="0" err="1"/>
              <a:t>суспільства</a:t>
            </a:r>
            <a:r>
              <a:rPr lang="ru-RU" sz="3000" dirty="0"/>
              <a:t>, у </a:t>
            </a:r>
            <a:r>
              <a:rPr lang="ru-RU" sz="3000" dirty="0" err="1"/>
              <a:t>формуванні</a:t>
            </a:r>
            <a:r>
              <a:rPr lang="ru-RU" sz="3000" dirty="0"/>
              <a:t> </a:t>
            </a:r>
            <a:r>
              <a:rPr lang="ru-RU" sz="3000" dirty="0" err="1"/>
              <a:t>національних</a:t>
            </a:r>
            <a:r>
              <a:rPr lang="ru-RU" sz="3000" dirty="0"/>
              <a:t> норм </a:t>
            </a:r>
            <a:r>
              <a:rPr lang="ru-RU" sz="3000" dirty="0" err="1"/>
              <a:t>етики</a:t>
            </a:r>
            <a:r>
              <a:rPr lang="ru-RU" sz="3000" dirty="0"/>
              <a:t> й </a:t>
            </a:r>
            <a:r>
              <a:rPr lang="ru-RU" sz="3000" dirty="0" err="1"/>
              <a:t>моралі</a:t>
            </a:r>
            <a:r>
              <a:rPr lang="ru-RU" sz="3000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372264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2376264" cy="309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3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1. </a:t>
            </a:r>
            <a:r>
              <a:rPr lang="ru-RU" sz="4000" dirty="0" err="1" smtClean="0"/>
              <a:t>Козацьк</a:t>
            </a:r>
            <a:r>
              <a:rPr lang="uk-UA" sz="4000" dirty="0" smtClean="0"/>
              <a:t>і</a:t>
            </a:r>
          </a:p>
          <a:p>
            <a:r>
              <a:rPr lang="uk-UA" sz="4000" dirty="0" smtClean="0"/>
              <a:t>2. Чумацькі </a:t>
            </a:r>
          </a:p>
          <a:p>
            <a:r>
              <a:rPr lang="uk-UA" sz="4000" dirty="0" smtClean="0"/>
              <a:t>3. Кріпацькі</a:t>
            </a:r>
          </a:p>
          <a:p>
            <a:r>
              <a:rPr lang="uk-UA" sz="4000" dirty="0" smtClean="0"/>
              <a:t>4. Бурлацькі</a:t>
            </a:r>
          </a:p>
          <a:p>
            <a:r>
              <a:rPr lang="uk-UA" sz="4000" dirty="0" smtClean="0"/>
              <a:t>5. Наймитські та заробітчанські</a:t>
            </a:r>
          </a:p>
          <a:p>
            <a:r>
              <a:rPr lang="uk-UA" sz="4000" dirty="0" smtClean="0"/>
              <a:t>6.Рекрутські та солдатські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</a:rPr>
              <a:t>Жанрово-тематичне   розмаїття суспільно-побутових пісень: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44" y="692696"/>
            <a:ext cx="205150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83972"/>
            <a:ext cx="2180456" cy="2973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57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uk-UA" dirty="0" smtClean="0"/>
              <a:t>                      </a:t>
            </a:r>
            <a:r>
              <a:rPr lang="uk-UA" b="1" dirty="0" smtClean="0">
                <a:solidFill>
                  <a:srgbClr val="FFFF00"/>
                </a:solidFill>
              </a:rPr>
              <a:t>Козацькі пісні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38" y="116631"/>
            <a:ext cx="1625558" cy="190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5" b="7987"/>
          <a:stretch/>
        </p:blipFill>
        <p:spPr bwMode="auto">
          <a:xfrm>
            <a:off x="198983" y="2492896"/>
            <a:ext cx="2448273" cy="310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2057" y="1024300"/>
            <a:ext cx="62646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err="1"/>
              <a:t>Козацьк</a:t>
            </a:r>
            <a:r>
              <a:rPr lang="uk-UA" sz="2600" dirty="0"/>
              <a:t>і</a:t>
            </a:r>
            <a:r>
              <a:rPr lang="ru-RU" sz="2600" dirty="0"/>
              <a:t> п</a:t>
            </a:r>
            <a:r>
              <a:rPr lang="uk-UA" sz="2600" dirty="0"/>
              <a:t>і</a:t>
            </a:r>
            <a:r>
              <a:rPr lang="ru-RU" sz="2600" dirty="0" err="1"/>
              <a:t>сн</a:t>
            </a:r>
            <a:r>
              <a:rPr lang="uk-UA" sz="2600" dirty="0"/>
              <a:t>і</a:t>
            </a:r>
            <a:r>
              <a:rPr lang="ru-RU" sz="2600" dirty="0"/>
              <a:t> повязан</a:t>
            </a:r>
            <a:r>
              <a:rPr lang="uk-UA" sz="2600" dirty="0"/>
              <a:t>і</a:t>
            </a:r>
            <a:r>
              <a:rPr lang="ru-RU" sz="2600" dirty="0"/>
              <a:t> з </a:t>
            </a:r>
            <a:r>
              <a:rPr lang="uk-UA" sz="2600" dirty="0"/>
              <a:t>і</a:t>
            </a:r>
            <a:r>
              <a:rPr lang="ru-RU" sz="2600" dirty="0" err="1"/>
              <a:t>стор</a:t>
            </a:r>
            <a:r>
              <a:rPr lang="uk-UA" sz="2600" dirty="0" err="1"/>
              <a:t>іє</a:t>
            </a:r>
            <a:r>
              <a:rPr lang="ru-RU" sz="2600" dirty="0"/>
              <a:t>ю народу</a:t>
            </a:r>
            <a:r>
              <a:rPr lang="uk-UA" sz="2600" dirty="0"/>
              <a:t>.</a:t>
            </a:r>
            <a:endParaRPr lang="ru-RU" sz="2600" dirty="0"/>
          </a:p>
          <a:p>
            <a:r>
              <a:rPr lang="uk-UA" sz="2600" b="1" dirty="0">
                <a:solidFill>
                  <a:srgbClr val="FFFF00"/>
                </a:solidFill>
              </a:rPr>
              <a:t>Головні мотиви:</a:t>
            </a:r>
            <a:endParaRPr lang="ru-RU" sz="2600" b="1" dirty="0">
              <a:solidFill>
                <a:srgbClr val="FFFF00"/>
              </a:solidFill>
            </a:endParaRPr>
          </a:p>
          <a:p>
            <a:pPr lvl="0"/>
            <a:r>
              <a:rPr lang="uk-UA" sz="2600" dirty="0"/>
              <a:t>*</a:t>
            </a:r>
            <a:r>
              <a:rPr lang="uk-UA" sz="2600" dirty="0" smtClean="0"/>
              <a:t>Прощання </a:t>
            </a:r>
            <a:r>
              <a:rPr lang="uk-UA" sz="2600" dirty="0"/>
              <a:t>з родиною:</a:t>
            </a:r>
            <a:endParaRPr lang="ru-RU" sz="2600" dirty="0"/>
          </a:p>
          <a:p>
            <a:pPr lvl="0"/>
            <a:r>
              <a:rPr lang="uk-UA" sz="2600" dirty="0" smtClean="0"/>
              <a:t>*Битва  </a:t>
            </a:r>
            <a:r>
              <a:rPr lang="uk-UA" sz="2600" dirty="0"/>
              <a:t>з ворогом;</a:t>
            </a:r>
            <a:endParaRPr lang="ru-RU" sz="2600" dirty="0"/>
          </a:p>
          <a:p>
            <a:pPr lvl="0"/>
            <a:r>
              <a:rPr lang="uk-UA" sz="2600" dirty="0" smtClean="0"/>
              <a:t>*Героїчна </a:t>
            </a:r>
            <a:r>
              <a:rPr lang="uk-UA" sz="2600" dirty="0"/>
              <a:t>загибель козака.</a:t>
            </a:r>
            <a:endParaRPr lang="ru-RU" sz="2600" dirty="0"/>
          </a:p>
          <a:p>
            <a:r>
              <a:rPr lang="uk-UA" sz="2600" b="1" i="1" dirty="0">
                <a:solidFill>
                  <a:srgbClr val="FFFF00"/>
                </a:solidFill>
              </a:rPr>
              <a:t>Відмінність від історичних пісень: </a:t>
            </a:r>
            <a:r>
              <a:rPr lang="uk-UA" sz="2600" dirty="0" smtClean="0"/>
              <a:t>йдеться </a:t>
            </a:r>
            <a:r>
              <a:rPr lang="uk-UA" sz="2600" dirty="0"/>
              <a:t>не про справжні історичні події</a:t>
            </a:r>
            <a:r>
              <a:rPr lang="uk-UA" sz="2600" dirty="0" smtClean="0"/>
              <a:t>, </a:t>
            </a:r>
            <a:r>
              <a:rPr lang="uk-UA" sz="2600" dirty="0"/>
              <a:t>часто не називаються імена історичних постатей, йдеться не про вчинок, а емоції героя – тужливий настрій самотнього безталанного козака, якому степ – рідний брат, а шабля та люлька – вся родина.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929556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1219200"/>
          </a:xfrm>
        </p:spPr>
        <p:txBody>
          <a:bodyPr/>
          <a:lstStyle/>
          <a:p>
            <a:r>
              <a:rPr lang="uk-UA" dirty="0" smtClean="0"/>
              <a:t>                      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«Стоїть явір над водою»</a:t>
            </a:r>
            <a:endParaRPr lang="ru-RU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87"/>
          <a:stretch/>
        </p:blipFill>
        <p:spPr bwMode="auto">
          <a:xfrm>
            <a:off x="148206" y="188640"/>
            <a:ext cx="2997125" cy="354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75855" y="1501278"/>
            <a:ext cx="55460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</a:rPr>
              <a:t>Тема : </a:t>
            </a:r>
            <a:r>
              <a:rPr lang="uk-UA" sz="2800" dirty="0"/>
              <a:t>відтворення суму козака за Вкраїною рідною напередодні від</a:t>
            </a:r>
            <a:r>
              <a:rPr lang="ru-RU" sz="2800" dirty="0"/>
              <a:t>’</a:t>
            </a:r>
            <a:r>
              <a:rPr lang="uk-UA" sz="2800" dirty="0"/>
              <a:t>їзду його до </a:t>
            </a:r>
            <a:r>
              <a:rPr lang="uk-UA" sz="2800" dirty="0" smtClean="0"/>
              <a:t>Московщини.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786074"/>
            <a:ext cx="540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50000"/>
                  </a:schemeClr>
                </a:solidFill>
              </a:rPr>
              <a:t>Ідея: </a:t>
            </a:r>
            <a:r>
              <a:rPr lang="uk-UA" sz="2800" dirty="0"/>
              <a:t>співчутливе ставлення до молодого козака, який загинув на </a:t>
            </a:r>
            <a:r>
              <a:rPr lang="uk-UA" sz="2800" dirty="0" smtClean="0"/>
              <a:t>Московщині</a:t>
            </a:r>
            <a:r>
              <a:rPr lang="uk-UA" sz="2400" dirty="0" smtClean="0"/>
              <a:t>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011466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</a:rPr>
              <a:t>Жанр: </a:t>
            </a:r>
            <a:r>
              <a:rPr lang="uk-UA" sz="2800" dirty="0"/>
              <a:t>козацька пісня з трагічною кінцівкою.</a:t>
            </a:r>
            <a:endParaRPr lang="ru-RU" sz="2800" dirty="0"/>
          </a:p>
          <a:p>
            <a:r>
              <a:rPr lang="uk-UA" sz="2800" dirty="0">
                <a:solidFill>
                  <a:srgbClr val="FFFF00"/>
                </a:solidFill>
              </a:rPr>
              <a:t>Твір умовно складається з 2 частин:</a:t>
            </a:r>
            <a:endParaRPr lang="ru-RU" sz="2800" dirty="0">
              <a:solidFill>
                <a:srgbClr val="FFFF00"/>
              </a:solidFill>
            </a:endParaRPr>
          </a:p>
          <a:p>
            <a:r>
              <a:rPr lang="uk-UA" sz="2800" dirty="0"/>
              <a:t>1)страждання молодого козака напередодні </a:t>
            </a:r>
            <a:r>
              <a:rPr lang="uk-UA" sz="2800" dirty="0" smtClean="0"/>
              <a:t>від</a:t>
            </a:r>
            <a:r>
              <a:rPr lang="en-US" sz="2800" dirty="0" smtClean="0"/>
              <a:t>’</a:t>
            </a:r>
            <a:r>
              <a:rPr lang="uk-UA" sz="2800" dirty="0" smtClean="0"/>
              <a:t>їзду</a:t>
            </a:r>
            <a:r>
              <a:rPr lang="uk-UA" sz="2800" dirty="0"/>
              <a:t>;</a:t>
            </a:r>
            <a:endParaRPr lang="ru-RU" sz="2800" dirty="0"/>
          </a:p>
          <a:p>
            <a:r>
              <a:rPr lang="uk-UA" sz="2800" dirty="0"/>
              <a:t>2) загибель його у боротьбі за свою Україну.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02842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</a:t>
            </a:r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«Ой на горі та женці жнуть»</a:t>
            </a:r>
            <a:endParaRPr lang="ru-RU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" y="116632"/>
            <a:ext cx="11906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4199" y="1850182"/>
            <a:ext cx="1623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92D050"/>
                </a:solidFill>
              </a:rPr>
              <a:t>     Петро </a:t>
            </a:r>
          </a:p>
          <a:p>
            <a:r>
              <a:rPr lang="uk-UA" dirty="0" smtClean="0">
                <a:solidFill>
                  <a:srgbClr val="92D050"/>
                </a:solidFill>
              </a:rPr>
              <a:t>Сагайдачний</a:t>
            </a:r>
            <a:r>
              <a:rPr lang="uk-UA" dirty="0">
                <a:solidFill>
                  <a:srgbClr val="92D050"/>
                </a:solidFill>
              </a:rPr>
              <a:t>.</a:t>
            </a: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254" y="35294"/>
            <a:ext cx="1128397" cy="166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24329" y="1700808"/>
            <a:ext cx="1548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92D050"/>
                </a:solidFill>
              </a:rPr>
              <a:t>       Петро </a:t>
            </a:r>
          </a:p>
          <a:p>
            <a:r>
              <a:rPr lang="uk-UA" dirty="0" smtClean="0">
                <a:solidFill>
                  <a:srgbClr val="92D050"/>
                </a:solidFill>
              </a:rPr>
              <a:t>  Дорошенко</a:t>
            </a:r>
            <a:r>
              <a:rPr lang="uk-UA" dirty="0">
                <a:solidFill>
                  <a:srgbClr val="92D050"/>
                </a:solidFill>
              </a:rPr>
              <a:t>.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0660" y="983407"/>
            <a:ext cx="5759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Тема: </a:t>
            </a:r>
            <a:r>
              <a:rPr lang="uk-UA" sz="2800" dirty="0"/>
              <a:t>зображення військового походу козаків.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20660" y="2023973"/>
            <a:ext cx="63367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Ідея: </a:t>
            </a:r>
            <a:r>
              <a:rPr lang="uk-UA" sz="2800" dirty="0"/>
              <a:t>уславлення мужності, відваги Дорошенка, Сагайдачного , козацького війська.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573016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Основна думка: </a:t>
            </a:r>
            <a:r>
              <a:rPr lang="uk-UA" sz="2800" dirty="0"/>
              <a:t>особисті інтереси повинні завжди поступатися суспільним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4941168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Жанр: </a:t>
            </a:r>
            <a:r>
              <a:rPr lang="uk-UA" sz="2800" dirty="0"/>
              <a:t>козацька пісня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1895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Петро Конашевич-</a:t>
            </a:r>
            <a:r>
              <a:rPr lang="ru-RU" dirty="0" err="1">
                <a:solidFill>
                  <a:srgbClr val="00B050"/>
                </a:solidFill>
              </a:rPr>
              <a:t>Сагайдачний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09" y="1052736"/>
            <a:ext cx="238125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41559" y="1053925"/>
            <a:ext cx="6354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Народився</a:t>
            </a:r>
            <a:r>
              <a:rPr lang="ru-RU" sz="2400" dirty="0"/>
              <a:t>	</a:t>
            </a:r>
            <a:r>
              <a:rPr lang="ru-RU" sz="2400" dirty="0" smtClean="0"/>
              <a:t>   </a:t>
            </a:r>
            <a:r>
              <a:rPr lang="ru-RU" sz="2400" dirty="0" err="1" smtClean="0"/>
              <a:t>близько</a:t>
            </a:r>
            <a:r>
              <a:rPr lang="ru-RU" sz="2400" dirty="0" smtClean="0"/>
              <a:t> 1582р.</a:t>
            </a:r>
            <a:endParaRPr lang="ru-RU" sz="2400" dirty="0"/>
          </a:p>
          <a:p>
            <a:r>
              <a:rPr lang="ru-RU" sz="2400" dirty="0" err="1"/>
              <a:t>Кульчиці</a:t>
            </a:r>
            <a:r>
              <a:rPr lang="ru-RU" sz="2400" dirty="0"/>
              <a:t> </a:t>
            </a:r>
            <a:r>
              <a:rPr lang="ru-RU" sz="2400" dirty="0" err="1"/>
              <a:t>Перемишльська</a:t>
            </a:r>
            <a:r>
              <a:rPr lang="ru-RU" sz="2400" dirty="0"/>
              <a:t> земля (</a:t>
            </a:r>
            <a:r>
              <a:rPr lang="ru-RU" sz="2400" dirty="0" err="1"/>
              <a:t>нині</a:t>
            </a:r>
            <a:r>
              <a:rPr lang="ru-RU" sz="2400" dirty="0"/>
              <a:t> </a:t>
            </a:r>
            <a:r>
              <a:rPr lang="ru-RU" sz="2400" dirty="0" err="1"/>
              <a:t>Львівська</a:t>
            </a:r>
            <a:r>
              <a:rPr lang="ru-RU" sz="2400" dirty="0"/>
              <a:t> область)</a:t>
            </a:r>
          </a:p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Помер   </a:t>
            </a:r>
            <a:r>
              <a:rPr lang="ru-RU" sz="2400" dirty="0" smtClean="0"/>
              <a:t>10 </a:t>
            </a:r>
            <a:r>
              <a:rPr lang="ru-RU" sz="2400" dirty="0" err="1"/>
              <a:t>квітня</a:t>
            </a:r>
            <a:r>
              <a:rPr lang="ru-RU" sz="2400" dirty="0"/>
              <a:t> (20 </a:t>
            </a:r>
            <a:r>
              <a:rPr lang="ru-RU" sz="2400" dirty="0" err="1"/>
              <a:t>квітня</a:t>
            </a:r>
            <a:r>
              <a:rPr lang="ru-RU" sz="2400" dirty="0"/>
              <a:t>) </a:t>
            </a:r>
            <a:r>
              <a:rPr lang="ru-RU" sz="2400" dirty="0" smtClean="0"/>
              <a:t>1622 ,</a:t>
            </a:r>
            <a:r>
              <a:rPr lang="ru-RU" sz="2400" dirty="0" err="1" smtClean="0"/>
              <a:t>Київ</a:t>
            </a:r>
            <a:r>
              <a:rPr lang="ru-RU" sz="2400" dirty="0" smtClean="0"/>
              <a:t>,</a:t>
            </a:r>
            <a:endParaRPr lang="ru-RU" sz="2400" dirty="0"/>
          </a:p>
          <a:p>
            <a:r>
              <a:rPr lang="ru-RU" sz="2400" dirty="0"/>
              <a:t> </a:t>
            </a:r>
            <a:r>
              <a:rPr lang="ru-RU" sz="2400" dirty="0" err="1"/>
              <a:t>поранення</a:t>
            </a:r>
            <a:r>
              <a:rPr lang="ru-RU" sz="2400" dirty="0"/>
              <a:t> в </a:t>
            </a:r>
            <a:r>
              <a:rPr lang="ru-RU" sz="2400" dirty="0" err="1"/>
              <a:t>Хотинській</a:t>
            </a:r>
            <a:r>
              <a:rPr lang="ru-RU" sz="2400" dirty="0"/>
              <a:t> </a:t>
            </a:r>
            <a:r>
              <a:rPr lang="ru-RU" sz="2400" dirty="0" err="1"/>
              <a:t>битві</a:t>
            </a:r>
            <a:r>
              <a:rPr lang="ru-RU" sz="2400" dirty="0"/>
              <a:t> </a:t>
            </a:r>
            <a:r>
              <a:rPr lang="ru-RU" sz="2400" dirty="0" smtClean="0"/>
              <a:t>1621р.</a:t>
            </a:r>
            <a:endParaRPr lang="ru-RU" sz="2400" dirty="0"/>
          </a:p>
          <a:p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</a:rPr>
              <a:t>Проживання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Річ</a:t>
            </a:r>
            <a:r>
              <a:rPr lang="ru-RU" sz="2400" dirty="0" smtClean="0"/>
              <a:t> </a:t>
            </a:r>
            <a:r>
              <a:rPr lang="ru-RU" sz="2400" dirty="0" err="1"/>
              <a:t>Посполита</a:t>
            </a:r>
            <a:r>
              <a:rPr lang="ru-RU" sz="2400" dirty="0"/>
              <a:t> (</a:t>
            </a:r>
            <a:r>
              <a:rPr lang="ru-RU" sz="2400" dirty="0" err="1"/>
              <a:t>Україна</a:t>
            </a:r>
            <a:r>
              <a:rPr lang="ru-RU" sz="2400" dirty="0"/>
              <a:t>)</a:t>
            </a:r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Діяльність</a:t>
            </a:r>
            <a:r>
              <a:rPr lang="ru-RU" sz="2400" dirty="0"/>
              <a:t>	</a:t>
            </a:r>
            <a:r>
              <a:rPr lang="ru-RU" sz="2400" dirty="0" smtClean="0"/>
              <a:t>   </a:t>
            </a:r>
            <a:r>
              <a:rPr lang="ru-RU" sz="2400" dirty="0" err="1" smtClean="0"/>
              <a:t>військовий</a:t>
            </a:r>
            <a:endParaRPr lang="ru-RU" sz="2400" dirty="0"/>
          </a:p>
          <a:p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</a:rPr>
              <a:t>Звання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ru-RU" sz="2400" dirty="0" err="1" smtClean="0"/>
              <a:t>гетьман</a:t>
            </a:r>
            <a:r>
              <a:rPr lang="ru-RU" sz="2400" dirty="0" smtClean="0"/>
              <a:t> </a:t>
            </a:r>
            <a:r>
              <a:rPr lang="ru-RU" sz="2400" dirty="0" err="1"/>
              <a:t>Війська</a:t>
            </a:r>
            <a:r>
              <a:rPr lang="ru-RU" sz="2400" dirty="0"/>
              <a:t> </a:t>
            </a:r>
            <a:r>
              <a:rPr lang="ru-RU" sz="2400" dirty="0" err="1"/>
              <a:t>Запорозького</a:t>
            </a:r>
            <a:endParaRPr lang="ru-RU" sz="2400" dirty="0"/>
          </a:p>
          <a:p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Термін</a:t>
            </a:r>
            <a:r>
              <a:rPr lang="ru-RU" sz="2400" dirty="0"/>
              <a:t>	</a:t>
            </a:r>
            <a:r>
              <a:rPr lang="ru-RU" sz="2400" dirty="0" smtClean="0"/>
              <a:t> 1616—1622 </a:t>
            </a:r>
            <a:r>
              <a:rPr lang="ru-RU" sz="2400" dirty="0"/>
              <a:t>(з </a:t>
            </a:r>
            <a:r>
              <a:rPr lang="ru-RU" sz="2400" dirty="0" err="1"/>
              <a:t>перервами</a:t>
            </a:r>
            <a:r>
              <a:rPr lang="ru-RU" sz="2400" dirty="0"/>
              <a:t>)</a:t>
            </a:r>
          </a:p>
          <a:p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</a:rPr>
              <a:t>Попередник</a:t>
            </a:r>
            <a:r>
              <a:rPr lang="ru-RU" sz="2400" dirty="0" smtClean="0"/>
              <a:t>   Василь </a:t>
            </a:r>
            <a:r>
              <a:rPr lang="ru-RU" sz="2400" dirty="0" err="1"/>
              <a:t>Стрілковський</a:t>
            </a:r>
            <a:endParaRPr lang="ru-RU" sz="2400" dirty="0"/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Наступник</a:t>
            </a:r>
            <a:r>
              <a:rPr lang="ru-RU" sz="2400" dirty="0"/>
              <a:t>	</a:t>
            </a:r>
            <a:r>
              <a:rPr lang="ru-RU" sz="2400" dirty="0" smtClean="0"/>
              <a:t>   </a:t>
            </a:r>
            <a:r>
              <a:rPr lang="ru-RU" sz="2400" dirty="0" err="1" smtClean="0"/>
              <a:t>Олифер</a:t>
            </a:r>
            <a:r>
              <a:rPr lang="ru-RU" sz="2400" dirty="0" smtClean="0"/>
              <a:t> </a:t>
            </a:r>
            <a:r>
              <a:rPr lang="ru-RU" sz="2400" dirty="0"/>
              <a:t>Голуб</a:t>
            </a:r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Конфесія</a:t>
            </a:r>
            <a:r>
              <a:rPr lang="ru-RU" sz="2400" dirty="0"/>
              <a:t>	</a:t>
            </a:r>
            <a:r>
              <a:rPr lang="ru-RU" sz="2400" dirty="0" smtClean="0"/>
              <a:t>    </a:t>
            </a:r>
            <a:r>
              <a:rPr lang="ru-RU" sz="2400" dirty="0" err="1" smtClean="0"/>
              <a:t>православний</a:t>
            </a:r>
            <a:endParaRPr lang="ru-RU" sz="2400" dirty="0"/>
          </a:p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Дружина</a:t>
            </a:r>
            <a:r>
              <a:rPr lang="ru-RU" sz="2400" dirty="0"/>
              <a:t>	</a:t>
            </a:r>
            <a:r>
              <a:rPr lang="ru-RU" sz="2400" dirty="0" smtClean="0"/>
              <a:t>    </a:t>
            </a:r>
            <a:r>
              <a:rPr lang="ru-RU" sz="2400" dirty="0" err="1" smtClean="0"/>
              <a:t>Анастасія</a:t>
            </a:r>
            <a:r>
              <a:rPr lang="ru-RU" sz="2400" dirty="0" smtClean="0"/>
              <a:t> </a:t>
            </a:r>
            <a:r>
              <a:rPr lang="ru-RU" sz="2400" dirty="0" err="1"/>
              <a:t>Повченська</a:t>
            </a:r>
            <a:endParaRPr lang="ru-RU" sz="2400" dirty="0"/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Діти</a:t>
            </a:r>
            <a:r>
              <a:rPr lang="ru-RU" sz="2400" dirty="0"/>
              <a:t>	</a:t>
            </a:r>
            <a:r>
              <a:rPr lang="ru-RU" sz="2400" dirty="0" smtClean="0"/>
              <a:t>                Лукаш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79" y="4725144"/>
            <a:ext cx="7620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805264"/>
            <a:ext cx="1812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Родовий</a:t>
            </a:r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герб</a:t>
            </a:r>
          </a:p>
          <a:p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Сагайдачного</a:t>
            </a:r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32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00B050"/>
                </a:solidFill>
              </a:rPr>
              <a:t>Петро </a:t>
            </a:r>
            <a:r>
              <a:rPr lang="ru-RU" b="1" dirty="0">
                <a:solidFill>
                  <a:srgbClr val="00B050"/>
                </a:solidFill>
              </a:rPr>
              <a:t>Дорошенко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02161"/>
            <a:ext cx="2381250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980728"/>
            <a:ext cx="62281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Народився</a:t>
            </a:r>
            <a:r>
              <a:rPr lang="ru-RU" sz="2400" dirty="0"/>
              <a:t>	 14 </a:t>
            </a:r>
            <a:r>
              <a:rPr lang="ru-RU" sz="2400" dirty="0" err="1"/>
              <a:t>травня</a:t>
            </a:r>
            <a:r>
              <a:rPr lang="ru-RU" sz="2400" dirty="0"/>
              <a:t> </a:t>
            </a:r>
            <a:r>
              <a:rPr lang="ru-RU" sz="2400" dirty="0" smtClean="0"/>
              <a:t>1627р.Чигирин</a:t>
            </a:r>
            <a:endParaRPr lang="ru-RU" sz="2400" dirty="0"/>
          </a:p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 Помер</a:t>
            </a:r>
            <a:r>
              <a:rPr lang="ru-RU" sz="2400" dirty="0"/>
              <a:t>	 19 листопада 1698 (71 </a:t>
            </a:r>
            <a:r>
              <a:rPr lang="ru-RU" sz="2400" dirty="0" err="1"/>
              <a:t>рік</a:t>
            </a:r>
            <a:r>
              <a:rPr lang="ru-RU" sz="2400" dirty="0"/>
              <a:t>)</a:t>
            </a:r>
          </a:p>
          <a:p>
            <a:r>
              <a:rPr lang="ru-RU" sz="2400" dirty="0" err="1"/>
              <a:t>Ярополче</a:t>
            </a:r>
            <a:endParaRPr lang="ru-RU" sz="2400" dirty="0"/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Рід</a:t>
            </a:r>
            <a:r>
              <a:rPr lang="ru-RU" sz="2400" dirty="0"/>
              <a:t>	</a:t>
            </a:r>
            <a:r>
              <a:rPr lang="ru-RU" sz="2400" dirty="0" smtClean="0"/>
              <a:t>             </a:t>
            </a:r>
            <a:r>
              <a:rPr lang="ru-RU" sz="2400" dirty="0" err="1" smtClean="0"/>
              <a:t>Дорошенки</a:t>
            </a:r>
            <a:endParaRPr lang="ru-RU" sz="2400" dirty="0"/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Батько</a:t>
            </a:r>
            <a:r>
              <a:rPr lang="ru-RU" sz="2400" dirty="0"/>
              <a:t>	</a:t>
            </a:r>
            <a:r>
              <a:rPr lang="ru-RU" sz="2400" dirty="0" err="1"/>
              <a:t>Дорофій</a:t>
            </a:r>
            <a:r>
              <a:rPr lang="ru-RU" sz="2400" dirty="0"/>
              <a:t> Дорошенко</a:t>
            </a:r>
          </a:p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Дружина</a:t>
            </a:r>
            <a:r>
              <a:rPr lang="ru-RU" sz="2400" dirty="0"/>
              <a:t>	</a:t>
            </a:r>
            <a:r>
              <a:rPr lang="ru-RU" sz="2400" dirty="0" err="1"/>
              <a:t>Любов</a:t>
            </a:r>
            <a:r>
              <a:rPr lang="ru-RU" sz="2400" dirty="0"/>
              <a:t> </a:t>
            </a:r>
            <a:r>
              <a:rPr lang="ru-RU" sz="2400" dirty="0" smtClean="0"/>
              <a:t>Яненко-</a:t>
            </a:r>
            <a:r>
              <a:rPr lang="ru-RU" sz="2400" dirty="0" err="1" smtClean="0"/>
              <a:t>Хмельницька</a:t>
            </a:r>
            <a:endParaRPr lang="ru-RU" sz="2400" dirty="0"/>
          </a:p>
          <a:p>
            <a:r>
              <a:rPr lang="ru-RU" sz="2400" dirty="0"/>
              <a:t> </a:t>
            </a:r>
            <a:r>
              <a:rPr lang="ru-RU" sz="2400" dirty="0" err="1"/>
              <a:t>Агафія</a:t>
            </a:r>
            <a:r>
              <a:rPr lang="ru-RU" sz="2400" dirty="0"/>
              <a:t> </a:t>
            </a:r>
            <a:r>
              <a:rPr lang="ru-RU" sz="2400" dirty="0" err="1"/>
              <a:t>Єропкіна</a:t>
            </a:r>
            <a:endParaRPr lang="ru-RU" sz="2400" dirty="0"/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Діти</a:t>
            </a:r>
            <a:r>
              <a:rPr lang="ru-RU" sz="2400" dirty="0"/>
              <a:t>	</a:t>
            </a:r>
            <a:r>
              <a:rPr lang="ru-RU" sz="2400" dirty="0" smtClean="0"/>
              <a:t>            </a:t>
            </a:r>
            <a:r>
              <a:rPr lang="ru-RU" sz="2400" dirty="0" err="1" smtClean="0"/>
              <a:t>Олександр</a:t>
            </a:r>
            <a:r>
              <a:rPr lang="ru-RU" sz="2400" dirty="0"/>
              <a:t>, </a:t>
            </a:r>
            <a:r>
              <a:rPr lang="ru-RU" sz="2400" dirty="0" err="1"/>
              <a:t>Олексій</a:t>
            </a:r>
            <a:r>
              <a:rPr lang="ru-RU" sz="2400" dirty="0"/>
              <a:t>, Петро, Катерина</a:t>
            </a:r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Гетьман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Війська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Запорозького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1665—1676рр.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</a:rPr>
              <a:t>Попередник</a:t>
            </a:r>
            <a:r>
              <a:rPr lang="ru-RU" sz="2400" dirty="0" smtClean="0"/>
              <a:t>       </a:t>
            </a:r>
            <a:r>
              <a:rPr lang="ru-RU" sz="2400" dirty="0" err="1" smtClean="0"/>
              <a:t>Павло</a:t>
            </a:r>
            <a:r>
              <a:rPr lang="ru-RU" sz="2400" dirty="0" smtClean="0"/>
              <a:t> </a:t>
            </a:r>
            <a:r>
              <a:rPr lang="ru-RU" sz="2400" dirty="0"/>
              <a:t>Тетеря</a:t>
            </a:r>
          </a:p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Наступник</a:t>
            </a:r>
            <a:r>
              <a:rPr lang="ru-RU" sz="2400" dirty="0"/>
              <a:t>	</a:t>
            </a:r>
            <a:r>
              <a:rPr lang="ru-RU" sz="2400" dirty="0" smtClean="0"/>
              <a:t>       </a:t>
            </a:r>
            <a:r>
              <a:rPr lang="ru-RU" sz="2400" dirty="0" err="1" smtClean="0"/>
              <a:t>Юрій</a:t>
            </a:r>
            <a:r>
              <a:rPr lang="ru-RU" sz="2400" dirty="0" smtClean="0"/>
              <a:t> </a:t>
            </a:r>
            <a:r>
              <a:rPr lang="ru-RU" sz="2400" dirty="0" err="1"/>
              <a:t>Хмельницький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89" y="4848944"/>
            <a:ext cx="997716" cy="116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212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640" y="152400"/>
            <a:ext cx="8568952" cy="68431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              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«Гомін, </a:t>
            </a:r>
            <a:r>
              <a:rPr lang="uk-U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гомін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діброві»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16632"/>
            <a:ext cx="363253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00975" y="908720"/>
            <a:ext cx="55430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50000"/>
                  </a:schemeClr>
                </a:solidFill>
              </a:rPr>
              <a:t>Тема: </a:t>
            </a:r>
            <a:r>
              <a:rPr lang="uk-UA" sz="2800" dirty="0"/>
              <a:t>зображення часів, коли український народ захищав рідну землю від турецько-татарських загарбників.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3994" y="2738894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50000"/>
                  </a:schemeClr>
                </a:solidFill>
              </a:rPr>
              <a:t>Ідея: </a:t>
            </a:r>
            <a:r>
              <a:rPr lang="uk-UA" sz="2800" dirty="0"/>
              <a:t>уславлення козацької мужності</a:t>
            </a:r>
            <a:r>
              <a:rPr lang="uk-UA" sz="2800" dirty="0" smtClean="0"/>
              <a:t>, цілеспрямованості</a:t>
            </a:r>
            <a:r>
              <a:rPr lang="uk-UA" sz="2800" dirty="0"/>
              <a:t>, відваги.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3994" y="3789040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tx2">
                    <a:lumMod val="50000"/>
                  </a:schemeClr>
                </a:solidFill>
              </a:rPr>
              <a:t>Основна думка: </a:t>
            </a:r>
            <a:r>
              <a:rPr lang="uk-UA" sz="2800" dirty="0" smtClean="0"/>
              <a:t>тільки смілива, рішуча, винахідлива  людина здатна протистояти будь-якому ворогові.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3994" y="5350287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50000"/>
                  </a:schemeClr>
                </a:solidFill>
              </a:rPr>
              <a:t>Жанр: </a:t>
            </a:r>
            <a:r>
              <a:rPr lang="uk-UA" sz="2800" dirty="0"/>
              <a:t>козацька пісня з героїчним пафосом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638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  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Чумацькі  пісні </a:t>
            </a: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78238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025908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*</a:t>
            </a:r>
            <a:r>
              <a:rPr lang="ru-RU" sz="2800" dirty="0" err="1" smtClean="0"/>
              <a:t>від'їзд</a:t>
            </a:r>
            <a:r>
              <a:rPr lang="ru-RU" sz="2800" dirty="0" smtClean="0"/>
              <a:t> </a:t>
            </a:r>
            <a:r>
              <a:rPr lang="ru-RU" sz="2800" dirty="0"/>
              <a:t>чумака у дорогу, </a:t>
            </a:r>
            <a:endParaRPr lang="ru-RU" sz="2800" dirty="0" smtClean="0"/>
          </a:p>
          <a:p>
            <a:r>
              <a:rPr lang="ru-RU" sz="2800" dirty="0"/>
              <a:t>*</a:t>
            </a:r>
            <a:r>
              <a:rPr lang="ru-RU" sz="2800" dirty="0" err="1" smtClean="0"/>
              <a:t>бідування</a:t>
            </a:r>
            <a:r>
              <a:rPr lang="ru-RU" sz="2800" dirty="0" smtClean="0"/>
              <a:t> </a:t>
            </a:r>
            <a:r>
              <a:rPr lang="ru-RU" sz="2800" dirty="0" err="1"/>
              <a:t>чумацької</a:t>
            </a:r>
            <a:r>
              <a:rPr lang="ru-RU" sz="2800" dirty="0"/>
              <a:t> </a:t>
            </a:r>
            <a:r>
              <a:rPr lang="ru-RU" sz="2800" dirty="0" err="1"/>
              <a:t>сім'ї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</a:t>
            </a:r>
            <a:r>
              <a:rPr lang="ru-RU" sz="2800" dirty="0" err="1"/>
              <a:t>від'їзду</a:t>
            </a:r>
            <a:r>
              <a:rPr lang="ru-RU" sz="2800" dirty="0"/>
              <a:t> господаря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*туга </a:t>
            </a:r>
            <a:r>
              <a:rPr lang="ru-RU" sz="2800" dirty="0"/>
              <a:t>чумака за </a:t>
            </a:r>
            <a:r>
              <a:rPr lang="ru-RU" sz="2800" dirty="0" err="1"/>
              <a:t>домівкою</a:t>
            </a:r>
            <a:r>
              <a:rPr lang="ru-RU" sz="2800" dirty="0"/>
              <a:t>, </a:t>
            </a:r>
            <a:endParaRPr lang="ru-RU" sz="2800" dirty="0" smtClean="0"/>
          </a:p>
          <a:p>
            <a:r>
              <a:rPr lang="ru-RU" sz="2800" dirty="0"/>
              <a:t>*</a:t>
            </a:r>
            <a:r>
              <a:rPr lang="ru-RU" sz="2800" dirty="0" err="1" smtClean="0"/>
              <a:t>злигодні</a:t>
            </a:r>
            <a:r>
              <a:rPr lang="ru-RU" sz="2800" dirty="0" smtClean="0"/>
              <a:t> </a:t>
            </a:r>
            <a:r>
              <a:rPr lang="ru-RU" sz="2800" dirty="0" err="1"/>
              <a:t>мандрівного</a:t>
            </a:r>
            <a:r>
              <a:rPr lang="ru-RU" sz="2800" dirty="0"/>
              <a:t> </a:t>
            </a:r>
            <a:r>
              <a:rPr lang="ru-RU" sz="2800" dirty="0" err="1"/>
              <a:t>життя</a:t>
            </a:r>
            <a:r>
              <a:rPr lang="ru-RU" sz="2800" dirty="0"/>
              <a:t>, </a:t>
            </a:r>
            <a:r>
              <a:rPr lang="ru-RU" sz="2800" dirty="0" err="1"/>
              <a:t>втрата</a:t>
            </a:r>
            <a:r>
              <a:rPr lang="ru-RU" sz="2800" dirty="0"/>
              <a:t> </a:t>
            </a:r>
            <a:r>
              <a:rPr lang="ru-RU" sz="2800" dirty="0" err="1"/>
              <a:t>худоби</a:t>
            </a:r>
            <a:r>
              <a:rPr lang="ru-RU" sz="2800" dirty="0"/>
              <a:t>, </a:t>
            </a:r>
            <a:endParaRPr lang="ru-RU" sz="2800" dirty="0" smtClean="0"/>
          </a:p>
          <a:p>
            <a:r>
              <a:rPr lang="ru-RU" sz="2800" dirty="0"/>
              <a:t>*</a:t>
            </a:r>
            <a:r>
              <a:rPr lang="ru-RU" sz="2800" dirty="0" smtClean="0"/>
              <a:t>напади </a:t>
            </a:r>
            <a:r>
              <a:rPr lang="ru-RU" sz="2800" dirty="0"/>
              <a:t>татар та </a:t>
            </a:r>
            <a:r>
              <a:rPr lang="ru-RU" sz="2800" dirty="0" err="1"/>
              <a:t>грабіжників</a:t>
            </a:r>
            <a:r>
              <a:rPr lang="ru-RU" sz="2800" dirty="0"/>
              <a:t> на </a:t>
            </a:r>
            <a:r>
              <a:rPr lang="ru-RU" sz="2800" dirty="0" err="1"/>
              <a:t>чумацькі</a:t>
            </a:r>
            <a:r>
              <a:rPr lang="ru-RU" sz="2800" dirty="0"/>
              <a:t> валки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*</a:t>
            </a:r>
            <a:r>
              <a:rPr lang="ru-RU" sz="2800" dirty="0" err="1" smtClean="0"/>
              <a:t>хвороби</a:t>
            </a:r>
            <a:r>
              <a:rPr lang="ru-RU" sz="2800" dirty="0" smtClean="0"/>
              <a:t> </a:t>
            </a:r>
            <a:r>
              <a:rPr lang="ru-RU" sz="2800" dirty="0"/>
              <a:t>і смерть чумака, </a:t>
            </a:r>
            <a:endParaRPr lang="ru-RU" sz="2800" dirty="0" smtClean="0"/>
          </a:p>
          <a:p>
            <a:r>
              <a:rPr lang="ru-RU" sz="2800" dirty="0"/>
              <a:t>*</a:t>
            </a:r>
            <a:r>
              <a:rPr lang="ru-RU" sz="2800" dirty="0" smtClean="0"/>
              <a:t>туга </a:t>
            </a:r>
            <a:r>
              <a:rPr lang="ru-RU" sz="2800" dirty="0"/>
              <a:t>за любою </a:t>
            </a:r>
            <a:r>
              <a:rPr lang="ru-RU" sz="2800" dirty="0" err="1"/>
              <a:t>дівчиною</a:t>
            </a:r>
            <a:r>
              <a:rPr lang="ru-RU" sz="2800" dirty="0"/>
              <a:t>, </a:t>
            </a:r>
            <a:endParaRPr lang="ru-RU" sz="2800" dirty="0" smtClean="0"/>
          </a:p>
          <a:p>
            <a:r>
              <a:rPr lang="ru-RU" sz="2800" dirty="0"/>
              <a:t>*</a:t>
            </a:r>
            <a:r>
              <a:rPr lang="ru-RU" sz="2800" dirty="0" err="1" smtClean="0"/>
              <a:t>гірка</a:t>
            </a:r>
            <a:r>
              <a:rPr lang="ru-RU" sz="2800" dirty="0" smtClean="0"/>
              <a:t> </a:t>
            </a:r>
            <a:r>
              <a:rPr lang="ru-RU" sz="2800" dirty="0"/>
              <a:t>доля чумака-наймита, </a:t>
            </a:r>
            <a:r>
              <a:rPr lang="ru-RU" sz="2800" dirty="0" err="1"/>
              <a:t>хвилинні</a:t>
            </a:r>
            <a:r>
              <a:rPr lang="ru-RU" sz="2800" dirty="0"/>
              <a:t> </a:t>
            </a:r>
            <a:r>
              <a:rPr lang="ru-RU" sz="2800" dirty="0" err="1"/>
              <a:t>розради</a:t>
            </a:r>
            <a:r>
              <a:rPr lang="ru-RU" sz="2800" dirty="0"/>
              <a:t>; </a:t>
            </a:r>
            <a:endParaRPr lang="ru-RU" sz="2800" dirty="0" smtClean="0"/>
          </a:p>
          <a:p>
            <a:r>
              <a:rPr lang="ru-RU" sz="2800" dirty="0"/>
              <a:t>*</a:t>
            </a:r>
            <a:r>
              <a:rPr lang="ru-RU" sz="2800" dirty="0" err="1" smtClean="0"/>
              <a:t>повернення</a:t>
            </a:r>
            <a:r>
              <a:rPr lang="ru-RU" sz="2800" dirty="0" smtClean="0"/>
              <a:t> </a:t>
            </a:r>
            <a:r>
              <a:rPr lang="ru-RU" sz="2800" dirty="0"/>
              <a:t>чумака </a:t>
            </a:r>
            <a:r>
              <a:rPr lang="ru-RU" sz="2800" dirty="0" err="1"/>
              <a:t>додому</a:t>
            </a:r>
            <a:r>
              <a:rPr lang="ru-RU" sz="2800" dirty="0"/>
              <a:t>, </a:t>
            </a:r>
            <a:r>
              <a:rPr lang="ru-RU" sz="2800" dirty="0" err="1"/>
              <a:t>кохання</a:t>
            </a:r>
            <a:r>
              <a:rPr lang="ru-RU" sz="2800" dirty="0"/>
              <a:t> і </a:t>
            </a:r>
            <a:r>
              <a:rPr lang="ru-RU" sz="2800" dirty="0" err="1"/>
              <a:t>одруження</a:t>
            </a:r>
            <a:r>
              <a:rPr lang="ru-RU" sz="2800" dirty="0"/>
              <a:t> чумака</a:t>
            </a:r>
            <a:r>
              <a:rPr lang="ru-RU" sz="2800" dirty="0" smtClean="0"/>
              <a:t>,</a:t>
            </a:r>
          </a:p>
          <a:p>
            <a:r>
              <a:rPr lang="ru-RU" sz="2800" dirty="0"/>
              <a:t>*</a:t>
            </a:r>
            <a:r>
              <a:rPr lang="ru-RU" sz="2800" dirty="0" smtClean="0"/>
              <a:t> </a:t>
            </a:r>
            <a:r>
              <a:rPr lang="ru-RU" sz="2800" dirty="0"/>
              <a:t>туга </a:t>
            </a:r>
            <a:r>
              <a:rPr lang="ru-RU" sz="2800" dirty="0" err="1"/>
              <a:t>жінки</a:t>
            </a:r>
            <a:r>
              <a:rPr lang="ru-RU" sz="2800" dirty="0"/>
              <a:t> в </a:t>
            </a:r>
            <a:r>
              <a:rPr lang="ru-RU" sz="2800" dirty="0" err="1"/>
              <a:t>довгому</a:t>
            </a:r>
            <a:r>
              <a:rPr lang="ru-RU" sz="2800" dirty="0"/>
              <a:t> </a:t>
            </a:r>
            <a:r>
              <a:rPr lang="ru-RU" sz="2800" dirty="0" err="1"/>
              <a:t>чеканні</a:t>
            </a:r>
            <a:r>
              <a:rPr lang="ru-RU" sz="28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80021" y="1328327"/>
            <a:ext cx="6011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tx2">
                    <a:lumMod val="75000"/>
                  </a:schemeClr>
                </a:solidFill>
              </a:rPr>
              <a:t>Тематика чумацьких пісень: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70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72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47864" y="260648"/>
            <a:ext cx="38440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dirty="0"/>
              <a:t>Чумацька валка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9057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47864" y="968669"/>
            <a:ext cx="5328592" cy="756320"/>
          </a:xfrm>
        </p:spPr>
        <p:txBody>
          <a:bodyPr>
            <a:normAutofit fontScale="90000"/>
          </a:bodyPr>
          <a:lstStyle/>
          <a:p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«Ой у степу </a:t>
            </a:r>
            <a:br>
              <a:rPr lang="uk-UA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криниченька»</a:t>
            </a:r>
            <a:endParaRPr lang="ru-RU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3384376" cy="193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2274838"/>
            <a:ext cx="8856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Тема: </a:t>
            </a:r>
            <a:r>
              <a:rPr lang="uk-UA" sz="3200" dirty="0"/>
              <a:t>відтворення картини сумного життя козаків.</a:t>
            </a:r>
            <a:endParaRPr lang="ru-RU" sz="3200" dirty="0"/>
          </a:p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Ідея: </a:t>
            </a:r>
            <a:r>
              <a:rPr lang="uk-UA" sz="3200" dirty="0"/>
              <a:t>висловлення співчуття чумакові, якого поховано «у  зеленому  </a:t>
            </a:r>
            <a:r>
              <a:rPr lang="uk-UA" sz="3200" dirty="0" err="1"/>
              <a:t>байраці</a:t>
            </a:r>
            <a:r>
              <a:rPr lang="uk-UA" sz="3200" dirty="0"/>
              <a:t>».</a:t>
            </a:r>
            <a:endParaRPr lang="ru-RU" sz="3200" dirty="0"/>
          </a:p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Основна думка: </a:t>
            </a:r>
            <a:r>
              <a:rPr lang="uk-UA" sz="3200" dirty="0"/>
              <a:t>непросте мандрівне життя чумаків так чи інакше впливає на  стан їхнього здоров</a:t>
            </a:r>
            <a:r>
              <a:rPr lang="ru-RU" sz="3200" dirty="0"/>
              <a:t>’</a:t>
            </a:r>
            <a:r>
              <a:rPr lang="uk-UA" sz="3200" dirty="0"/>
              <a:t>я, і врешті-решт призводить до смерті.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937339"/>
            <a:ext cx="3730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accent2"/>
                </a:solidFill>
              </a:rPr>
              <a:t>І.Айвазовський «Чумацька валка»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608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      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Кріпацькі  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99992" y="1484784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11216" y="1299574"/>
            <a:ext cx="54293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Мотиви кріпацьких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пісень: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39952" y="2204864"/>
            <a:ext cx="4572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sz="3200" dirty="0" smtClean="0"/>
              <a:t>*Зображення </a:t>
            </a:r>
            <a:r>
              <a:rPr lang="uk-UA" sz="3200" dirty="0"/>
              <a:t>тяжкого підневільного життя селян</a:t>
            </a:r>
            <a:r>
              <a:rPr lang="uk-UA" sz="3200" dirty="0" smtClean="0"/>
              <a:t>;</a:t>
            </a:r>
          </a:p>
          <a:p>
            <a:pPr lvl="0"/>
            <a:endParaRPr lang="uk-UA" dirty="0"/>
          </a:p>
          <a:p>
            <a:pPr lvl="0"/>
            <a:endParaRPr lang="ru-RU" dirty="0"/>
          </a:p>
          <a:p>
            <a:pPr lvl="0"/>
            <a:r>
              <a:rPr lang="uk-UA" sz="2800" dirty="0" smtClean="0"/>
              <a:t>*Протест </a:t>
            </a:r>
            <a:r>
              <a:rPr lang="uk-UA" sz="2800" dirty="0"/>
              <a:t>проти приниження </a:t>
            </a:r>
            <a:r>
              <a:rPr lang="uk-UA" sz="2800" dirty="0" smtClean="0"/>
              <a:t> людської </a:t>
            </a:r>
            <a:r>
              <a:rPr lang="uk-UA" sz="2800" dirty="0"/>
              <a:t>гідності і безправ’я у його буденних проявах.</a:t>
            </a:r>
            <a:endParaRPr lang="ru-RU" sz="28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59700"/>
            <a:ext cx="3960440" cy="3605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709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Кріпацькі 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пісні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9" r="9020"/>
          <a:stretch/>
        </p:blipFill>
        <p:spPr bwMode="auto">
          <a:xfrm>
            <a:off x="0" y="198507"/>
            <a:ext cx="4236221" cy="323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55976" y="105273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200" dirty="0"/>
              <a:t>«Бодай пану в дворі страшно»</a:t>
            </a:r>
            <a:endParaRPr lang="ru-RU" sz="3200" dirty="0"/>
          </a:p>
          <a:p>
            <a:r>
              <a:rPr lang="uk-UA" sz="3200" dirty="0"/>
              <a:t>«В неділеньку рано»</a:t>
            </a:r>
            <a:endParaRPr lang="ru-RU" sz="3200" dirty="0"/>
          </a:p>
          <a:p>
            <a:r>
              <a:rPr lang="uk-UA" sz="3200" dirty="0"/>
              <a:t>«Гой кувала зозулечка, кувати забула»</a:t>
            </a:r>
            <a:endParaRPr lang="ru-RU" sz="3200" dirty="0"/>
          </a:p>
          <a:p>
            <a:r>
              <a:rPr lang="uk-UA" sz="3200" dirty="0"/>
              <a:t> «Із-за гори вітер віє»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099724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uk-UA" sz="3200" dirty="0"/>
              <a:t>«На панщину ходжу, </a:t>
            </a:r>
            <a:r>
              <a:rPr lang="uk-UA" sz="3200" dirty="0" err="1"/>
              <a:t>ходжу</a:t>
            </a:r>
            <a:r>
              <a:rPr lang="uk-UA" sz="3200" dirty="0"/>
              <a:t>»</a:t>
            </a:r>
            <a:endParaRPr lang="ru-RU" sz="3200" dirty="0"/>
          </a:p>
          <a:p>
            <a:r>
              <a:rPr lang="uk-UA" sz="3200" dirty="0"/>
              <a:t>«Наступає чорна хмара»</a:t>
            </a:r>
            <a:endParaRPr lang="ru-RU" sz="3200" dirty="0"/>
          </a:p>
          <a:p>
            <a:r>
              <a:rPr lang="uk-UA" sz="3200" dirty="0"/>
              <a:t>«Нема в світі правди, </a:t>
            </a:r>
            <a:r>
              <a:rPr lang="uk-UA" sz="3200" dirty="0" err="1"/>
              <a:t>правди</a:t>
            </a:r>
            <a:r>
              <a:rPr lang="uk-UA" sz="3200" dirty="0"/>
              <a:t> не </a:t>
            </a:r>
            <a:r>
              <a:rPr lang="uk-UA" sz="3200" dirty="0" err="1"/>
              <a:t>зиськати</a:t>
            </a:r>
            <a:r>
              <a:rPr lang="uk-UA" sz="3200" dirty="0"/>
              <a:t>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70940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Бурлацькі 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" r="26151"/>
          <a:stretch/>
        </p:blipFill>
        <p:spPr bwMode="auto">
          <a:xfrm>
            <a:off x="179512" y="188640"/>
            <a:ext cx="3178628" cy="295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8" y="1412776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tx2">
                    <a:lumMod val="75000"/>
                  </a:schemeClr>
                </a:solidFill>
              </a:rPr>
              <a:t>Бурлаки </a:t>
            </a:r>
            <a:r>
              <a:rPr lang="uk-UA" sz="2400" dirty="0"/>
              <a:t>– це селяни, які,  втікаючи  від закріпачення , ставали на тимчасові заробітки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3466" y="3284984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                 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Мотиви 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бурлацьких  пісень: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uk-UA" sz="2800" dirty="0" smtClean="0"/>
              <a:t>*зображення </a:t>
            </a:r>
            <a:r>
              <a:rPr lang="uk-UA" sz="2800" dirty="0"/>
              <a:t>поневірянь, голоду і тяжкої праці ;</a:t>
            </a:r>
            <a:endParaRPr lang="ru-RU" sz="2800" dirty="0"/>
          </a:p>
          <a:p>
            <a:pPr lvl="0"/>
            <a:r>
              <a:rPr lang="uk-UA" sz="2800" dirty="0" smtClean="0"/>
              <a:t>*пошуки </a:t>
            </a:r>
            <a:r>
              <a:rPr lang="uk-UA" sz="2800" dirty="0"/>
              <a:t>волі, але неможливість її ніде знайти;</a:t>
            </a:r>
            <a:endParaRPr lang="ru-RU" sz="2800" dirty="0"/>
          </a:p>
          <a:p>
            <a:pPr lvl="0"/>
            <a:r>
              <a:rPr lang="uk-UA" sz="2800" dirty="0" smtClean="0"/>
              <a:t>*нарікання </a:t>
            </a:r>
            <a:r>
              <a:rPr lang="uk-UA" sz="2800" dirty="0"/>
              <a:t>на соціальну несправедливість;</a:t>
            </a:r>
            <a:endParaRPr lang="ru-RU" sz="2800" dirty="0"/>
          </a:p>
          <a:p>
            <a:pPr lvl="0"/>
            <a:r>
              <a:rPr lang="uk-UA" sz="2800" dirty="0" smtClean="0"/>
              <a:t>*туга </a:t>
            </a:r>
            <a:r>
              <a:rPr lang="uk-UA" sz="2800" dirty="0"/>
              <a:t>за рідним краєм, сім</a:t>
            </a:r>
            <a:r>
              <a:rPr lang="ru-RU" sz="2800" dirty="0"/>
              <a:t>’</a:t>
            </a:r>
            <a:r>
              <a:rPr lang="uk-UA" sz="2800" dirty="0" err="1"/>
              <a:t>єю</a:t>
            </a:r>
            <a:r>
              <a:rPr lang="uk-UA" sz="2800" dirty="0"/>
              <a:t>;</a:t>
            </a:r>
            <a:endParaRPr lang="ru-RU" sz="2800" dirty="0"/>
          </a:p>
          <a:p>
            <a:pPr lvl="0"/>
            <a:r>
              <a:rPr lang="uk-UA" sz="2800" dirty="0" smtClean="0"/>
              <a:t>*смерть </a:t>
            </a:r>
            <a:r>
              <a:rPr lang="uk-UA" sz="2800" dirty="0"/>
              <a:t>на чужині.</a:t>
            </a:r>
            <a:endParaRPr lang="ru-RU" sz="2800" dirty="0"/>
          </a:p>
          <a:p>
            <a:pPr lvl="0"/>
            <a:r>
              <a:rPr lang="uk-UA" sz="2800" dirty="0"/>
              <a:t>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9730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Бурлацькі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пісні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1"/>
          <a:stretch/>
        </p:blipFill>
        <p:spPr bwMode="auto">
          <a:xfrm>
            <a:off x="148887" y="1700808"/>
            <a:ext cx="3860314" cy="391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39826" y="1772816"/>
            <a:ext cx="54287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«Нема горя так </a:t>
            </a:r>
            <a:r>
              <a:rPr lang="ru-RU" sz="3200" dirty="0" err="1"/>
              <a:t>нікому</a:t>
            </a:r>
            <a:r>
              <a:rPr lang="ru-RU" sz="3200" dirty="0"/>
              <a:t>»</a:t>
            </a:r>
          </a:p>
          <a:p>
            <a:r>
              <a:rPr lang="ru-RU" sz="3200" dirty="0"/>
              <a:t>«Та нема в </a:t>
            </a:r>
            <a:r>
              <a:rPr lang="ru-RU" sz="3200" dirty="0" err="1"/>
              <a:t>світі</a:t>
            </a:r>
            <a:r>
              <a:rPr lang="ru-RU" sz="3200" dirty="0"/>
              <a:t> </a:t>
            </a:r>
            <a:r>
              <a:rPr lang="ru-RU" sz="3200" dirty="0" err="1"/>
              <a:t>гірш</a:t>
            </a:r>
            <a:r>
              <a:rPr lang="ru-RU" sz="3200" dirty="0"/>
              <a:t> </a:t>
            </a:r>
            <a:r>
              <a:rPr lang="ru-RU" sz="3200" dirty="0" err="1"/>
              <a:t>нікому</a:t>
            </a:r>
            <a:r>
              <a:rPr lang="ru-RU" sz="3200" dirty="0"/>
              <a:t>»</a:t>
            </a:r>
          </a:p>
          <a:p>
            <a:r>
              <a:rPr lang="ru-RU" sz="3200" dirty="0"/>
              <a:t>«Та </a:t>
            </a:r>
            <a:r>
              <a:rPr lang="ru-RU" sz="3200" dirty="0" err="1"/>
              <a:t>забіліли</a:t>
            </a:r>
            <a:r>
              <a:rPr lang="ru-RU" sz="3200" dirty="0"/>
              <a:t> </a:t>
            </a:r>
            <a:r>
              <a:rPr lang="ru-RU" sz="3200" dirty="0" err="1"/>
              <a:t>сніги</a:t>
            </a:r>
            <a:r>
              <a:rPr lang="ru-RU" sz="3200" dirty="0"/>
              <a:t>»</a:t>
            </a:r>
          </a:p>
          <a:p>
            <a:r>
              <a:rPr lang="ru-RU" sz="3200" dirty="0"/>
              <a:t>«Ой колись </a:t>
            </a:r>
            <a:r>
              <a:rPr lang="ru-RU" sz="3200" dirty="0" err="1"/>
              <a:t>були</a:t>
            </a:r>
            <a:r>
              <a:rPr lang="ru-RU" sz="3200" dirty="0"/>
              <a:t> степи, </a:t>
            </a:r>
            <a:r>
              <a:rPr lang="ru-RU" sz="3200" dirty="0" err="1"/>
              <a:t>сінокоси</a:t>
            </a:r>
            <a:r>
              <a:rPr lang="ru-RU" sz="3200" dirty="0"/>
              <a:t>»</a:t>
            </a:r>
          </a:p>
          <a:p>
            <a:r>
              <a:rPr lang="ru-RU" sz="3200" dirty="0"/>
              <a:t>«</a:t>
            </a:r>
            <a:r>
              <a:rPr lang="ru-RU" sz="3200" dirty="0" err="1"/>
              <a:t>Зібралися</a:t>
            </a:r>
            <a:r>
              <a:rPr lang="ru-RU" sz="3200" dirty="0"/>
              <a:t> </a:t>
            </a:r>
            <a:r>
              <a:rPr lang="ru-RU" sz="3200" dirty="0" err="1"/>
              <a:t>всі</a:t>
            </a:r>
            <a:r>
              <a:rPr lang="ru-RU" sz="3200" dirty="0"/>
              <a:t> бурлаки»</a:t>
            </a:r>
          </a:p>
        </p:txBody>
      </p:sp>
    </p:spTree>
    <p:extLst>
      <p:ext uri="{BB962C8B-B14F-4D97-AF65-F5344CB8AC3E}">
        <p14:creationId xmlns:p14="http://schemas.microsoft.com/office/powerpoint/2010/main" val="537898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Наймитські та заробітчанські 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43735"/>
            <a:ext cx="3024337" cy="202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07904" y="1352045"/>
            <a:ext cx="50534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/>
              <a:t>Близькі до бурлацьких пісень.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1870477"/>
            <a:ext cx="2327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Їх тематика: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068960"/>
            <a:ext cx="89289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*Доля </a:t>
            </a:r>
            <a:r>
              <a:rPr lang="uk-UA" sz="2800" dirty="0"/>
              <a:t>наймита, який тяжко працює, а одержує лише зневагу хазяїна;</a:t>
            </a:r>
            <a:endParaRPr lang="ru-RU" sz="2800" dirty="0"/>
          </a:p>
          <a:p>
            <a:r>
              <a:rPr lang="uk-UA" sz="2800" dirty="0" smtClean="0"/>
              <a:t>*Робота </a:t>
            </a:r>
            <a:r>
              <a:rPr lang="uk-UA" sz="2800" dirty="0"/>
              <a:t>наймита-строковика – найтяжча кабала.</a:t>
            </a:r>
            <a:endParaRPr lang="ru-RU" sz="2800" dirty="0"/>
          </a:p>
          <a:p>
            <a:r>
              <a:rPr lang="uk-UA" sz="2800" dirty="0" smtClean="0"/>
              <a:t>*Віддання </a:t>
            </a:r>
            <a:r>
              <a:rPr lang="uk-UA" sz="2800" dirty="0"/>
              <a:t>у солдати замість сина господаря.</a:t>
            </a:r>
            <a:endParaRPr lang="ru-RU" sz="2800" dirty="0"/>
          </a:p>
          <a:p>
            <a:r>
              <a:rPr lang="uk-UA" sz="2800" dirty="0" smtClean="0"/>
              <a:t>*Бажання </a:t>
            </a:r>
            <a:r>
              <a:rPr lang="uk-UA" sz="2800" dirty="0"/>
              <a:t>померти, щоб звільнитись із наймів, чужої тяжкої роботи.</a:t>
            </a:r>
            <a:endParaRPr lang="ru-RU" sz="2800" dirty="0"/>
          </a:p>
          <a:p>
            <a:r>
              <a:rPr lang="uk-UA" sz="2800" dirty="0"/>
              <a:t>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02104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Наймитські та заробітчанські пісні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2002020"/>
            <a:ext cx="4104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«Ой </a:t>
            </a:r>
            <a:r>
              <a:rPr lang="ru-RU" sz="3600" dirty="0" err="1"/>
              <a:t>матінко-зірко</a:t>
            </a:r>
            <a:r>
              <a:rPr lang="ru-RU" sz="3600" dirty="0"/>
              <a:t>»</a:t>
            </a:r>
          </a:p>
          <a:p>
            <a:r>
              <a:rPr lang="ru-RU" sz="3600" dirty="0"/>
              <a:t>«Ой у </a:t>
            </a:r>
            <a:r>
              <a:rPr lang="ru-RU" sz="3600" dirty="0" err="1"/>
              <a:t>лузі</a:t>
            </a:r>
            <a:r>
              <a:rPr lang="ru-RU" sz="3600" dirty="0"/>
              <a:t> та при </a:t>
            </a:r>
            <a:r>
              <a:rPr lang="ru-RU" sz="3600" dirty="0" err="1"/>
              <a:t>березі</a:t>
            </a:r>
            <a:r>
              <a:rPr lang="ru-RU" sz="3600" dirty="0"/>
              <a:t>»</a:t>
            </a:r>
          </a:p>
          <a:p>
            <a:r>
              <a:rPr lang="ru-RU" sz="3600" dirty="0"/>
              <a:t>«</a:t>
            </a:r>
            <a:r>
              <a:rPr lang="ru-RU" sz="3600" dirty="0" err="1"/>
              <a:t>Вчора</a:t>
            </a:r>
            <a:r>
              <a:rPr lang="ru-RU" sz="3600" dirty="0"/>
              <a:t> </a:t>
            </a:r>
            <a:r>
              <a:rPr lang="ru-RU" sz="3600" dirty="0" err="1"/>
              <a:t>була</a:t>
            </a:r>
            <a:r>
              <a:rPr lang="ru-RU" sz="3600" dirty="0"/>
              <a:t> </a:t>
            </a:r>
            <a:r>
              <a:rPr lang="ru-RU" sz="3600" dirty="0" err="1"/>
              <a:t>суботонька</a:t>
            </a:r>
            <a:r>
              <a:rPr lang="ru-RU" sz="3600" dirty="0"/>
              <a:t>»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9"/>
          <a:stretch/>
        </p:blipFill>
        <p:spPr bwMode="auto">
          <a:xfrm>
            <a:off x="78576" y="1484784"/>
            <a:ext cx="4853464" cy="299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801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Рекрутські та солдатські пісні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908720"/>
            <a:ext cx="2736305" cy="170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919741"/>
            <a:ext cx="2991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dirty="0">
                <a:solidFill>
                  <a:schemeClr val="tx2">
                    <a:lumMod val="75000"/>
                  </a:schemeClr>
                </a:solidFill>
              </a:rPr>
              <a:t>Їх тематика: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8538" y="2483637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*Прокляття  </a:t>
            </a:r>
            <a:r>
              <a:rPr lang="uk-UA" sz="2800" dirty="0"/>
              <a:t>панам, які насильно віддали в солдати;</a:t>
            </a:r>
            <a:endParaRPr lang="ru-RU" sz="2800" dirty="0"/>
          </a:p>
          <a:p>
            <a:r>
              <a:rPr lang="uk-UA" sz="2800" dirty="0" smtClean="0"/>
              <a:t>*Прокляття  </a:t>
            </a:r>
            <a:r>
              <a:rPr lang="uk-UA" sz="2800" dirty="0"/>
              <a:t>офіцерам,які знущаються </a:t>
            </a:r>
            <a:r>
              <a:rPr lang="uk-UA" sz="2800" dirty="0" smtClean="0"/>
              <a:t> з </a:t>
            </a:r>
            <a:r>
              <a:rPr lang="uk-UA" sz="2800" dirty="0"/>
              <a:t>новобранців;</a:t>
            </a:r>
            <a:endParaRPr lang="ru-RU" sz="2800" dirty="0"/>
          </a:p>
          <a:p>
            <a:r>
              <a:rPr lang="uk-UA" sz="2800" dirty="0" smtClean="0"/>
              <a:t>*Зображення </a:t>
            </a:r>
            <a:r>
              <a:rPr lang="uk-UA" sz="2800" dirty="0"/>
              <a:t>картин  кривавих боїв, страждань і смерті поранених, які ненавидять тих, хто затіяв війну.</a:t>
            </a:r>
            <a:endParaRPr lang="ru-RU" sz="2800" dirty="0"/>
          </a:p>
          <a:p>
            <a:r>
              <a:rPr lang="uk-UA" sz="2800" dirty="0" smtClean="0"/>
              <a:t>*Служба </a:t>
            </a:r>
            <a:r>
              <a:rPr lang="uk-UA" sz="2800" dirty="0"/>
              <a:t>– страшна  мука.</a:t>
            </a:r>
            <a:endParaRPr lang="ru-RU" sz="2800" dirty="0"/>
          </a:p>
          <a:p>
            <a:r>
              <a:rPr lang="uk-UA" sz="2800" dirty="0" smtClean="0"/>
              <a:t>*Стогін </a:t>
            </a:r>
            <a:r>
              <a:rPr lang="uk-UA" sz="2800" dirty="0"/>
              <a:t>матерів  за синами, сум  батьків і ридання покинутих дівчат.</a:t>
            </a:r>
            <a:endParaRPr lang="ru-RU" sz="2800" dirty="0"/>
          </a:p>
          <a:p>
            <a:r>
              <a:rPr lang="uk-UA" sz="2800" dirty="0"/>
              <a:t>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37461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Рекрутські та солдатські пісні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1" r="2842"/>
          <a:stretch/>
        </p:blipFill>
        <p:spPr bwMode="auto">
          <a:xfrm>
            <a:off x="467544" y="1628800"/>
            <a:ext cx="3737325" cy="277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6" y="16288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/>
              <a:t>«А в </a:t>
            </a:r>
            <a:r>
              <a:rPr lang="ru-RU" sz="3200" dirty="0" err="1"/>
              <a:t>неділю</a:t>
            </a:r>
            <a:r>
              <a:rPr lang="ru-RU" sz="3200" dirty="0"/>
              <a:t> рано»</a:t>
            </a:r>
          </a:p>
          <a:p>
            <a:r>
              <a:rPr lang="uk-UA" sz="3200" dirty="0"/>
              <a:t>«</a:t>
            </a:r>
            <a:r>
              <a:rPr lang="ru-RU" sz="3200" dirty="0"/>
              <a:t>А все гори, а все гори та </a:t>
            </a:r>
            <a:r>
              <a:rPr lang="ru-RU" sz="3200" dirty="0" err="1"/>
              <a:t>долини</a:t>
            </a:r>
            <a:r>
              <a:rPr lang="uk-UA" sz="3200" dirty="0"/>
              <a:t>»</a:t>
            </a:r>
            <a:endParaRPr lang="ru-RU" sz="3200" dirty="0"/>
          </a:p>
          <a:p>
            <a:r>
              <a:rPr lang="uk-UA" sz="3200" dirty="0"/>
              <a:t>«Йшли бійці до бою та й через поля»</a:t>
            </a:r>
            <a:endParaRPr lang="ru-RU" sz="3200" dirty="0"/>
          </a:p>
          <a:p>
            <a:r>
              <a:rPr lang="uk-UA" sz="3200" dirty="0"/>
              <a:t>«Не стій, коню, наді мною»</a:t>
            </a:r>
            <a:endParaRPr lang="ru-RU" sz="3200" dirty="0"/>
          </a:p>
          <a:p>
            <a:r>
              <a:rPr lang="uk-UA" sz="3200" dirty="0"/>
              <a:t>«Вийшов рекрут за ворота»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38042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000" dirty="0" smtClean="0"/>
              <a:t>«Рекрутські та солдатські пісні»</a:t>
            </a:r>
          </a:p>
          <a:p>
            <a:r>
              <a:rPr lang="uk-UA" sz="4000" dirty="0" smtClean="0"/>
              <a:t>«Наймитські  та  заробітчанські  пісні»</a:t>
            </a:r>
          </a:p>
          <a:p>
            <a:r>
              <a:rPr lang="uk-UA" sz="4000" dirty="0" smtClean="0"/>
              <a:t>«Чумацькі  пісні» ( у серії  «Українська народна творчість» (70 – 80рр)  та «Соціально-побутові пісні» (1985)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  і  збірники </a:t>
            </a:r>
            <a:b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соціально-побутових пісень: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0015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2" y="2780928"/>
            <a:ext cx="8821634" cy="379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30" y="16701"/>
            <a:ext cx="4385750" cy="292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678" y="0"/>
            <a:ext cx="4410818" cy="2938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375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272</TotalTime>
  <Words>1096</Words>
  <Application>Microsoft Office PowerPoint</Application>
  <PresentationFormat>Экран (4:3)</PresentationFormat>
  <Paragraphs>165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Бумажная</vt:lpstr>
      <vt:lpstr>Українські соціально-побутові пісні</vt:lpstr>
      <vt:lpstr>Презентация PowerPoint</vt:lpstr>
      <vt:lpstr>Презентация PowerPoint</vt:lpstr>
      <vt:lpstr> Висловлювання відомих людей про українські народні пісні</vt:lpstr>
      <vt:lpstr> Висловлювання відомих людей про українські народні пісні</vt:lpstr>
      <vt:lpstr>Презентация PowerPoint</vt:lpstr>
      <vt:lpstr>Презентация PowerPoint</vt:lpstr>
      <vt:lpstr>Жанрово-тематичне   розмаїття суспільно-побутових пісень:</vt:lpstr>
      <vt:lpstr>                      Козацькі пісні</vt:lpstr>
      <vt:lpstr>                      «Стоїть явір над водою»</vt:lpstr>
      <vt:lpstr>      «Ой на горі та женці жнуть»</vt:lpstr>
      <vt:lpstr>Петро Конашевич-Сагайдачний</vt:lpstr>
      <vt:lpstr>           Петро Дорошенко</vt:lpstr>
      <vt:lpstr>                      «Гомін, гомін по діброві»</vt:lpstr>
      <vt:lpstr>                          Чумацькі  пісні </vt:lpstr>
      <vt:lpstr>Презентация PowerPoint</vt:lpstr>
      <vt:lpstr>          «Ой у степу           криниченька»</vt:lpstr>
      <vt:lpstr>                               Кріпацькі  пісні</vt:lpstr>
      <vt:lpstr>                                    Кріпацькі  пісні</vt:lpstr>
      <vt:lpstr>                        Бурлацькі пісні</vt:lpstr>
      <vt:lpstr>              Бурлацькі пісні</vt:lpstr>
      <vt:lpstr>Наймитські та заробітчанські пісні</vt:lpstr>
      <vt:lpstr>Наймитські та заробітчанські пісні</vt:lpstr>
      <vt:lpstr>         Рекрутські та солдатські пісні</vt:lpstr>
      <vt:lpstr>Рекрутські та солдатські пісні</vt:lpstr>
      <vt:lpstr>Дослідження  і  збірники  соціально-побутових пісень: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Українські соціально-побутові пісні</dc:title>
  <dc:creator>Лиза</dc:creator>
  <cp:lastModifiedBy>Лиза</cp:lastModifiedBy>
  <cp:revision>28</cp:revision>
  <dcterms:created xsi:type="dcterms:W3CDTF">2013-08-23T12:41:49Z</dcterms:created>
  <dcterms:modified xsi:type="dcterms:W3CDTF">2013-08-24T09:28:05Z</dcterms:modified>
</cp:coreProperties>
</file>