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2" r:id="rId3"/>
    <p:sldId id="273" r:id="rId4"/>
    <p:sldId id="274" r:id="rId5"/>
    <p:sldId id="275" r:id="rId6"/>
    <p:sldId id="276" r:id="rId7"/>
    <p:sldId id="269" r:id="rId8"/>
    <p:sldId id="270" r:id="rId9"/>
    <p:sldId id="278" r:id="rId10"/>
    <p:sldId id="279" r:id="rId11"/>
    <p:sldId id="280" r:id="rId12"/>
    <p:sldId id="268" r:id="rId13"/>
    <p:sldId id="266" r:id="rId14"/>
    <p:sldId id="267" r:id="rId15"/>
    <p:sldId id="257" r:id="rId16"/>
    <p:sldId id="263" r:id="rId17"/>
    <p:sldId id="265" r:id="rId18"/>
    <p:sldId id="259" r:id="rId19"/>
    <p:sldId id="26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0%D0%B3%D0%B0%D0%BF%D1%96%D1%82" TargetMode="External"/><Relationship Id="rId2" Type="http://schemas.openxmlformats.org/officeDocument/2006/relationships/hyperlink" Target="https://uk.wikipedia.org/wiki/%D0%9F%D1%81%D0%B8%D1%85%D0%BE%D1%82%D0%B5%D1%80%D0%B0%D0%BF%D1%96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hyperlink" Target="http://upload.wikimedia.org/wikipedia/uk/9/9f/Yevpraksia.jp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hyperlink" Target="http://character.webzone.ru/abc_name_zhk.htm" TargetMode="External"/><Relationship Id="rId7" Type="http://schemas.openxmlformats.org/officeDocument/2006/relationships/hyperlink" Target="http://character.webzone.ru/hisXI.htm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gif"/><Relationship Id="rId5" Type="http://schemas.openxmlformats.org/officeDocument/2006/relationships/hyperlink" Target="http://character.webzone.ru/abc_name.htm" TargetMode="External"/><Relationship Id="rId4" Type="http://schemas.openxmlformats.org/officeDocument/2006/relationships/image" Target="../media/image44.png"/><Relationship Id="rId9" Type="http://schemas.openxmlformats.org/officeDocument/2006/relationships/image" Target="../media/image4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hyperlink" Target="http://fotki.yandex.ru/users/med-yuliya/view/263814/?page=5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fotki.yandex.ru/users/med-yuliya/view/263814/?page=5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17058" y="994951"/>
            <a:ext cx="5957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Розвиток писемності, освіти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Segoe Print" pitchFamily="2" charset="0"/>
              </a:rPr>
              <a:t> та науки в Київській Русі</a:t>
            </a:r>
            <a:endParaRPr lang="ru-RU" sz="28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_истор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-1" y="0"/>
            <a:ext cx="913993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4550" y="660400"/>
            <a:ext cx="4806950" cy="6222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solidFill>
                  <a:srgbClr val="FF0000"/>
                </a:solidFill>
                <a:latin typeface="Segoe Print" pitchFamily="2" charset="0"/>
              </a:rPr>
              <a:t>Писемна культура Київської Русі</a:t>
            </a:r>
            <a:r>
              <a:rPr lang="ru-RU" sz="3200" b="1" u="sng" dirty="0" smtClean="0">
                <a:solidFill>
                  <a:srgbClr val="FF0000"/>
                </a:solidFill>
                <a:latin typeface="Segoe Print" pitchFamily="2" charset="0"/>
                <a:cs typeface="Arial" panose="020B0604020202020204" pitchFamily="34" charset="0"/>
              </a:rPr>
              <a:t/>
            </a:r>
            <a:br>
              <a:rPr lang="ru-RU" sz="3200" b="1" u="sng" dirty="0" smtClean="0">
                <a:solidFill>
                  <a:srgbClr val="FF0000"/>
                </a:solidFill>
                <a:latin typeface="Segoe Print" pitchFamily="2" charset="0"/>
                <a:cs typeface="Arial" panose="020B0604020202020204" pitchFamily="34" charset="0"/>
              </a:rPr>
            </a:br>
            <a:endParaRPr lang="uk-UA" sz="32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7800" y="1308100"/>
            <a:ext cx="5435600" cy="5384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Згадки про «</a:t>
            </a:r>
            <a:r>
              <a:rPr lang="uk-UA" sz="2400" b="1" dirty="0" err="1" smtClean="0">
                <a:solidFill>
                  <a:srgbClr val="002060"/>
                </a:solidFill>
                <a:latin typeface="Segoe Print" pitchFamily="2" charset="0"/>
              </a:rPr>
              <a:t>писмена</a:t>
            </a: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» слов'ян та </a:t>
            </a:r>
            <a:r>
              <a:rPr lang="uk-UA" sz="2400" b="1" dirty="0" err="1" smtClean="0">
                <a:solidFill>
                  <a:srgbClr val="002060"/>
                </a:solidFill>
                <a:latin typeface="Segoe Print" pitchFamily="2" charset="0"/>
              </a:rPr>
              <a:t>русів</a:t>
            </a: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 є в різних джерелах. Поява писемності — важливий рубіж у розвитку культури кожного народу. Археологічні джерела дають можливість віднести час оволодіння неупорядкованим письмом до IX ст. Пізніше слов'яни отримали дві азбуки — глаголицю і кирилицю, одна з яких винайдена слов'янськими просвітителями Кирилом і Мефодієм. </a:t>
            </a:r>
            <a:endParaRPr lang="uk-UA" sz="24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6" name="Рисунок 5" descr="kyrylo_i_metodij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97526" y="1663700"/>
            <a:ext cx="3203574" cy="4159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2_истор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0" y="0"/>
            <a:ext cx="9144000" cy="686104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71700" y="431800"/>
            <a:ext cx="3784600" cy="57705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На користь порівняно раннього знайомства Русі з писемністю свідчить, очевидно, і літописне повідомлення про знахідку Кирилом у Корсуні (Херсонесі) Євангелія і Псалтиря, написаних «руськими письмены», а також зустріч з чоловіком, який говорив цією мовою.</a:t>
            </a:r>
          </a:p>
          <a:p>
            <a:pPr>
              <a:lnSpc>
                <a:spcPct val="150000"/>
              </a:lnSpc>
            </a:pPr>
            <a:endParaRPr lang="uk-UA" dirty="0"/>
          </a:p>
        </p:txBody>
      </p:sp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2217">
            <a:off x="457214" y="1262064"/>
            <a:ext cx="1861632" cy="3966780"/>
          </a:xfrm>
          <a:prstGeom prst="rect">
            <a:avLst/>
          </a:prstGeom>
        </p:spPr>
      </p:pic>
      <p:pic>
        <p:nvPicPr>
          <p:cNvPr id="7" name="Рисунок 6" descr="Knig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59326">
            <a:off x="5573018" y="2400754"/>
            <a:ext cx="3144246" cy="3217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_история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100" y="457200"/>
            <a:ext cx="4635500" cy="59356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Підтвердженням реальності «руських письмен» можуть бути договори Русі з греками, один із екземплярів яких призначався для Русі і був написаний слов'янською мовою. Договір 911 р. вказує на руський звичай писати духовні заповіти на випадок смерті, а одна із статей договору 944 р. вимагала, щоб посли або купці, які прибували з Русі до Царгорода, мали при собі не золоті і срібні печатки, як практикувалося раніше, а спеціальні грамоти, підписані князем. </a:t>
            </a:r>
            <a:endParaRPr lang="uk-UA" sz="24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6" name="Рисунок 5" descr="245806a6fb3dbc638e50077ce92f5642.jpg"/>
          <p:cNvPicPr>
            <a:picLocks noChangeAspect="1"/>
          </p:cNvPicPr>
          <p:nvPr/>
        </p:nvPicPr>
        <p:blipFill>
          <a:blip r:embed="rId3" cstate="print">
            <a:lum bright="4000"/>
          </a:blip>
          <a:stretch>
            <a:fillRect/>
          </a:stretch>
        </p:blipFill>
        <p:spPr>
          <a:xfrm rot="21401577">
            <a:off x="4849452" y="1886528"/>
            <a:ext cx="4011731" cy="3142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2_истор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61047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619500" y="431800"/>
            <a:ext cx="5092700" cy="6083300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uk-UA" sz="1500" b="1" dirty="0" smtClean="0">
                <a:solidFill>
                  <a:srgbClr val="002060"/>
                </a:solidFill>
                <a:latin typeface="Segoe Print" pitchFamily="2" charset="0"/>
              </a:rPr>
              <a:t>А після офіційного запровадження християнства на Русі в 988 р. вдосконалене слов'янське письмо — кирилиця — набуло особливого поширення. На Русь прийшла численна богослужбова література, історичні та юридичні книги з Болгарії (в тогочасному розумінні), звідти залучалися церковні кадри, писці та тлумачі. До нашого часу дійшли давньоруські списки з кириличних рукописів Х ст., створені за царя Симеона. Кирилицею написані всі відомі нам твори XI і наступних століть: «Остромирове Євангеліє», «Ізборники» 1073 і 1076 рр., «Слово про закон і благодать», «Мстиславове Євангеліє», «Повість минулих літ» та ін.</a:t>
            </a:r>
          </a:p>
          <a:p>
            <a:pPr>
              <a:lnSpc>
                <a:spcPct val="170000"/>
              </a:lnSpc>
            </a:pPr>
            <a:endParaRPr lang="uk-UA" sz="15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9" name="Рисунок 8" descr="83daa44d1c409ea836a0d7b8f1acaa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2974">
            <a:off x="324367" y="1175147"/>
            <a:ext cx="3328226" cy="4643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_история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7" name="Рисунок 6" descr="207a5dda1911de4f34e88768fad2850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01269">
            <a:off x="5165999" y="492575"/>
            <a:ext cx="3794452" cy="2686502"/>
          </a:xfrm>
          <a:prstGeom prst="rect">
            <a:avLst/>
          </a:prstGeom>
        </p:spPr>
      </p:pic>
      <p:pic>
        <p:nvPicPr>
          <p:cNvPr id="6" name="Рисунок 5" descr="56a2f8580e2d79278ad216ebc171f5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35886">
            <a:off x="4971332" y="3389325"/>
            <a:ext cx="3918869" cy="2927671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6700" y="190500"/>
            <a:ext cx="5473700" cy="58213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1800" b="1" dirty="0" smtClean="0">
                <a:solidFill>
                  <a:srgbClr val="002060"/>
                </a:solidFill>
                <a:latin typeface="Segoe Print" pitchFamily="2" charset="0"/>
              </a:rPr>
              <a:t>Про поширення писемності на Русі надзвичайно яскраво свідчать археологічні матеріали. Це написи (графіті), які продряпані на різноманітних побутових предметах та виробах — на пряслицях, горщиках, корчагах, голосниках, ливарних формочках, плінфах тощо. Такі написи вже за своїм змістом є багатим історичним матеріалом. Вони засвідчують належність того чи іншого предмета певному власникові, відзначають дарчу, містять відомості про майстрів. Такі написи свідчать, що писемність була приналежністю найширших верств міського населення.</a:t>
            </a:r>
            <a:endParaRPr lang="uk-UA" sz="1800" b="1" dirty="0">
              <a:solidFill>
                <a:srgbClr val="00206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4835525" cy="5256212"/>
          </a:xfrm>
        </p:spPr>
        <p:txBody>
          <a:bodyPr/>
          <a:lstStyle/>
          <a:p>
            <a:r>
              <a:rPr lang="ru-RU" sz="3000"/>
              <a:t>Величезне значення для розвитку культури мала поява писемності. Слов'янську азбуку створили близько 863 р. болгарські просвітителі Кирило та Мефодій (кирилиця, яка лежить в основі сучасних українського та російського алфавітів). </a:t>
            </a:r>
          </a:p>
        </p:txBody>
      </p:sp>
      <p:sp>
        <p:nvSpPr>
          <p:cNvPr id="43013" name="AutoShape 5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3015" name="AutoShape 7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43017" name="Picture 9" descr="b9c581ea58a79f27763d5b8f465047a41c1d44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125538"/>
            <a:ext cx="3213100" cy="3671887"/>
          </a:xfrm>
          <a:prstGeom prst="rect">
            <a:avLst/>
          </a:prstGeom>
          <a:noFill/>
        </p:spPr>
      </p:pic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795963" y="4941888"/>
            <a:ext cx="2944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i="1"/>
              <a:t>Старослов'янська азбука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Поширення</a:t>
            </a:r>
            <a:r>
              <a:rPr lang="ru-RU" dirty="0"/>
              <a:t> </a:t>
            </a:r>
            <a:r>
              <a:rPr lang="ru-RU" dirty="0" err="1"/>
              <a:t>писемності</a:t>
            </a:r>
            <a:r>
              <a:rPr lang="ru-RU" dirty="0"/>
              <a:t> </a:t>
            </a:r>
            <a:r>
              <a:rPr lang="ru-RU" dirty="0" err="1"/>
              <a:t>сприяло</a:t>
            </a:r>
            <a:r>
              <a:rPr lang="ru-RU" dirty="0"/>
              <a:t> </a:t>
            </a:r>
            <a:r>
              <a:rPr lang="ru-RU" dirty="0" err="1"/>
              <a:t>розповсюдженню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на </a:t>
            </a:r>
            <a:r>
              <a:rPr lang="ru-RU" dirty="0" err="1"/>
              <a:t>Русі</a:t>
            </a:r>
            <a:r>
              <a:rPr lang="ru-RU" dirty="0"/>
              <a:t>, яка </a:t>
            </a:r>
            <a:r>
              <a:rPr lang="ru-RU" dirty="0" err="1"/>
              <a:t>опікувалася</a:t>
            </a:r>
            <a:r>
              <a:rPr lang="ru-RU" dirty="0"/>
              <a:t> </a:t>
            </a:r>
            <a:r>
              <a:rPr lang="ru-RU" dirty="0" err="1"/>
              <a:t>церквою</a:t>
            </a:r>
            <a:r>
              <a:rPr lang="ru-RU" dirty="0"/>
              <a:t> та князем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зосереджувалася</a:t>
            </a:r>
            <a:r>
              <a:rPr lang="ru-RU" dirty="0"/>
              <a:t> </a:t>
            </a:r>
            <a:r>
              <a:rPr lang="ru-RU" dirty="0" err="1"/>
              <a:t>переважно</a:t>
            </a:r>
            <a:r>
              <a:rPr lang="ru-RU" dirty="0"/>
              <a:t> в </a:t>
            </a:r>
            <a:r>
              <a:rPr lang="ru-RU" dirty="0" err="1"/>
              <a:t>монастирях</a:t>
            </a:r>
            <a:r>
              <a:rPr lang="ru-RU" dirty="0"/>
              <a:t>. </a:t>
            </a:r>
          </a:p>
        </p:txBody>
      </p:sp>
      <p:pic>
        <p:nvPicPr>
          <p:cNvPr id="78853" name="Picture 5" descr="KyivPecherskMon16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3860800"/>
            <a:ext cx="6119813" cy="2065338"/>
          </a:xfrm>
          <a:prstGeom prst="rect">
            <a:avLst/>
          </a:prstGeom>
          <a:noFill/>
        </p:spPr>
      </p:pic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7235825" y="4508500"/>
            <a:ext cx="15113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i="1"/>
              <a:t>Києво-Печерський монастир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0" y="292100"/>
            <a:ext cx="4714875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uk-UA" sz="44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Глаголиця</a:t>
            </a:r>
            <a:r>
              <a:rPr lang="uk-UA" sz="28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indent="450850" algn="ctr"/>
            <a:r>
              <a:rPr lang="uk-UA" sz="2000" b="1">
                <a:latin typeface="Calibri" pitchFamily="34" charset="0"/>
                <a:cs typeface="Times New Roman" pitchFamily="18" charset="0"/>
              </a:rPr>
              <a:t>від старослов’янського «глаголъ» - «слово», глаголити – говорити; створена близько 863 р. Кирилом, родом з міста Салоніки. Як система знаків глаголиця ідеально відповідала слов’янській звуковій системі, нею написані найдавніші слов’янські пам’ятки, зокрема Київські глаголичні листки.</a:t>
            </a:r>
            <a:endParaRPr lang="uk-UA" sz="2800" b="1">
              <a:latin typeface="Calibri" pitchFamily="34" charset="0"/>
            </a:endParaRPr>
          </a:p>
        </p:txBody>
      </p:sp>
      <p:pic>
        <p:nvPicPr>
          <p:cNvPr id="43010" name="Picture 2" descr="C:\Documents and Settings\Администратор\Рабочий стол\Накопичувальний матеріал бо БАЗИ\З культури\ГЛАГОЛ~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4713" y="0"/>
            <a:ext cx="4459287" cy="5964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5572125" y="142875"/>
            <a:ext cx="2554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000" b="1"/>
              <a:t>Глаголична абетка</a:t>
            </a:r>
            <a:endParaRPr lang="ru-RU" sz="2000" b="1"/>
          </a:p>
        </p:txBody>
      </p:sp>
      <p:sp>
        <p:nvSpPr>
          <p:cNvPr id="7" name="Шестиугольник 6"/>
          <p:cNvSpPr/>
          <p:nvPr/>
        </p:nvSpPr>
        <p:spPr>
          <a:xfrm>
            <a:off x="357188" y="3143250"/>
            <a:ext cx="3929062" cy="1500188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/>
              <a:t> </a:t>
            </a:r>
            <a:r>
              <a:rPr lang="uk-UA" sz="2400" b="1" dirty="0">
                <a:solidFill>
                  <a:srgbClr val="002060"/>
                </a:solidFill>
              </a:rPr>
              <a:t>Глаголиця проіснувала недовго, в </a:t>
            </a:r>
            <a:r>
              <a:rPr lang="uk-UA" sz="2800" b="1" dirty="0">
                <a:solidFill>
                  <a:srgbClr val="C00000"/>
                </a:solidFill>
              </a:rPr>
              <a:t>ХІ</a:t>
            </a:r>
            <a:r>
              <a:rPr lang="uk-UA" sz="2400" b="1" dirty="0">
                <a:solidFill>
                  <a:srgbClr val="002060"/>
                </a:solidFill>
              </a:rPr>
              <a:t> ст.. її витіснила </a:t>
            </a:r>
            <a:r>
              <a:rPr lang="uk-UA" sz="2800" b="1" dirty="0">
                <a:solidFill>
                  <a:srgbClr val="C00000"/>
                </a:solidFill>
              </a:rPr>
              <a:t>кирилиця.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142875" y="4786313"/>
            <a:ext cx="4572000" cy="192881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uk-UA" sz="1400" dirty="0"/>
          </a:p>
          <a:p>
            <a:pPr algn="ctr">
              <a:defRPr/>
            </a:pPr>
            <a:endParaRPr lang="uk-UA" sz="1400" dirty="0"/>
          </a:p>
          <a:p>
            <a:pPr algn="ctr">
              <a:defRPr/>
            </a:pPr>
            <a:endParaRPr lang="uk-UA" sz="1400" b="1" dirty="0"/>
          </a:p>
          <a:p>
            <a:pPr algn="ctr">
              <a:defRPr/>
            </a:pPr>
            <a:r>
              <a:rPr lang="uk-UA" sz="1400" b="1" dirty="0"/>
              <a:t>Кирилична абетка була створена на основі грецького алфавіту, доповненого кількома літерами, що передавали шиплячі звуки, яких не було в грецькій мові. У кирилиці перша буква називалася </a:t>
            </a:r>
            <a:r>
              <a:rPr lang="uk-UA" sz="1600" b="1" dirty="0">
                <a:solidFill>
                  <a:srgbClr val="C00000"/>
                </a:solidFill>
              </a:rPr>
              <a:t>«аз», </a:t>
            </a:r>
            <a:r>
              <a:rPr lang="uk-UA" sz="1400" b="1" dirty="0"/>
              <a:t>(що означає «я»), друга «б» – </a:t>
            </a:r>
            <a:r>
              <a:rPr lang="uk-UA" sz="1600" b="1" dirty="0">
                <a:solidFill>
                  <a:srgbClr val="C00000"/>
                </a:solidFill>
              </a:rPr>
              <a:t>«буки» (</a:t>
            </a:r>
            <a:r>
              <a:rPr lang="uk-UA" sz="1600" b="1" dirty="0" err="1">
                <a:solidFill>
                  <a:srgbClr val="C00000"/>
                </a:solidFill>
              </a:rPr>
              <a:t>буки</a:t>
            </a:r>
            <a:r>
              <a:rPr lang="uk-UA" sz="1600" b="1" dirty="0">
                <a:solidFill>
                  <a:srgbClr val="C00000"/>
                </a:solidFill>
              </a:rPr>
              <a:t>), </a:t>
            </a:r>
            <a:r>
              <a:rPr lang="uk-UA" sz="1400" b="1" dirty="0"/>
              <a:t>третя «в» - </a:t>
            </a:r>
            <a:r>
              <a:rPr lang="uk-UA" sz="1600" b="1" dirty="0">
                <a:solidFill>
                  <a:srgbClr val="C00000"/>
                </a:solidFill>
              </a:rPr>
              <a:t>«веди» («відати», знати)</a:t>
            </a:r>
            <a:r>
              <a:rPr lang="uk-UA" sz="1400" b="1" dirty="0"/>
              <a:t>. Отже, в буквальному перекладі три перші букви кирилиці означають: </a:t>
            </a:r>
          </a:p>
          <a:p>
            <a:pPr algn="ctr">
              <a:defRPr/>
            </a:pPr>
            <a:r>
              <a:rPr lang="uk-UA" sz="1600" b="1" i="1" dirty="0">
                <a:solidFill>
                  <a:srgbClr val="C00000"/>
                </a:solidFill>
              </a:rPr>
              <a:t>«Я букви відаю».</a:t>
            </a:r>
            <a:endParaRPr lang="ru-RU" sz="1400" b="1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rgbClr val="C00000"/>
                </a:solidFill>
              </a:rPr>
              <a:t>Поширення після запровадження </a:t>
            </a:r>
            <a:br>
              <a:rPr lang="uk-UA" sz="3600" b="1" dirty="0" smtClean="0">
                <a:solidFill>
                  <a:srgbClr val="C00000"/>
                </a:solidFill>
              </a:rPr>
            </a:br>
            <a:r>
              <a:rPr lang="uk-UA" sz="3600" b="1" dirty="0" smtClean="0">
                <a:solidFill>
                  <a:srgbClr val="C00000"/>
                </a:solidFill>
              </a:rPr>
              <a:t>християнства на Русі </a:t>
            </a:r>
            <a:endParaRPr lang="ru-RU" sz="3600" b="1" dirty="0" smtClean="0">
              <a:solidFill>
                <a:srgbClr val="C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50292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mtClean="0"/>
              <a:t>1. </a:t>
            </a:r>
            <a:r>
              <a:rPr lang="uk-UA" sz="3600" b="1" smtClean="0">
                <a:solidFill>
                  <a:srgbClr val="800000"/>
                </a:solidFill>
              </a:rPr>
              <a:t>Кирилиця</a:t>
            </a:r>
            <a:r>
              <a:rPr lang="uk-UA" smtClean="0"/>
              <a:t> </a:t>
            </a:r>
            <a:r>
              <a:rPr lang="uk-UA" b="1" smtClean="0"/>
              <a:t>– абетка, винайдена у 863 р. просвітником Кирилом</a:t>
            </a:r>
            <a:r>
              <a:rPr lang="ru-RU" b="1" smtClean="0"/>
              <a:t> ;</a:t>
            </a:r>
          </a:p>
          <a:p>
            <a:pPr eaLnBrk="1" hangingPunct="1">
              <a:buFontTx/>
              <a:buNone/>
            </a:pPr>
            <a:r>
              <a:rPr lang="uk-UA" b="1" smtClean="0"/>
              <a:t>2. церковнослов’янська (або старослов’янська) мова.</a:t>
            </a:r>
            <a:r>
              <a:rPr lang="ru-RU" b="1" smtClean="0"/>
              <a:t>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4633913"/>
            <a:ext cx="91440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uk-UA" sz="2000" b="1" i="1">
                <a:solidFill>
                  <a:srgbClr val="002060"/>
                </a:solidFill>
                <a:latin typeface="Calibri" pitchFamily="34" charset="0"/>
              </a:rPr>
              <a:t>Кирилиця</a:t>
            </a:r>
            <a:r>
              <a:rPr lang="uk-UA" sz="2000" i="1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uk-UA" i="1">
                <a:solidFill>
                  <a:srgbClr val="002060"/>
                </a:solidFill>
                <a:latin typeface="Calibri" pitchFamily="34" charset="0"/>
              </a:rPr>
              <a:t>— </a:t>
            </a:r>
            <a:r>
              <a:rPr lang="uk-UA" b="1" i="1">
                <a:solidFill>
                  <a:srgbClr val="002060"/>
                </a:solidFill>
                <a:latin typeface="Calibri" pitchFamily="34" charset="0"/>
              </a:rPr>
              <a:t>слов’янська абетка. Названа за ім’ям слов’янського просвітника Кирила, який разом із братом створив першу слов’янську абетку з 38 літер (глаголицю), а його учні вдосконалили її і назвали кирилицею. Вона складалася з 43 літер (але була й коротша абетка — із 27—32 літер). Кирилиця стала основою сучасних слов’янських систем писемності: білоруської, болгарської, російської, сербської, української тощо</a:t>
            </a:r>
            <a:r>
              <a:rPr lang="uk-UA" i="1">
                <a:solidFill>
                  <a:srgbClr val="002060"/>
                </a:solidFill>
                <a:latin typeface="Calibri" pitchFamily="34" charset="0"/>
              </a:rPr>
              <a:t>.</a:t>
            </a:r>
            <a:r>
              <a:rPr lang="ru-RU">
                <a:solidFill>
                  <a:srgbClr val="00206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6149" name="Рисунок 67" descr="kirillimefod_2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990600"/>
            <a:ext cx="23272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7235825" y="1143000"/>
            <a:ext cx="19732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uk-UA" b="1" i="1">
                <a:latin typeface="Calibri" pitchFamily="34" charset="0"/>
              </a:rPr>
              <a:t>Просвітники </a:t>
            </a:r>
          </a:p>
          <a:p>
            <a:pPr algn="ctr"/>
            <a:r>
              <a:rPr lang="uk-UA" b="1" i="1">
                <a:latin typeface="Calibri" pitchFamily="34" charset="0"/>
              </a:rPr>
              <a:t>Кирило і </a:t>
            </a:r>
          </a:p>
          <a:p>
            <a:pPr algn="ctr"/>
            <a:r>
              <a:rPr lang="uk-UA" b="1" i="1">
                <a:latin typeface="Calibri" pitchFamily="34" charset="0"/>
              </a:rPr>
              <a:t>Мефодій. </a:t>
            </a:r>
          </a:p>
          <a:p>
            <a:pPr algn="ctr"/>
            <a:r>
              <a:rPr lang="uk-UA" b="1" i="1">
                <a:latin typeface="Calibri" pitchFamily="34" charset="0"/>
              </a:rPr>
              <a:t>Ікона</a:t>
            </a:r>
            <a:r>
              <a:rPr lang="uk-UA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74638"/>
            <a:ext cx="5829300" cy="1143000"/>
          </a:xfrm>
        </p:spPr>
        <p:txBody>
          <a:bodyPr/>
          <a:lstStyle/>
          <a:p>
            <a:pPr eaLnBrk="1" hangingPunct="1"/>
            <a:endParaRPr lang="uk-UA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uk-UA" smtClean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28600" y="228600"/>
            <a:ext cx="42005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uk-UA" b="1">
                <a:solidFill>
                  <a:srgbClr val="002060"/>
                </a:solidFill>
                <a:latin typeface="Calibri" pitchFamily="34" charset="0"/>
              </a:rPr>
              <a:t>Кирилична абетка була створена на основі грецького алфавіту, доповненого кількома літерами, що передавали шиплячі звуки, яких не було в грецькій мові. </a:t>
            </a:r>
            <a:r>
              <a:rPr lang="uk-UA" b="1" i="1">
                <a:solidFill>
                  <a:srgbClr val="002060"/>
                </a:solidFill>
                <a:latin typeface="Calibri" pitchFamily="34" charset="0"/>
              </a:rPr>
              <a:t> </a:t>
            </a:r>
          </a:p>
          <a:p>
            <a:r>
              <a:rPr lang="uk-UA" b="1">
                <a:solidFill>
                  <a:srgbClr val="002060"/>
                </a:solidFill>
                <a:latin typeface="Calibri" pitchFamily="34" charset="0"/>
              </a:rPr>
              <a:t>Понад 400 написів знайдено на стінах Софійського собору в Києві. На одній зі стін собору вирізьблено абетку з 27 літер: 23 грецьких і чотирьох слов’янських — б, ж, ш, щ.</a:t>
            </a:r>
            <a:endParaRPr lang="ru-RU" b="1">
              <a:solidFill>
                <a:srgbClr val="002060"/>
              </a:solidFill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pic>
        <p:nvPicPr>
          <p:cNvPr id="7173" name="Picture 5" descr="Кирилична абет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0"/>
            <a:ext cx="41624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643563" y="6286500"/>
            <a:ext cx="226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alibri" pitchFamily="34" charset="0"/>
              </a:rPr>
              <a:t>Кирилична абетка</a:t>
            </a:r>
          </a:p>
        </p:txBody>
      </p:sp>
      <p:pic>
        <p:nvPicPr>
          <p:cNvPr id="7175" name="Picture 7" descr="Кирило та Мефодій перекладають Святе Письм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52800"/>
            <a:ext cx="4484688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81000" y="6096000"/>
            <a:ext cx="46370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>
                <a:latin typeface="Calibri" pitchFamily="34" charset="0"/>
              </a:rPr>
              <a:t>Кирило та Мефодій перекладають Святе Письмо. </a:t>
            </a:r>
          </a:p>
          <a:p>
            <a:pPr algn="ctr"/>
            <a:r>
              <a:rPr lang="ru-RU" sz="1400" b="1">
                <a:latin typeface="Calibri" pitchFamily="34" charset="0"/>
              </a:rPr>
              <a:t>Мініатюра з Радзивіллівського літопису. 15 ст.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356"/>
            <a:ext cx="4071966" cy="5635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rgbClr val="800000"/>
                </a:solidFill>
              </a:rPr>
              <a:t>Осередки освіти</a:t>
            </a:r>
            <a:r>
              <a:rPr lang="uk-UA" sz="2800" dirty="0" smtClean="0"/>
              <a:t> </a:t>
            </a:r>
            <a:endParaRPr lang="ru-RU" sz="2800" dirty="0" smtClean="0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357290" y="1357298"/>
            <a:ext cx="1795466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57158" y="1928802"/>
            <a:ext cx="3929090" cy="409564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Calibri" pitchFamily="34" charset="0"/>
              </a:rPr>
              <a:t>ЦЕРКВИ І МОНАСТИРІ</a:t>
            </a:r>
            <a:endParaRPr lang="ru-RU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46" name="Picture 6" descr="Десятинна церк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928934"/>
            <a:ext cx="4827588" cy="3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14348" y="6000768"/>
            <a:ext cx="371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Calibri" pitchFamily="34" charset="0"/>
              </a:rPr>
              <a:t>Десятинна</a:t>
            </a:r>
            <a:r>
              <a:rPr lang="ru-RU" b="1" dirty="0">
                <a:latin typeface="Calibri" pitchFamily="34" charset="0"/>
              </a:rPr>
              <a:t> </a:t>
            </a:r>
            <a:r>
              <a:rPr lang="ru-RU" b="1" dirty="0" err="1">
                <a:latin typeface="Calibri" pitchFamily="34" charset="0"/>
              </a:rPr>
              <a:t>церква</a:t>
            </a:r>
            <a:r>
              <a:rPr lang="ru-RU" b="1" dirty="0">
                <a:latin typeface="Calibri" pitchFamily="34" charset="0"/>
              </a:rPr>
              <a:t>. </a:t>
            </a:r>
          </a:p>
          <a:p>
            <a:pPr algn="ctr"/>
            <a:r>
              <a:rPr lang="ru-RU" b="1" dirty="0" err="1">
                <a:latin typeface="Calibri" pitchFamily="34" charset="0"/>
              </a:rPr>
              <a:t>Реконструкція</a:t>
            </a:r>
            <a:r>
              <a:rPr lang="ru-RU" b="1" dirty="0">
                <a:latin typeface="Calibri" pitchFamily="34" charset="0"/>
              </a:rPr>
              <a:t> </a:t>
            </a:r>
            <a:r>
              <a:rPr lang="ru-RU" b="1" dirty="0" err="1">
                <a:latin typeface="Calibri" pitchFamily="34" charset="0"/>
              </a:rPr>
              <a:t>північного</a:t>
            </a:r>
            <a:r>
              <a:rPr lang="ru-RU" b="1" dirty="0">
                <a:latin typeface="Calibri" pitchFamily="34" charset="0"/>
              </a:rPr>
              <a:t> боку.</a:t>
            </a:r>
          </a:p>
        </p:txBody>
      </p:sp>
      <p:pic>
        <p:nvPicPr>
          <p:cNvPr id="10" name="Picture 4" descr="H:\Електронний підручник\9 уроків\Київська держава наприкінці X - у першій половині XI століття\Культура Київської Русі\Urok_7_Istoriya Ucrainy_Kultura Kyivskoi Rusi\У церковній школі (рис. Р. Кудрявцева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2643188"/>
            <a:ext cx="3214687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5357813" y="6211888"/>
            <a:ext cx="3500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У церковній школі </a:t>
            </a:r>
          </a:p>
          <a:p>
            <a:pPr algn="ctr"/>
            <a:r>
              <a:rPr lang="ru-RU" b="1">
                <a:latin typeface="Calibri" pitchFamily="34" charset="0"/>
              </a:rPr>
              <a:t>(рис. Р. Кудрявцева).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0"/>
            <a:ext cx="9144000" cy="64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Освіта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 в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Київській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Русі</a:t>
            </a:r>
            <a:endParaRPr kumimoji="0" lang="uk-UA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Содержимое 3"/>
          <p:cNvSpPr>
            <a:spLocks noGrp="1"/>
          </p:cNvSpPr>
          <p:nvPr>
            <p:ph sz="half" idx="4294967295"/>
          </p:nvPr>
        </p:nvSpPr>
        <p:spPr>
          <a:xfrm>
            <a:off x="4337044" y="785794"/>
            <a:ext cx="4449798" cy="18573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Запровадження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християнства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викликало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нагальну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потребу і в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освічених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священиках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, і в книгах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й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дало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могутній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поштовх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поширенню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освіти на Русі. </a:t>
            </a:r>
            <a:endParaRPr lang="uk-UA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6540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800" b="1" smtClean="0">
                <a:solidFill>
                  <a:srgbClr val="C00000"/>
                </a:solidFill>
              </a:rPr>
              <a:t>Монастирська школа</a:t>
            </a:r>
            <a:r>
              <a:rPr lang="ru-RU" sz="4800" smtClean="0">
                <a:solidFill>
                  <a:srgbClr val="C00000"/>
                </a:solidFill>
              </a:rPr>
              <a:t/>
            </a:r>
            <a:br>
              <a:rPr lang="ru-RU" sz="4800" smtClean="0">
                <a:solidFill>
                  <a:srgbClr val="C00000"/>
                </a:solidFill>
              </a:rPr>
            </a:br>
            <a:endParaRPr lang="ru-RU" sz="4800" smtClean="0">
              <a:solidFill>
                <a:srgbClr val="C00000"/>
              </a:solidFill>
            </a:endParaRP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0" y="714356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0850" algn="just"/>
            <a:r>
              <a:rPr lang="uk-UA" b="1" dirty="0">
                <a:latin typeface="Arial" pitchFamily="34" charset="0"/>
                <a:ea typeface="Calibri" pitchFamily="34" charset="0"/>
                <a:cs typeface="Arial" pitchFamily="34" charset="0"/>
              </a:rPr>
              <a:t>Вже за князювання Володимира Великого було створено </a:t>
            </a:r>
            <a:r>
              <a:rPr lang="uk-UA" sz="200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першу школу</a:t>
            </a:r>
            <a:r>
              <a:rPr lang="uk-UA" b="1" dirty="0">
                <a:latin typeface="Arial" pitchFamily="34" charset="0"/>
                <a:ea typeface="Calibri" pitchFamily="34" charset="0"/>
                <a:cs typeface="Arial" pitchFamily="34" charset="0"/>
              </a:rPr>
              <a:t>, в якій здобували знання діти найближчого оточення князя. Матері, направляючи дітей, плакали, як за померлими, настільки це було незвичною справою.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Школа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поширювала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зміцнювала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позиції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християнства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одночасно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переслідувалася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політична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мета —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створення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вітчизняного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кліру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освіченого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державного чиновника.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Такі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школи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засновувалися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інших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новозбудованих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церквах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монастирях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indent="450850" algn="just"/>
            <a:r>
              <a:rPr lang="uk-UA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</a:t>
            </a:r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часів Ярослава Мудрого </a:t>
            </a: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шкіл збільшується</a:t>
            </a:r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Вчителями в школах були </a:t>
            </a: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священики.</a:t>
            </a:r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Тут вчили читати, писати, а також церковного співу та начал християнської моралі. Школи не мали окремих будинків. Учні збиралися у будь-якому приміщенні.</a:t>
            </a:r>
            <a:endParaRPr lang="ru-RU" sz="1100" b="1" dirty="0">
              <a:ea typeface="Calibri" pitchFamily="34" charset="0"/>
              <a:cs typeface="Times New Roman" pitchFamily="18" charset="0"/>
            </a:endParaRPr>
          </a:p>
          <a:p>
            <a:pPr indent="450850" algn="just" eaLnBrk="0" hangingPunct="0"/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Підручниками служили богослужебні книги, найчастіше </a:t>
            </a:r>
            <a:r>
              <a:rPr lang="uk-UA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Псалтир. </a:t>
            </a:r>
            <a:r>
              <a:rPr lang="uk-UA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Навчання грамоти розпочиналося з вивчення азбуки. </a:t>
            </a:r>
            <a:endParaRPr lang="uk-UA" sz="2800" b="1" dirty="0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5" descr="image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837682"/>
            <a:ext cx="3071802" cy="202031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836613"/>
            <a:ext cx="4764088" cy="503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Навчання грамоті розпочиналося з вивчення азбуки. Учні писали на восковій дощечці за допомогою писал-стрижнів із загостреним кінцем. Великі текс ти писали на березовій корі (берестяні грамоти). 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5" descr="r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1916113"/>
            <a:ext cx="3492500" cy="2019300"/>
          </a:xfrm>
          <a:prstGeom prst="rect">
            <a:avLst/>
          </a:prstGeom>
          <a:noFill/>
        </p:spPr>
      </p:pic>
      <p:pic>
        <p:nvPicPr>
          <p:cNvPr id="9" name="Picture 7" descr="558_html_2a3b849f"/>
          <p:cNvPicPr>
            <a:picLocks noChangeAspect="1" noChangeArrowheads="1"/>
          </p:cNvPicPr>
          <p:nvPr/>
        </p:nvPicPr>
        <p:blipFill>
          <a:blip r:embed="rId3" cstate="print"/>
          <a:srcRect l="4134" t="4588" r="8360" b="17348"/>
          <a:stretch>
            <a:fillRect/>
          </a:stretch>
        </p:blipFill>
        <p:spPr bwMode="auto">
          <a:xfrm>
            <a:off x="5508625" y="4076700"/>
            <a:ext cx="3419475" cy="1954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5" name="Picture 5" descr="H:\Електронний підручник\Київська держава в другій половині ХІ - першій половині ХІІІ ст\Розквіт культури\Дидактичне наповнення\Приналежності для письма. Писала, воскові таблички, берестяні грамо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6320" y="714356"/>
            <a:ext cx="264768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6500813" y="4572000"/>
            <a:ext cx="264318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Приналежності для письма. Писала, воскові таблички, берестяні грамоти.</a:t>
            </a:r>
          </a:p>
        </p:txBody>
      </p:sp>
      <p:pic>
        <p:nvPicPr>
          <p:cNvPr id="9222" name="Picture 2" descr="H:\База Електронний підручник\Київська держава наприкінці X - у першій половині XI століття\Культура Київської Русі\Urok_7_Istoriya Ucrainy_Kultura Kyivskoi Rusi\МЕТАЛЕ~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1781175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2000250" y="6000750"/>
            <a:ext cx="6715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latin typeface="Calibri" pitchFamily="34" charset="0"/>
              </a:rPr>
              <a:t>Металеві писала з Київського Подолу. Гострим кінцем вишкрябували букви, а протилежним – стирали написане.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0"/>
            <a:ext cx="4572000" cy="40010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Учні писали на покритій воском дощечці з допомогою </a:t>
            </a:r>
            <a:r>
              <a:rPr lang="uk-UA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писал</a:t>
            </a:r>
            <a:r>
              <a:rPr lang="uk-UA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– металевих або кістяних стрижнів із загостреним кінцем і лопаткою у верхній частині. Гострим кінцем писали букви і слова, а лопатками згладжували написане. Для кращого запам’ятовування алфавіту букви писали на окремих предметах </a:t>
            </a:r>
            <a:r>
              <a:rPr lang="uk-UA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(пряслицях, гребінцях, дерев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’</a:t>
            </a:r>
            <a:r>
              <a:rPr lang="uk-UA" b="1" dirty="0" err="1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яних</a:t>
            </a:r>
            <a:r>
              <a:rPr lang="uk-UA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дощечках). </a:t>
            </a:r>
            <a:r>
              <a:rPr lang="uk-UA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Великі тексти писали на </a:t>
            </a:r>
            <a:r>
              <a:rPr lang="uk-UA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березовій корі.</a:t>
            </a:r>
            <a:endParaRPr lang="en-US" b="1" dirty="0" smtClean="0">
              <a:solidFill>
                <a:srgbClr val="C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endParaRPr lang="en-US" sz="2000" b="1" dirty="0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За підрахунками вчених, у </a:t>
            </a:r>
            <a:r>
              <a:rPr lang="uk-UA" sz="1600" b="1" dirty="0" err="1" smtClean="0">
                <a:latin typeface="Arial" pitchFamily="34" charset="0"/>
                <a:cs typeface="Arial" pitchFamily="34" charset="0"/>
              </a:rPr>
              <a:t>вликих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 містах Київської Русі близько 10 % населення було грамотним. </a:t>
            </a:r>
            <a:endParaRPr lang="uk-UA" sz="16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0"/>
            <a:ext cx="3643306" cy="4598987"/>
          </a:xfrm>
        </p:spPr>
        <p:txBody>
          <a:bodyPr>
            <a:normAutofit/>
          </a:bodyPr>
          <a:lstStyle/>
          <a:p>
            <a:r>
              <a:rPr lang="ru-RU" sz="2000" dirty="0"/>
              <a:t>1037 року при </a:t>
            </a:r>
            <a:r>
              <a:rPr lang="ru-RU" sz="2000" dirty="0" err="1"/>
              <a:t>Софійському</a:t>
            </a:r>
            <a:r>
              <a:rPr lang="ru-RU" sz="2000" dirty="0"/>
              <a:t> </a:t>
            </a:r>
            <a:r>
              <a:rPr lang="ru-RU" sz="2000" dirty="0" err="1"/>
              <a:t>соборі</a:t>
            </a:r>
            <a:r>
              <a:rPr lang="ru-RU" sz="2000" dirty="0"/>
              <a:t> </a:t>
            </a:r>
            <a:r>
              <a:rPr lang="ru-RU" sz="2000" dirty="0" err="1"/>
              <a:t>відкрили</a:t>
            </a:r>
            <a:r>
              <a:rPr lang="ru-RU" sz="2000" dirty="0"/>
              <a:t> школу нового типу, де, </a:t>
            </a:r>
            <a:r>
              <a:rPr lang="ru-RU" sz="2000" dirty="0" err="1"/>
              <a:t>крім</a:t>
            </a:r>
            <a:r>
              <a:rPr lang="ru-RU" sz="2000" dirty="0"/>
              <a:t> </a:t>
            </a:r>
            <a:r>
              <a:rPr lang="ru-RU" sz="2000" dirty="0" err="1"/>
              <a:t>грамоти</a:t>
            </a:r>
            <a:r>
              <a:rPr lang="ru-RU" sz="2000" dirty="0"/>
              <a:t>, </a:t>
            </a:r>
            <a:r>
              <a:rPr lang="ru-RU" sz="2000" dirty="0" err="1"/>
              <a:t>вивчали</a:t>
            </a:r>
            <a:r>
              <a:rPr lang="ru-RU" sz="2000" dirty="0"/>
              <a:t> </a:t>
            </a:r>
            <a:r>
              <a:rPr lang="ru-RU" sz="2000" dirty="0" err="1"/>
              <a:t>грецьку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латинську</a:t>
            </a:r>
            <a:r>
              <a:rPr lang="ru-RU" sz="2000" dirty="0"/>
              <a:t> </a:t>
            </a:r>
            <a:r>
              <a:rPr lang="ru-RU" sz="2000" dirty="0" err="1"/>
              <a:t>мови</a:t>
            </a:r>
            <a:r>
              <a:rPr lang="ru-RU" sz="2000" dirty="0"/>
              <a:t>, </a:t>
            </a:r>
            <a:r>
              <a:rPr lang="ru-RU" sz="2000" dirty="0" err="1"/>
              <a:t>основи</a:t>
            </a:r>
            <a:r>
              <a:rPr lang="ru-RU" sz="2000" dirty="0"/>
              <a:t> </a:t>
            </a:r>
            <a:r>
              <a:rPr lang="ru-RU" sz="2000" dirty="0" err="1"/>
              <a:t>філософії</a:t>
            </a:r>
            <a:r>
              <a:rPr lang="ru-RU" sz="2000" dirty="0"/>
              <a:t>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медицини</a:t>
            </a:r>
            <a:r>
              <a:rPr lang="ru-RU" sz="2000" dirty="0"/>
              <a:t>. </a:t>
            </a:r>
            <a:r>
              <a:rPr lang="ru-RU" sz="2000" dirty="0" err="1"/>
              <a:t>Відомим</a:t>
            </a:r>
            <a:r>
              <a:rPr lang="ru-RU" sz="2000" dirty="0"/>
              <a:t> </a:t>
            </a:r>
            <a:r>
              <a:rPr lang="ru-RU" sz="2000" dirty="0" err="1"/>
              <a:t>лікарем</a:t>
            </a:r>
            <a:r>
              <a:rPr lang="ru-RU" sz="2000" dirty="0"/>
              <a:t> у </a:t>
            </a:r>
            <a:r>
              <a:rPr lang="ru-RU" sz="2000" dirty="0" err="1"/>
              <a:t>Києві</a:t>
            </a:r>
            <a:r>
              <a:rPr lang="ru-RU" sz="2000" dirty="0"/>
              <a:t> </a:t>
            </a:r>
            <a:r>
              <a:rPr lang="ru-RU" sz="2000" dirty="0" err="1"/>
              <a:t>був</a:t>
            </a:r>
            <a:r>
              <a:rPr lang="ru-RU" sz="2000" dirty="0"/>
              <a:t> </a:t>
            </a:r>
            <a:r>
              <a:rPr lang="ru-RU" sz="2000" dirty="0" err="1"/>
              <a:t>Агапіт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умів</a:t>
            </a:r>
            <a:r>
              <a:rPr lang="ru-RU" sz="2000" dirty="0"/>
              <a:t> </a:t>
            </a:r>
            <a:r>
              <a:rPr lang="ru-RU" sz="2000" dirty="0" err="1"/>
              <a:t>робити</a:t>
            </a:r>
            <a:r>
              <a:rPr lang="ru-RU" sz="2000" dirty="0"/>
              <a:t> </a:t>
            </a:r>
            <a:r>
              <a:rPr lang="ru-RU" sz="2000" dirty="0" err="1"/>
              <a:t>хірургічні</a:t>
            </a:r>
            <a:r>
              <a:rPr lang="ru-RU" sz="2000" dirty="0"/>
              <a:t> </a:t>
            </a:r>
            <a:r>
              <a:rPr lang="ru-RU" sz="2000" dirty="0" err="1"/>
              <a:t>операції</a:t>
            </a:r>
            <a:r>
              <a:rPr lang="ru-RU" sz="2000" dirty="0"/>
              <a:t>. </a:t>
            </a:r>
          </a:p>
        </p:txBody>
      </p:sp>
      <p:pic>
        <p:nvPicPr>
          <p:cNvPr id="46085" name="Picture 5" descr="agapit_pecherskij-cX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9900" y="3071810"/>
            <a:ext cx="2324100" cy="3089275"/>
          </a:xfrm>
          <a:prstGeom prst="rect">
            <a:avLst/>
          </a:prstGeom>
          <a:noFill/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786578" y="6215082"/>
            <a:ext cx="2024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err="1"/>
              <a:t>Агапіт</a:t>
            </a:r>
            <a:r>
              <a:rPr lang="ru-RU" dirty="0"/>
              <a:t> Печерский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0" y="0"/>
            <a:ext cx="4572000" cy="533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   Визначною подією стало заснування Ярославом Мудрим першої на Русі бібліотеки, про яку згадує літопис під 1037 р. При ній була </a:t>
            </a: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книгописна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майстерня-скрипторій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, де переписувались та перекладались книги з грецької мови на слов'янську.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pic>
        <p:nvPicPr>
          <p:cNvPr id="6" name="Рисунок 5" descr="86.jpg"/>
          <p:cNvPicPr>
            <a:picLocks noChangeAspect="1"/>
          </p:cNvPicPr>
          <p:nvPr/>
        </p:nvPicPr>
        <p:blipFill>
          <a:blip r:embed="rId3" cstate="print">
            <a:lum bright="-2000"/>
          </a:blip>
          <a:stretch>
            <a:fillRect/>
          </a:stretch>
        </p:blipFill>
        <p:spPr>
          <a:xfrm>
            <a:off x="97302" y="2849150"/>
            <a:ext cx="4188945" cy="39041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_история.jpg"/>
          <p:cNvPicPr>
            <a:picLocks noChangeAspect="1"/>
          </p:cNvPicPr>
          <p:nvPr/>
        </p:nvPicPr>
        <p:blipFill>
          <a:blip r:embed="rId2" cstate="print">
            <a:lum bright="5000"/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0700" y="4808537"/>
            <a:ext cx="8045450" cy="13382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За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підрахунками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вчених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Софійська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бібліотека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 мала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налічувати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понад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 950 </a:t>
            </a:r>
            <a:r>
              <a:rPr lang="ru-RU" b="1" dirty="0" err="1" smtClean="0">
                <a:solidFill>
                  <a:srgbClr val="002060"/>
                </a:solidFill>
                <a:latin typeface="Segoe Print" pitchFamily="2" charset="0"/>
              </a:rPr>
              <a:t>томів</a:t>
            </a: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. </a:t>
            </a:r>
            <a:endParaRPr lang="uk-UA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6" name="Рисунок 5" descr="lib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6050" y="353299"/>
            <a:ext cx="6102350" cy="4134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87700" y="723900"/>
            <a:ext cx="4064000" cy="5300663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Найбільш поширений був службовий тип Біблійних книг, тобто книги, які були залучені до церковного богослужіння й були необхідні для повсякденного вжитку в кожному храмі. Перші переклади Кирила та Мефодія охопили саме цей тип Біблійних книг, саме до нього відносяться найдавніші слов'янські списки.</a:t>
            </a:r>
            <a:endParaRPr lang="uk-UA" sz="24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pic>
        <p:nvPicPr>
          <p:cNvPr id="4" name="Рисунок 3" descr="03_kiril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0405" y="190500"/>
            <a:ext cx="1771195" cy="2628900"/>
          </a:xfrm>
          <a:prstGeom prst="rect">
            <a:avLst/>
          </a:prstGeom>
        </p:spPr>
      </p:pic>
      <p:pic>
        <p:nvPicPr>
          <p:cNvPr id="5" name="Рисунок 4" descr="250px-Biblia_Rus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299" y="774700"/>
            <a:ext cx="3062227" cy="448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02_история.jpg"/>
          <p:cNvPicPr>
            <a:picLocks noChangeAspect="1"/>
          </p:cNvPicPr>
          <p:nvPr/>
        </p:nvPicPr>
        <p:blipFill>
          <a:blip r:embed="rId2" cstate="print">
            <a:lum bright="-5000"/>
          </a:blip>
          <a:stretch>
            <a:fillRect/>
          </a:stretch>
        </p:blipFill>
        <p:spPr>
          <a:xfrm>
            <a:off x="0" y="0"/>
            <a:ext cx="9144000" cy="6861047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1300" y="796927"/>
            <a:ext cx="8674100" cy="8286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solidFill>
                  <a:srgbClr val="FF0000"/>
                </a:solidFill>
                <a:latin typeface="Segoe Print" pitchFamily="2" charset="0"/>
              </a:rPr>
              <a:t>Наукові знання Київської Русі</a:t>
            </a:r>
            <a:r>
              <a:rPr lang="ru-RU" b="1" u="sng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b="1" u="sng" dirty="0" smtClean="0">
                <a:solidFill>
                  <a:srgbClr val="FF0000"/>
                </a:solidFill>
                <a:latin typeface="Segoe Print" pitchFamily="2" charset="0"/>
              </a:rPr>
            </a:b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04800" y="2108201"/>
            <a:ext cx="8534400" cy="3276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В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галузі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розповсюдження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наукових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знань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Київська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Русь стояла на одному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рівні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передовими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країнами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Європи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. </a:t>
            </a: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Реальні знання — практична наука ремісників і </a:t>
            </a:r>
            <a:r>
              <a:rPr lang="uk-UA" sz="2400" b="1" dirty="0" err="1" smtClean="0">
                <a:solidFill>
                  <a:srgbClr val="002060"/>
                </a:solidFill>
                <a:latin typeface="Segoe Print" pitchFamily="2" charset="0"/>
              </a:rPr>
              <a:t>землеро-</a:t>
            </a: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 </a:t>
            </a:r>
            <a:r>
              <a:rPr lang="uk-UA" sz="2400" b="1" dirty="0" err="1" smtClean="0">
                <a:solidFill>
                  <a:srgbClr val="002060"/>
                </a:solidFill>
                <a:latin typeface="Segoe Print" pitchFamily="2" charset="0"/>
              </a:rPr>
              <a:t>бів</a:t>
            </a:r>
            <a:r>
              <a:rPr lang="uk-UA" sz="2400" b="1" dirty="0" smtClean="0">
                <a:solidFill>
                  <a:srgbClr val="002060"/>
                </a:solidFill>
                <a:latin typeface="Segoe Print" pitchFamily="2" charset="0"/>
              </a:rPr>
              <a:t> — як необхідні і корисні для суспільства набули якнайширшого розповсюдження в усіх галузях господарської діяльності Київської Русі.</a:t>
            </a:r>
            <a:endParaRPr lang="uk-UA" sz="2400" b="1" dirty="0">
              <a:solidFill>
                <a:srgbClr val="00206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11" y="287383"/>
            <a:ext cx="8408489" cy="2726871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Знання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математики,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первісні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елементарні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розрахунки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необхідні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спорудження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храмів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 </a:t>
            </a:r>
          </a:p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Арифметичними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знаннями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користувались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торгівлі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Провадились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різні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обчислення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записувались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міри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довжини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обсягу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відстані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між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містами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Робились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складні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розрахунки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викликані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потребами церкви 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складанні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календарів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пасхалій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1600" dirty="0" smtClean="0">
                <a:latin typeface="Arial" pitchFamily="34" charset="0"/>
                <a:cs typeface="Arial" pitchFamily="34" charset="0"/>
              </a:rPr>
              <a:t>У грошовій системі використовувались наочно-обчислювальні засоби — абака. Схема обчислення давньоруської абаки відтворена на мініатюрі </a:t>
            </a:r>
            <a:r>
              <a:rPr lang="uk-UA" sz="1600" u="sng" dirty="0" err="1" smtClean="0">
                <a:latin typeface="Arial" pitchFamily="34" charset="0"/>
                <a:cs typeface="Arial" pitchFamily="34" charset="0"/>
              </a:rPr>
              <a:t>Радзивілівського</a:t>
            </a:r>
            <a:r>
              <a:rPr lang="uk-UA" sz="1600" u="sng" dirty="0" smtClean="0">
                <a:latin typeface="Arial" pitchFamily="34" charset="0"/>
                <a:cs typeface="Arial" pitchFamily="34" charset="0"/>
              </a:rPr>
              <a:t> літопису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uk-UA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4a213fcf33b0cfdb501815fb4a9bf505.jpg"/>
          <p:cNvPicPr>
            <a:picLocks noChangeAspect="1"/>
          </p:cNvPicPr>
          <p:nvPr/>
        </p:nvPicPr>
        <p:blipFill>
          <a:blip r:embed="rId2" cstate="print">
            <a:lum bright="-6000"/>
          </a:blip>
          <a:stretch>
            <a:fillRect/>
          </a:stretch>
        </p:blipFill>
        <p:spPr>
          <a:xfrm>
            <a:off x="1500166" y="3214686"/>
            <a:ext cx="5676900" cy="3428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3975100" cy="5503863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Arial" pitchFamily="34" charset="0"/>
                <a:cs typeface="Arial" pitchFamily="34" charset="0"/>
              </a:rPr>
              <a:t>Певні знання руські люди мали в галузі практичної хімії, які були необхідні для виготовлення смальти для мозаїк, скляних виробів (різноманітних і різнобарвних намистин та браслетів, посуду, віконного скла), різнокольорових емалей, поліхромної поливи для кераміки.</a:t>
            </a:r>
            <a:endParaRPr lang="uk-UA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Arhangel_Soph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2824022"/>
            <a:ext cx="2857488" cy="40339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У </a:t>
            </a:r>
            <a:r>
              <a:rPr lang="ru-RU" dirty="0" err="1" smtClean="0"/>
              <a:t>накопиченні</a:t>
            </a:r>
            <a:r>
              <a:rPr lang="ru-RU" dirty="0" smtClean="0"/>
              <a:t> </a:t>
            </a:r>
            <a:r>
              <a:rPr lang="ru-RU" dirty="0" err="1" smtClean="0"/>
              <a:t>математичних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провідну</a:t>
            </a:r>
            <a:r>
              <a:rPr lang="ru-RU" dirty="0" smtClean="0"/>
              <a:t> роль </a:t>
            </a:r>
            <a:r>
              <a:rPr lang="ru-RU" dirty="0" err="1" smtClean="0"/>
              <a:t>відігравали</a:t>
            </a:r>
            <a:r>
              <a:rPr lang="ru-RU" dirty="0" smtClean="0"/>
              <a:t> </a:t>
            </a:r>
            <a:r>
              <a:rPr lang="ru-RU" dirty="0" err="1" smtClean="0"/>
              <a:t>практичні</a:t>
            </a:r>
            <a:r>
              <a:rPr lang="ru-RU" dirty="0" smtClean="0"/>
              <a:t> потреби.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обмовило</a:t>
            </a:r>
            <a:r>
              <a:rPr lang="ru-RU" dirty="0" smtClean="0"/>
              <a:t>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чотирьох</a:t>
            </a:r>
            <a:r>
              <a:rPr lang="ru-RU" dirty="0" smtClean="0"/>
              <a:t> </a:t>
            </a:r>
            <a:r>
              <a:rPr lang="ru-RU" dirty="0" err="1" smtClean="0"/>
              <a:t>арифметичних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, </a:t>
            </a:r>
            <a:r>
              <a:rPr lang="ru-RU" dirty="0" err="1" smtClean="0"/>
              <a:t>дробів</a:t>
            </a:r>
            <a:r>
              <a:rPr lang="ru-RU" dirty="0" smtClean="0"/>
              <a:t>, </a:t>
            </a:r>
            <a:r>
              <a:rPr lang="ru-RU" dirty="0" err="1" smtClean="0"/>
              <a:t>обчислення</a:t>
            </a:r>
            <a:r>
              <a:rPr lang="ru-RU" dirty="0" smtClean="0"/>
              <a:t> </a:t>
            </a:r>
            <a:r>
              <a:rPr lang="ru-RU" dirty="0" err="1" smtClean="0"/>
              <a:t>відсотока</a:t>
            </a:r>
            <a:r>
              <a:rPr lang="ru-RU" dirty="0" smtClean="0"/>
              <a:t>, </a:t>
            </a:r>
            <a:r>
              <a:rPr lang="ru-RU" dirty="0" err="1" smtClean="0"/>
              <a:t>площі</a:t>
            </a:r>
            <a:r>
              <a:rPr lang="ru-RU" dirty="0" smtClean="0"/>
              <a:t> круга. </a:t>
            </a:r>
            <a:r>
              <a:rPr lang="ru-RU" dirty="0" err="1" smtClean="0"/>
              <a:t>Причому</a:t>
            </a:r>
            <a:r>
              <a:rPr lang="ru-RU" dirty="0" smtClean="0"/>
              <a:t> у </a:t>
            </a:r>
            <a:r>
              <a:rPr lang="ru-RU" dirty="0" err="1" smtClean="0"/>
              <a:t>вимірюваннях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використовувалися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, </a:t>
            </a:r>
            <a:r>
              <a:rPr lang="ru-RU" dirty="0" err="1" smtClean="0"/>
              <a:t>дані</a:t>
            </a:r>
            <a:r>
              <a:rPr lang="ru-RU" dirty="0" smtClean="0"/>
              <a:t> </a:t>
            </a:r>
            <a:r>
              <a:rPr lang="ru-RU" dirty="0" err="1" smtClean="0"/>
              <a:t>людині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: </a:t>
            </a:r>
            <a:r>
              <a:rPr lang="ru-RU" dirty="0" err="1" smtClean="0"/>
              <a:t>долоня</a:t>
            </a:r>
            <a:r>
              <a:rPr lang="ru-RU" dirty="0" smtClean="0"/>
              <a:t>, </a:t>
            </a:r>
            <a:r>
              <a:rPr lang="ru-RU" dirty="0" err="1" smtClean="0"/>
              <a:t>п'ядь</a:t>
            </a:r>
            <a:r>
              <a:rPr lang="ru-RU" dirty="0" smtClean="0"/>
              <a:t> (</a:t>
            </a:r>
            <a:r>
              <a:rPr lang="ru-RU" dirty="0" err="1" smtClean="0"/>
              <a:t>відстань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витягнутими</a:t>
            </a:r>
            <a:r>
              <a:rPr lang="ru-RU" dirty="0" smtClean="0"/>
              <a:t> великим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вказівним</a:t>
            </a:r>
            <a:r>
              <a:rPr lang="ru-RU" dirty="0" smtClean="0"/>
              <a:t> </a:t>
            </a:r>
            <a:r>
              <a:rPr lang="ru-RU" dirty="0" err="1" smtClean="0"/>
              <a:t>пальцями</a:t>
            </a:r>
            <a:r>
              <a:rPr lang="ru-RU" dirty="0" smtClean="0"/>
              <a:t>), </a:t>
            </a:r>
            <a:r>
              <a:rPr lang="ru-RU" dirty="0" err="1" smtClean="0"/>
              <a:t>лікоть</a:t>
            </a:r>
            <a:r>
              <a:rPr lang="ru-RU" dirty="0" smtClean="0"/>
              <a:t>, сажень (</a:t>
            </a:r>
            <a:r>
              <a:rPr lang="ru-RU" dirty="0" err="1" smtClean="0"/>
              <a:t>відстань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витягнутими</a:t>
            </a:r>
            <a:r>
              <a:rPr lang="ru-RU" dirty="0" smtClean="0"/>
              <a:t> руками).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500438"/>
            <a:ext cx="5429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До моменту </a:t>
            </a:r>
            <a:r>
              <a:rPr lang="ru-RU" dirty="0" err="1" smtClean="0"/>
              <a:t>прийняття</a:t>
            </a:r>
            <a:r>
              <a:rPr lang="ru-RU" dirty="0" smtClean="0"/>
              <a:t> </a:t>
            </a:r>
            <a:r>
              <a:rPr lang="ru-RU" dirty="0" err="1" smtClean="0"/>
              <a:t>християнства</a:t>
            </a:r>
            <a:r>
              <a:rPr lang="ru-RU" dirty="0" smtClean="0"/>
              <a:t> </a:t>
            </a:r>
            <a:r>
              <a:rPr lang="ru-RU" dirty="0" err="1" smtClean="0"/>
              <a:t>русичі</a:t>
            </a:r>
            <a:r>
              <a:rPr lang="ru-RU" dirty="0" smtClean="0"/>
              <a:t>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знайомі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десятичною системою </a:t>
            </a:r>
            <a:r>
              <a:rPr lang="ru-RU" dirty="0" err="1" smtClean="0"/>
              <a:t>рахунку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одного до десяти </a:t>
            </a:r>
            <a:r>
              <a:rPr lang="ru-RU" dirty="0" err="1" smtClean="0"/>
              <a:t>тисяч</a:t>
            </a:r>
            <a:r>
              <a:rPr lang="ru-RU" dirty="0" smtClean="0"/>
              <a:t>, </a:t>
            </a:r>
            <a:r>
              <a:rPr lang="ru-RU" dirty="0" err="1" smtClean="0"/>
              <a:t>дробами</a:t>
            </a:r>
            <a:r>
              <a:rPr lang="ru-RU" dirty="0" smtClean="0"/>
              <a:t>. До XII ст. </a:t>
            </a:r>
            <a:r>
              <a:rPr lang="ru-RU" dirty="0" err="1" smtClean="0"/>
              <a:t>рахунок</a:t>
            </a:r>
            <a:r>
              <a:rPr lang="ru-RU" dirty="0" smtClean="0"/>
              <a:t> </a:t>
            </a:r>
            <a:r>
              <a:rPr lang="ru-RU" dirty="0" err="1" smtClean="0"/>
              <a:t>розширився</a:t>
            </a:r>
            <a:r>
              <a:rPr lang="ru-RU" dirty="0" smtClean="0"/>
              <a:t> до 10 000 000. </a:t>
            </a:r>
            <a:r>
              <a:rPr lang="ru-RU" dirty="0" err="1" smtClean="0"/>
              <a:t>Ботаніка</a:t>
            </a:r>
            <a:r>
              <a:rPr lang="ru-RU" dirty="0" smtClean="0"/>
              <a:t> </a:t>
            </a:r>
            <a:r>
              <a:rPr lang="ru-RU" dirty="0" err="1" smtClean="0"/>
              <a:t>обмежувалася</a:t>
            </a:r>
            <a:r>
              <a:rPr lang="ru-RU" dirty="0" smtClean="0"/>
              <a:t> </a:t>
            </a:r>
            <a:r>
              <a:rPr lang="ru-RU" dirty="0" err="1" smtClean="0"/>
              <a:t>вивченням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трав.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поширеними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про </a:t>
            </a:r>
            <a:r>
              <a:rPr lang="ru-RU" dirty="0" err="1" smtClean="0"/>
              <a:t>тваринний</a:t>
            </a:r>
            <a:r>
              <a:rPr lang="ru-RU" dirty="0" smtClean="0"/>
              <a:t> </a:t>
            </a:r>
            <a:r>
              <a:rPr lang="ru-RU" dirty="0" err="1" smtClean="0"/>
              <a:t>світ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полювання</a:t>
            </a:r>
            <a:r>
              <a:rPr lang="ru-RU" dirty="0" smtClean="0"/>
              <a:t> мало </a:t>
            </a:r>
            <a:r>
              <a:rPr lang="ru-RU" dirty="0" err="1" smtClean="0"/>
              <a:t>суттєве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русичі</a:t>
            </a:r>
            <a:r>
              <a:rPr lang="ru-RU" dirty="0" smtClean="0"/>
              <a:t> добре знали </a:t>
            </a:r>
            <a:r>
              <a:rPr lang="ru-RU" dirty="0" err="1" smtClean="0"/>
              <a:t>звички</a:t>
            </a:r>
            <a:r>
              <a:rPr lang="ru-RU" dirty="0" smtClean="0"/>
              <a:t> </a:t>
            </a:r>
            <a:r>
              <a:rPr lang="ru-RU" dirty="0" err="1" smtClean="0"/>
              <a:t>тварин</a:t>
            </a:r>
            <a:r>
              <a:rPr lang="ru-RU" dirty="0" smtClean="0"/>
              <a:t> та </a:t>
            </a:r>
            <a:r>
              <a:rPr lang="ru-RU" dirty="0" err="1" smtClean="0"/>
              <a:t>птахів</a:t>
            </a:r>
            <a:r>
              <a:rPr lang="ru-RU" dirty="0" smtClean="0"/>
              <a:t>. Уже в XII ст. </a:t>
            </a:r>
            <a:r>
              <a:rPr lang="ru-RU" dirty="0" err="1" smtClean="0"/>
              <a:t>згадується</a:t>
            </a:r>
            <a:r>
              <a:rPr lang="ru-RU" dirty="0" smtClean="0"/>
              <a:t> </a:t>
            </a:r>
            <a:r>
              <a:rPr lang="ru-RU" dirty="0" err="1" smtClean="0"/>
              <a:t>лісопильна</a:t>
            </a:r>
            <a:r>
              <a:rPr lang="ru-RU" dirty="0" smtClean="0"/>
              <a:t> рама, яка </a:t>
            </a:r>
            <a:r>
              <a:rPr lang="ru-RU" dirty="0" err="1" smtClean="0"/>
              <a:t>діяла</a:t>
            </a:r>
            <a:r>
              <a:rPr lang="ru-RU" dirty="0" smtClean="0"/>
              <a:t> </a:t>
            </a:r>
            <a:r>
              <a:rPr lang="ru-RU" dirty="0" err="1" smtClean="0"/>
              <a:t>енергією</a:t>
            </a:r>
            <a:r>
              <a:rPr lang="ru-RU" dirty="0" smtClean="0"/>
              <a:t> води </a:t>
            </a:r>
            <a:r>
              <a:rPr lang="ru-RU" dirty="0" err="1" smtClean="0"/>
              <a:t>водоспаду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3508" y="989511"/>
            <a:ext cx="3505200" cy="5287963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Досить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широкими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географічні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знання, які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здобувались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і в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результаті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практичного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освоєння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і через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знайомство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географічними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трактатами того часу. 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podol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" y="1115423"/>
            <a:ext cx="5259616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4929187" cy="796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5400" b="1" dirty="0" smtClean="0">
                <a:solidFill>
                  <a:srgbClr val="800000"/>
                </a:solidFill>
              </a:rPr>
              <a:t>Медицина</a:t>
            </a:r>
            <a:endParaRPr lang="ru-RU" sz="5400" b="1" dirty="0" smtClean="0">
              <a:solidFill>
                <a:srgbClr val="800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85813"/>
            <a:ext cx="6858016" cy="6072187"/>
          </a:xfrm>
        </p:spPr>
        <p:txBody>
          <a:bodyPr rtlCol="0">
            <a:noAutofit/>
          </a:bodyPr>
          <a:lstStyle/>
          <a:p>
            <a:pPr marL="609600" indent="-609600">
              <a:buFontTx/>
              <a:buAutoNum type="arabicPeriod"/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Першими медиками 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Русі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всілякі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знахарі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відуни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волхви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чарівники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проти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яких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виступало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духовенство. Але в XI—XII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століттях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місце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знахаря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займає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лічець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або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Лікарі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як правило,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ченців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Приступаючи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хворого, вони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зверталися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молитвою до святого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Пантелеймона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— заступника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медицини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лікарів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(у 2000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році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коли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мощі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святого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Пантелеймона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ненадовго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привезені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Київ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до них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розпочалося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багатотисячне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паломництво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 В XI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столітті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Печерському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монастирі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лікували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Дем'ян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(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Даміан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)-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Пресвітер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Агапіт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— «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безмездний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лічець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Русі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його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називає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«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Києво-Печерський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патерик».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Широке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визнання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лікарською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практикою за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часів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Київської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держави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здобули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ченці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Антоній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Пимен,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лікарі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Іоан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Смера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Петро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Сіріанин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Февронія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AutoNum type="arabicPeriod"/>
              <a:defRPr/>
            </a:pP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Головними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арсеналі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їх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лікувальних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методів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настої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відвари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лікувальних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трав,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зокрема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привезених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Єгипту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молитви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взагалі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вплив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словом на хворого — те,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сьогодні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належить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до </a:t>
            </a:r>
            <a:r>
              <a:rPr lang="ru-RU" sz="1600" dirty="0" err="1" smtClean="0">
                <a:latin typeface="Arial" pitchFamily="34" charset="0"/>
                <a:cs typeface="Arial" pitchFamily="34" charset="0"/>
                <a:hlinkClick r:id="rId2" tooltip="Психотерапія"/>
              </a:rPr>
              <a:t>психотерапії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 </a:t>
            </a:r>
            <a:r>
              <a:rPr lang="ru-RU" sz="1600" dirty="0" err="1" smtClean="0">
                <a:latin typeface="Arial" pitchFamily="34" charset="0"/>
                <a:cs typeface="Arial" pitchFamily="34" charset="0"/>
                <a:hlinkClick r:id="rId3" tooltip="Агапіт"/>
              </a:rPr>
              <a:t>Агапіт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був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прекрасним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діагностом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uk-UA" sz="1600" dirty="0" smtClean="0">
                <a:latin typeface="Arial" pitchFamily="34" charset="0"/>
                <a:cs typeface="Arial" pitchFamily="34" charset="0"/>
              </a:rPr>
              <a:t>у 1076 р. Святославу Ярославичу навіть була зроблена хірургічна операція з видалення пухлини на шиї;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Файл:Yevpraksi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38" y="142875"/>
            <a:ext cx="20716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7358063" y="2928938"/>
            <a:ext cx="1785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Євпраксія Всеволодівна</a:t>
            </a:r>
          </a:p>
        </p:txBody>
      </p:sp>
      <p:pic>
        <p:nvPicPr>
          <p:cNvPr id="25606" name="Рисунок 7" descr="1374374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9525" y="3500438"/>
            <a:ext cx="15144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uk-UA" sz="4000" b="1" dirty="0" smtClean="0">
                <a:solidFill>
                  <a:srgbClr val="800000"/>
                </a:solidFill>
              </a:rPr>
              <a:t>Література. </a:t>
            </a:r>
            <a:r>
              <a:rPr lang="uk-UA" sz="4000" b="1" dirty="0" err="1" smtClean="0">
                <a:solidFill>
                  <a:srgbClr val="800000"/>
                </a:solidFill>
              </a:rPr>
              <a:t>Книгописання</a:t>
            </a:r>
            <a:endParaRPr lang="ru-RU" sz="4000" b="1" dirty="0" smtClean="0">
              <a:solidFill>
                <a:srgbClr val="80000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5715000" cy="6096000"/>
          </a:xfrm>
        </p:spPr>
        <p:txBody>
          <a:bodyPr/>
          <a:lstStyle/>
          <a:p>
            <a:pPr eaLnBrk="1" hangingPunct="1"/>
            <a:r>
              <a:rPr lang="uk-UA" smtClean="0"/>
              <a:t>за підрахунками вчених книжковий фонд на Русі налічував </a:t>
            </a:r>
            <a:r>
              <a:rPr lang="uk-UA" b="1" smtClean="0">
                <a:solidFill>
                  <a:srgbClr val="800000"/>
                </a:solidFill>
              </a:rPr>
              <a:t>130-140 тис. томів</a:t>
            </a:r>
            <a:r>
              <a:rPr lang="uk-UA" smtClean="0"/>
              <a:t>;</a:t>
            </a:r>
          </a:p>
          <a:p>
            <a:pPr eaLnBrk="1" hangingPunct="1"/>
            <a:r>
              <a:rPr lang="uk-UA" smtClean="0"/>
              <a:t>досить </a:t>
            </a:r>
            <a:r>
              <a:rPr lang="uk-UA" b="1" smtClean="0">
                <a:solidFill>
                  <a:srgbClr val="800000"/>
                </a:solidFill>
              </a:rPr>
              <a:t>висока ціна</a:t>
            </a:r>
            <a:r>
              <a:rPr lang="uk-UA" smtClean="0"/>
              <a:t> книжок </a:t>
            </a:r>
            <a:r>
              <a:rPr lang="uk-UA" b="1" i="1" smtClean="0">
                <a:solidFill>
                  <a:srgbClr val="002060"/>
                </a:solidFill>
              </a:rPr>
              <a:t>(за молитовник для церкви в Любомлі волинський князь Володимир Василькович заплатив 8 гривень, яких у той час було цілком достатньо для купівлі 40 овець). </a:t>
            </a:r>
            <a:endParaRPr lang="ru-RU" b="1" i="1" smtClean="0">
              <a:solidFill>
                <a:srgbClr val="002060"/>
              </a:solidFill>
            </a:endParaRPr>
          </a:p>
        </p:txBody>
      </p:sp>
      <p:pic>
        <p:nvPicPr>
          <p:cNvPr id="14340" name="Picture 4" descr="Переписува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762000"/>
            <a:ext cx="3505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629400" y="4953000"/>
            <a:ext cx="1741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alibri" pitchFamily="34" charset="0"/>
              </a:rPr>
              <a:t>Переписувач.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735638" y="5410200"/>
            <a:ext cx="34083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800000"/>
                </a:solidFill>
                <a:latin typeface="Calibri" pitchFamily="34" charset="0"/>
              </a:rPr>
              <a:t>Скрипторії</a:t>
            </a:r>
            <a:r>
              <a:rPr lang="uk-UA">
                <a:latin typeface="Calibri" pitchFamily="34" charset="0"/>
              </a:rPr>
              <a:t> </a:t>
            </a:r>
            <a:r>
              <a:rPr lang="uk-UA" b="1">
                <a:latin typeface="Calibri" pitchFamily="34" charset="0"/>
              </a:rPr>
              <a:t>– центри для </a:t>
            </a:r>
          </a:p>
          <a:p>
            <a:r>
              <a:rPr lang="uk-UA" b="1">
                <a:latin typeface="Calibri" pitchFamily="34" charset="0"/>
              </a:rPr>
              <a:t>переписування книг.</a:t>
            </a:r>
            <a:endParaRPr lang="ru-RU" b="1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643050"/>
            <a:ext cx="822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Найдавніші рукописні книги Київської Русі</a:t>
            </a:r>
            <a:endParaRPr lang="uk-UA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6109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1066800" y="4876800"/>
            <a:ext cx="7162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2800" b="1" u="sng" dirty="0" err="1">
                <a:latin typeface="Times New Roman" pitchFamily="18" charset="0"/>
                <a:cs typeface="Times New Roman" pitchFamily="18" charset="0"/>
              </a:rPr>
              <a:t>Остромирове</a:t>
            </a:r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 Євангеліє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найдавніша датована рукописна пам'ятка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церковнослов'янської мови Київської Русі.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http://www.vsapravda.info/images/stories/Gospel_17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"/>
            <a:ext cx="5770275" cy="4716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8969">
    <p:strips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7200" y="304800"/>
            <a:ext cx="44958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Виготовлене у 1056–1057 рр. в Києві дияконом Григорієм і його помічниками для новгородського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посад-ника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Остромира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4" name="Picture 4" descr="http://img0.liveinternet.ru/images/attach/b/3/20/610/20610874_novgorod_soph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730240" cy="3456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6806" name="Picture 6" descr="http://lh6.ggpht.com/_KZ92h8tXYmE/S-qe24YYIWI/AAAAAAAABFA/EqcPMdHMYso/s400/4240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352800"/>
            <a:ext cx="3029400" cy="3240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6808" name="Picture 8" descr="http://upload.wikimedia.org/wikipedia/commons/c/ce/Ostromir_joh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886200"/>
            <a:ext cx="2298240" cy="2736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8797"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457200"/>
            <a:ext cx="54864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Рукопис пам’ятки, який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налічує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294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аркуші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великого формату,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по-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мистецьки оздоблений кольоровими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ініціа-лами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заставками, трьома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мініатю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євангелістів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Луки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Марка.</a:t>
            </a:r>
          </a:p>
        </p:txBody>
      </p:sp>
      <p:pic>
        <p:nvPicPr>
          <p:cNvPr id="1026" name="Picture 2" descr="http://www.artcross.com.ua/sites/default/files/u8/lit_m_100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667000"/>
            <a:ext cx="3118289" cy="3888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28" name="Picture 4" descr="http://www.nlr.ru/exib/Gospel/ostr/img_p/18_s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038600"/>
            <a:ext cx="2677320" cy="2664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32" name="Picture 8" descr="http://www.callig.ru/wp-content/uploads/2009/08/manuscrip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2898133" cy="3816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10515">
    <p:strips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milestone.roskultura.ru/dataphotos/inf_51_z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3810000" cy="120967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459" name="Picture 2" descr="Заставка из Остромирова Евангелия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00400"/>
            <a:ext cx="370363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Заставка из Остромирова Евангелия.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28600"/>
            <a:ext cx="3766155" cy="1224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414" name="Picture 6" descr="Заставка из Остромирова Евангелия.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5029200"/>
            <a:ext cx="3865263" cy="1224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4267200" y="228600"/>
            <a:ext cx="4648200" cy="4494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Святкову пишність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Остромировому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Євангелію надають також заставки – орнаментальні композиції, котрі відділяють і прикрашають початок кожного нового розділу книги. В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Остромировому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Євангелії міститься одна велика та 18 малих заставок, основний їх мотив – великі квіти з п’ятьма пелюстками. Виконані вони яскравими фарбами – червоною, зеленою, синьою і прописані золотом. </a:t>
            </a:r>
            <a:r>
              <a:rPr lang="uk-UA" sz="2200" dirty="0">
                <a:latin typeface="+mn-lt"/>
              </a:rPr>
              <a:t/>
            </a:r>
            <a:br>
              <a:rPr lang="uk-UA" sz="2200" dirty="0">
                <a:latin typeface="+mn-lt"/>
              </a:rPr>
            </a:br>
            <a:endParaRPr lang="uk-UA" sz="2200" dirty="0">
              <a:latin typeface="+mn-lt"/>
            </a:endParaRPr>
          </a:p>
        </p:txBody>
      </p:sp>
      <p:pic>
        <p:nvPicPr>
          <p:cNvPr id="17416" name="Picture 8" descr="Заставка из Остромирова Евангелия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4419600"/>
            <a:ext cx="4622279" cy="2268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23344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kruzhalov.ru/html/history-of-russia/lesson3/o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505200"/>
            <a:ext cx="5385600" cy="3168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8438" name="Picture 6" descr="Буквицы из Остромирова Евангелия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3613485" cy="3888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4038600" y="457200"/>
            <a:ext cx="4876800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Чудовою особливістю </a:t>
            </a:r>
            <a:r>
              <a:rPr lang="uk-UA" sz="2600" dirty="0" err="1">
                <a:latin typeface="Times New Roman" pitchFamily="18" charset="0"/>
                <a:cs typeface="Times New Roman" pitchFamily="18" charset="0"/>
              </a:rPr>
              <a:t>Остромирового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 Євангелія є його витіюваті ініціали (буквиці) – заголовні букви збільшеного розміру майстерно виконані на початку самостійних розділів тексту книги</a:t>
            </a:r>
            <a:r>
              <a:rPr lang="uk-UA" sz="2600" dirty="0">
                <a:latin typeface="+mn-lt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4343400"/>
            <a:ext cx="32766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Переписувач підібрав для рукопису високоякісний, білий і тонкий, пергамент. Текст у книзі написаний у два стовпчики по 18 рядків у кожному</a:t>
            </a:r>
          </a:p>
        </p:txBody>
      </p:sp>
    </p:spTree>
  </p:cSld>
  <p:clrMapOvr>
    <a:masterClrMapping/>
  </p:clrMapOvr>
  <p:transition advTm="24750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43400" y="3810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latin typeface="+mn-lt"/>
              </a:rPr>
              <a:t>Другою датованою давньоруською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+mn-lt"/>
              </a:rPr>
              <a:t>писемною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пам’яткою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є</a:t>
            </a:r>
            <a:r>
              <a:rPr lang="ru-RU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Ізборник</a:t>
            </a:r>
            <a:r>
              <a:rPr lang="ru-RU" b="1" dirty="0">
                <a:latin typeface="+mn-lt"/>
              </a:rPr>
              <a:t> Святослава (1073), </a:t>
            </a:r>
            <a:r>
              <a:rPr lang="ru-RU" b="1" dirty="0" err="1">
                <a:latin typeface="+mn-lt"/>
              </a:rPr>
              <a:t>це</a:t>
            </a:r>
            <a:r>
              <a:rPr lang="ru-RU" b="1" dirty="0">
                <a:latin typeface="+mn-lt"/>
              </a:rPr>
              <a:t> — </a:t>
            </a:r>
            <a:r>
              <a:rPr lang="ru-RU" b="1" dirty="0" err="1">
                <a:latin typeface="+mn-lt"/>
              </a:rPr>
              <a:t>архаїчна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рукописна</a:t>
            </a:r>
            <a:r>
              <a:rPr lang="ru-RU" b="1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хрестоматія</a:t>
            </a:r>
            <a:r>
              <a:rPr lang="ru-RU" dirty="0">
                <a:latin typeface="+mn-lt"/>
              </a:rPr>
              <a:t>, </a:t>
            </a:r>
            <a:r>
              <a:rPr lang="ru-RU" dirty="0" err="1">
                <a:latin typeface="+mn-lt"/>
              </a:rPr>
              <a:t>що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містить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різні</a:t>
            </a:r>
            <a:r>
              <a:rPr lang="ru-RU" dirty="0">
                <a:latin typeface="+mn-lt"/>
              </a:rPr>
              <a:t> </a:t>
            </a:r>
            <a:r>
              <a:rPr lang="ru-RU" dirty="0" err="1">
                <a:latin typeface="+mn-lt"/>
              </a:rPr>
              <a:t>вислови</a:t>
            </a:r>
            <a:r>
              <a:rPr lang="ru-RU" dirty="0">
                <a:latin typeface="+mn-lt"/>
              </a:rPr>
              <a:t> та  </a:t>
            </a:r>
            <a:r>
              <a:rPr lang="uk-UA" dirty="0">
                <a:latin typeface="+mn-lt"/>
              </a:rPr>
              <a:t>фрагменти з богословських творів.</a:t>
            </a:r>
          </a:p>
        </p:txBody>
      </p:sp>
      <p:pic>
        <p:nvPicPr>
          <p:cNvPr id="19460" name="Picture 4" descr="Из певого Изборника Святослава 1073г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590800"/>
            <a:ext cx="4906959" cy="4104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9462" name="Picture 6" descr="http://upload.wikimedia.org/wikipedia/commons/c/c2/Izbornik_p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3790950" cy="50292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14562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http://www.ukrajinci.hu/arhiv/hromada_90/foto_90/Nadia%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0"/>
            <a:ext cx="3129120" cy="4428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488" name="Picture 8" descr="http://izbornyk.narod.ru/zapas/1073_2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52400"/>
            <a:ext cx="3667125" cy="50292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228600" y="152400"/>
            <a:ext cx="4572000" cy="1784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Ця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енциклопедичний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порушуються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християнського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богослів’я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розтлумачуються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Біблії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поводження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повсякденні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81400" y="5257800"/>
            <a:ext cx="5334000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Тут наведено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відомості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астрономії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астроло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гії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, математики й фізики, історії й філософії, граматики, зоології, ботаніки, логіки й етики.</a:t>
            </a:r>
          </a:p>
        </p:txBody>
      </p:sp>
    </p:spTree>
  </p:cSld>
  <p:clrMapOvr>
    <a:masterClrMapping/>
  </p:clrMapOvr>
  <p:transition advTm="16750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i-u.ru/biblio/archive/sarabanov_ist/images/01_clip_image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28600"/>
            <a:ext cx="2449012" cy="3528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685800" y="4419600"/>
            <a:ext cx="8458200" cy="2138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Ізборник переписав дяк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Іван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писцями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київського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князя Святослава Ярославича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болгарського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складеного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на початку Х ст. для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болгарського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царя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Симеона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Ізборник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Святослава 1073 р.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380 статей,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двадцяти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00" dirty="0">
                <a:latin typeface="Times New Roman" pitchFamily="18" charset="0"/>
                <a:cs typeface="Times New Roman" pitchFamily="18" charset="0"/>
              </a:rPr>
              <a:t>п’ятьом авторам (здебільшого візантійцям).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2530" name="Picture 2" descr="Зображення:Izbornik-Svjatoslav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3318512" cy="4032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18719">
    <p:wheel spokes="2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14800" y="609600"/>
            <a:ext cx="45720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датована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писемна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пам’ятка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Ізборник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(1076),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складена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матеріалами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рукописів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княжої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бібліотеки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Софійського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собору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1506" name="Picture 2" descr="http://img-fotki.yandex.ru/get/4206/med-yuliya.de/0_40684_1186a7f6_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3853440" cy="4320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1508" name="Picture 4" descr="Изборник Святосла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286000"/>
            <a:ext cx="4876800" cy="320040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" y="5562600"/>
            <a:ext cx="81534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книга містить найрізноманітніші відомості духовного й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філософсько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роздуми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повчання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дітям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Tm="12094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1788</Words>
  <PresentationFormat>Экран (4:3)</PresentationFormat>
  <Paragraphs>93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Слайд 1</vt:lpstr>
      <vt:lpstr>Писемна культура Київської Русі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Поширення після запровадження  християнства на Русі </vt:lpstr>
      <vt:lpstr>Слайд 11</vt:lpstr>
      <vt:lpstr>Слайд 12</vt:lpstr>
      <vt:lpstr>Осередки освіти </vt:lpstr>
      <vt:lpstr>Монастирська школа </vt:lpstr>
      <vt:lpstr>Слайд 15</vt:lpstr>
      <vt:lpstr>Слайд 16</vt:lpstr>
      <vt:lpstr>Слайд 17</vt:lpstr>
      <vt:lpstr>Слайд 18</vt:lpstr>
      <vt:lpstr>Слайд 19</vt:lpstr>
      <vt:lpstr>Наукові знання Київської Русі </vt:lpstr>
      <vt:lpstr>Слайд 21</vt:lpstr>
      <vt:lpstr>Слайд 22</vt:lpstr>
      <vt:lpstr>Слайд 23</vt:lpstr>
      <vt:lpstr>Медицина</vt:lpstr>
      <vt:lpstr>Література. Книгописання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Освіта в Київській Русі</dc:title>
  <dc:creator>Администратор</dc:creator>
  <cp:lastModifiedBy>BEST</cp:lastModifiedBy>
  <cp:revision>6</cp:revision>
  <dcterms:created xsi:type="dcterms:W3CDTF">2017-05-10T18:15:05Z</dcterms:created>
  <dcterms:modified xsi:type="dcterms:W3CDTF">2017-05-11T08:50:36Z</dcterms:modified>
</cp:coreProperties>
</file>